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61" r:id="rId2"/>
    <p:sldId id="259" r:id="rId3"/>
    <p:sldId id="295" r:id="rId4"/>
    <p:sldId id="336" r:id="rId5"/>
    <p:sldId id="260" r:id="rId6"/>
    <p:sldId id="262" r:id="rId7"/>
    <p:sldId id="263" r:id="rId8"/>
    <p:sldId id="366" r:id="rId9"/>
    <p:sldId id="264" r:id="rId10"/>
    <p:sldId id="296" r:id="rId11"/>
    <p:sldId id="265" r:id="rId12"/>
    <p:sldId id="297" r:id="rId13"/>
    <p:sldId id="279" r:id="rId14"/>
    <p:sldId id="298" r:id="rId15"/>
    <p:sldId id="281" r:id="rId16"/>
    <p:sldId id="299" r:id="rId17"/>
    <p:sldId id="280" r:id="rId18"/>
    <p:sldId id="269" r:id="rId19"/>
    <p:sldId id="282" r:id="rId20"/>
    <p:sldId id="283" r:id="rId21"/>
    <p:sldId id="284" r:id="rId22"/>
    <p:sldId id="258" r:id="rId23"/>
    <p:sldId id="270" r:id="rId24"/>
    <p:sldId id="288" r:id="rId25"/>
    <p:sldId id="303" r:id="rId26"/>
    <p:sldId id="302" r:id="rId27"/>
    <p:sldId id="333" r:id="rId28"/>
    <p:sldId id="285" r:id="rId29"/>
    <p:sldId id="286" r:id="rId30"/>
    <p:sldId id="335" r:id="rId31"/>
    <p:sldId id="304" r:id="rId32"/>
    <p:sldId id="338" r:id="rId33"/>
    <p:sldId id="339" r:id="rId34"/>
    <p:sldId id="340" r:id="rId35"/>
    <p:sldId id="341" r:id="rId36"/>
    <p:sldId id="343" r:id="rId37"/>
    <p:sldId id="344" r:id="rId38"/>
    <p:sldId id="345" r:id="rId39"/>
    <p:sldId id="342" r:id="rId40"/>
    <p:sldId id="346" r:id="rId41"/>
    <p:sldId id="347" r:id="rId42"/>
    <p:sldId id="364" r:id="rId43"/>
    <p:sldId id="365" r:id="rId44"/>
    <p:sldId id="305" r:id="rId45"/>
    <p:sldId id="287" r:id="rId46"/>
    <p:sldId id="289" r:id="rId47"/>
    <p:sldId id="349" r:id="rId48"/>
    <p:sldId id="290" r:id="rId49"/>
    <p:sldId id="301" r:id="rId50"/>
    <p:sldId id="348" r:id="rId51"/>
    <p:sldId id="272" r:id="rId52"/>
    <p:sldId id="309" r:id="rId53"/>
    <p:sldId id="307" r:id="rId54"/>
    <p:sldId id="308" r:id="rId55"/>
    <p:sldId id="310" r:id="rId56"/>
    <p:sldId id="311" r:id="rId57"/>
    <p:sldId id="368" r:id="rId58"/>
    <p:sldId id="370" r:id="rId59"/>
    <p:sldId id="36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93" autoAdjust="0"/>
  </p:normalViewPr>
  <p:slideViewPr>
    <p:cSldViewPr>
      <p:cViewPr varScale="1">
        <p:scale>
          <a:sx n="55" d="100"/>
          <a:sy n="55" d="100"/>
        </p:scale>
        <p:origin x="-106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8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8DB35-A3DF-4906-AED1-AC6E65A44FDF}" type="datetimeFigureOut">
              <a:rPr lang="en-US" smtClean="0"/>
              <a:t>10/27/2013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8A840-0799-4297-A31A-DA5EB3ACA971}" type="slidenum">
              <a:rPr lang="en-US" smtClean="0"/>
              <a:t>‹#›</a:t>
            </a:fld>
            <a:endParaRPr lang="en-US"/>
          </a:p>
        </p:txBody>
      </p:sp>
    </p:spTree>
    <p:extLst>
      <p:ext uri="{BB962C8B-B14F-4D97-AF65-F5344CB8AC3E}">
        <p14:creationId xmlns:p14="http://schemas.microsoft.com/office/powerpoint/2010/main" val="184138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problem:  counting source IPs at Web servers, IP flows at routers, Distinct search queries by search engines</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2</a:t>
            </a:fld>
            <a:endParaRPr lang="en-US"/>
          </a:p>
        </p:txBody>
      </p:sp>
    </p:spTree>
    <p:extLst>
      <p:ext uri="{BB962C8B-B14F-4D97-AF65-F5344CB8AC3E}">
        <p14:creationId xmlns:p14="http://schemas.microsoft.com/office/powerpoint/2010/main" val="81359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times sketch actually changes is very small comparing to stream size and even the number of distinct</a:t>
            </a:r>
            <a:r>
              <a:rPr lang="en-US" baseline="0" dirty="0" smtClean="0"/>
              <a:t> elements.</a:t>
            </a:r>
            <a:endParaRPr lang="en-US" dirty="0" smtClean="0"/>
          </a:p>
          <a:p>
            <a:r>
              <a:rPr lang="en-US" dirty="0" smtClean="0"/>
              <a:t>Why</a:t>
            </a:r>
            <a:r>
              <a:rPr lang="en-US" baseline="0" dirty="0" smtClean="0"/>
              <a:t> we care about bounding updates?  1.  Sometimes changes cost more than testing if they are needed (say, with bottom-k, or with parallel updates).  Later on we will see applications where it makes sense to record the “full history” of changes (that is, be able to obtain the sketch for any prefix of the stream). </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18</a:t>
            </a:fld>
            <a:endParaRPr lang="en-US"/>
          </a:p>
        </p:txBody>
      </p:sp>
    </p:spTree>
    <p:extLst>
      <p:ext uri="{BB962C8B-B14F-4D97-AF65-F5344CB8AC3E}">
        <p14:creationId xmlns:p14="http://schemas.microsoft.com/office/powerpoint/2010/main" val="410789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19</a:t>
            </a:fld>
            <a:endParaRPr lang="en-US"/>
          </a:p>
        </p:txBody>
      </p:sp>
    </p:spTree>
    <p:extLst>
      <p:ext uri="{BB962C8B-B14F-4D97-AF65-F5344CB8AC3E}">
        <p14:creationId xmlns:p14="http://schemas.microsoft.com/office/powerpoint/2010/main" val="4107899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20</a:t>
            </a:fld>
            <a:endParaRPr lang="en-US"/>
          </a:p>
        </p:txBody>
      </p:sp>
    </p:spTree>
    <p:extLst>
      <p:ext uri="{BB962C8B-B14F-4D97-AF65-F5344CB8AC3E}">
        <p14:creationId xmlns:p14="http://schemas.microsoft.com/office/powerpoint/2010/main" val="4107899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estimating anything from a sketch we try to use the information we have in the best possible way:  maximize its value.  The sketch is all what could afford to keep or transmit from the original data that we want to query. </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21</a:t>
            </a:fld>
            <a:endParaRPr lang="en-US"/>
          </a:p>
        </p:txBody>
      </p:sp>
    </p:spTree>
    <p:extLst>
      <p:ext uri="{BB962C8B-B14F-4D97-AF65-F5344CB8AC3E}">
        <p14:creationId xmlns:p14="http://schemas.microsoft.com/office/powerpoint/2010/main" val="295249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radioactive</a:t>
            </a:r>
            <a:r>
              <a:rPr lang="en-US" baseline="0" dirty="0" smtClean="0"/>
              <a:t> decay.  For a particular particle, time distribution to decay (</a:t>
            </a:r>
            <a:r>
              <a:rPr lang="en-US" baseline="0" dirty="0" err="1" smtClean="0"/>
              <a:t>memoryless</a:t>
            </a:r>
            <a:r>
              <a:rPr lang="en-US" baseline="0" dirty="0" smtClean="0"/>
              <a:t>.  Conditioned on it not decaying, distribution is same).  For n particles, first decay is the minimum.</a:t>
            </a:r>
            <a:endParaRPr lang="en-US" dirty="0" smtClean="0"/>
          </a:p>
          <a:p>
            <a:r>
              <a:rPr lang="en-US" dirty="0" smtClean="0"/>
              <a:t>Note that the relations to uniform are monotone   probability u&lt;t   = probability –</a:t>
            </a:r>
            <a:r>
              <a:rPr lang="en-US" dirty="0" err="1" smtClean="0"/>
              <a:t>ln</a:t>
            </a:r>
            <a:r>
              <a:rPr lang="en-US" dirty="0" smtClean="0"/>
              <a:t>(1-u) &lt; -</a:t>
            </a:r>
            <a:r>
              <a:rPr lang="en-US" dirty="0" err="1" smtClean="0"/>
              <a:t>ln</a:t>
            </a:r>
            <a:r>
              <a:rPr lang="en-US" dirty="0" smtClean="0"/>
              <a:t>(1-t)</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22</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the relations to uniform are monotone   probability u&lt;t   = probability –</a:t>
            </a:r>
            <a:r>
              <a:rPr lang="en-US" dirty="0" err="1" smtClean="0"/>
              <a:t>ln</a:t>
            </a:r>
            <a:r>
              <a:rPr lang="en-US" dirty="0" smtClean="0"/>
              <a:t>(1-u) &lt; -</a:t>
            </a:r>
            <a:r>
              <a:rPr lang="en-US" dirty="0" err="1" smtClean="0"/>
              <a:t>ln</a:t>
            </a:r>
            <a:r>
              <a:rPr lang="en-US" dirty="0" smtClean="0"/>
              <a:t>(1-t)</a:t>
            </a:r>
          </a:p>
        </p:txBody>
      </p:sp>
      <p:sp>
        <p:nvSpPr>
          <p:cNvPr id="4" name="Slide Number Placeholder 3"/>
          <p:cNvSpPr>
            <a:spLocks noGrp="1"/>
          </p:cNvSpPr>
          <p:nvPr>
            <p:ph type="sldNum" sz="quarter" idx="10"/>
          </p:nvPr>
        </p:nvSpPr>
        <p:spPr/>
        <p:txBody>
          <a:bodyPr/>
          <a:lstStyle/>
          <a:p>
            <a:fld id="{7798A840-0799-4297-A31A-DA5EB3ACA971}" type="slidenum">
              <a:rPr lang="en-US" smtClean="0"/>
              <a:t>23</a:t>
            </a:fld>
            <a:endParaRPr lang="en-US"/>
          </a:p>
        </p:txBody>
      </p:sp>
    </p:spTree>
    <p:extLst>
      <p:ext uri="{BB962C8B-B14F-4D97-AF65-F5344CB8AC3E}">
        <p14:creationId xmlns:p14="http://schemas.microsoft.com/office/powerpoint/2010/main" val="172918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26</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Niruut</a:t>
            </a:r>
            <a:r>
              <a:rPr lang="en-US" dirty="0" smtClean="0"/>
              <a:t> </a:t>
            </a:r>
            <a:r>
              <a:rPr lang="en-US" dirty="0" err="1" smtClean="0"/>
              <a:t>Maximalit</a:t>
            </a:r>
            <a:r>
              <a:rPr lang="en-US" dirty="0" smtClean="0"/>
              <a:t>” </a:t>
            </a:r>
          </a:p>
          <a:p>
            <a:r>
              <a:rPr lang="en-US" dirty="0" smtClean="0"/>
              <a:t>Likelihood</a:t>
            </a:r>
            <a:r>
              <a:rPr lang="en-US" baseline="0" dirty="0" smtClean="0"/>
              <a:t> and density are the same function but we think of them differently.  Fixed parameter and distribution over y versus fixed y and distribution over the parameter theta.</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28</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29</a:t>
            </a:fld>
            <a:endParaRPr lang="en-US"/>
          </a:p>
        </p:txBody>
      </p:sp>
    </p:spTree>
    <p:extLst>
      <p:ext uri="{BB962C8B-B14F-4D97-AF65-F5344CB8AC3E}">
        <p14:creationId xmlns:p14="http://schemas.microsoft.com/office/powerpoint/2010/main" val="3711390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estimation theory tells us about sufficient statistic ?</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31</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problem:  counting source IPs at Web servers, IP flows at routers, Distinct search queries by search engines</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3</a:t>
            </a:fld>
            <a:endParaRPr lang="en-US"/>
          </a:p>
        </p:txBody>
      </p:sp>
    </p:spTree>
    <p:extLst>
      <p:ext uri="{BB962C8B-B14F-4D97-AF65-F5344CB8AC3E}">
        <p14:creationId xmlns:p14="http://schemas.microsoft.com/office/powerpoint/2010/main" val="81359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32</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relation between densities (probabilities) for </a:t>
            </a:r>
            <a:r>
              <a:rPr lang="en-US" dirty="0" err="1" smtClean="0"/>
              <a:t>diffferent</a:t>
            </a:r>
            <a:r>
              <a:rPr lang="en-US" dirty="0" smtClean="0"/>
              <a:t> vectors</a:t>
            </a:r>
            <a:r>
              <a:rPr lang="en-US" baseline="0" dirty="0" smtClean="0"/>
              <a:t> y z is the ratio of c(y)/c(z)</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33</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estimator </a:t>
                </a:r>
                <a14:m>
                  <m:oMath xmlns:m="http://schemas.openxmlformats.org/officeDocument/2006/math">
                    <m:r>
                      <a:rPr lang="en-US" i="1" dirty="0" smtClean="0">
                        <a:solidFill>
                          <a:schemeClr val="tx2"/>
                        </a:solidFill>
                        <a:latin typeface="Cambria Math"/>
                      </a:rPr>
                      <m:t>𝐸</m:t>
                    </m:r>
                    <m:r>
                      <a:rPr lang="en-US" i="1" dirty="0" smtClean="0">
                        <a:solidFill>
                          <a:schemeClr val="tx2"/>
                        </a:solidFill>
                        <a:latin typeface="Cambria Math"/>
                      </a:rPr>
                      <m:t>[</m:t>
                    </m:r>
                    <m:r>
                      <a:rPr lang="en-US" b="0" i="1" dirty="0" smtClean="0">
                        <a:solidFill>
                          <a:schemeClr val="tx2"/>
                        </a:solidFill>
                        <a:latin typeface="Cambria Math"/>
                      </a:rPr>
                      <m:t>𝑏</m:t>
                    </m:r>
                    <m:r>
                      <a:rPr lang="en-US" i="1" dirty="0" smtClean="0">
                        <a:solidFill>
                          <a:schemeClr val="tx2"/>
                        </a:solidFill>
                        <a:latin typeface="Cambria Math"/>
                      </a:rPr>
                      <m:t>(</m:t>
                    </m:r>
                    <m:r>
                      <a:rPr lang="en-US" i="1" dirty="0" smtClean="0">
                        <a:solidFill>
                          <a:schemeClr val="tx2"/>
                        </a:solidFill>
                        <a:latin typeface="Cambria Math"/>
                      </a:rPr>
                      <m:t>𝑦</m:t>
                    </m:r>
                    <m:r>
                      <a:rPr lang="en-US" i="1" dirty="0" smtClean="0">
                        <a:solidFill>
                          <a:schemeClr val="tx2"/>
                        </a:solidFill>
                        <a:latin typeface="Cambria Math"/>
                      </a:rPr>
                      <m:t>)|</m:t>
                    </m:r>
                    <m:r>
                      <a:rPr lang="en-US" i="1" dirty="0" smtClean="0">
                        <a:solidFill>
                          <a:schemeClr val="tx2"/>
                        </a:solidFill>
                        <a:latin typeface="Cambria Math"/>
                      </a:rPr>
                      <m:t>𝑇</m:t>
                    </m:r>
                    <m:r>
                      <a:rPr lang="en-US" i="1" dirty="0" smtClean="0">
                        <a:solidFill>
                          <a:schemeClr val="tx2"/>
                        </a:solidFill>
                        <a:latin typeface="Cambria Math"/>
                      </a:rPr>
                      <m:t>(</m:t>
                    </m:r>
                    <m:r>
                      <a:rPr lang="en-US" i="1" dirty="0" smtClean="0">
                        <a:solidFill>
                          <a:schemeClr val="tx2"/>
                        </a:solidFill>
                        <a:latin typeface="Cambria Math"/>
                      </a:rPr>
                      <m:t>𝑦</m:t>
                    </m:r>
                    <m:r>
                      <a:rPr lang="en-US" i="1" dirty="0" smtClean="0">
                        <a:solidFill>
                          <a:schemeClr val="tx2"/>
                        </a:solidFill>
                        <a:latin typeface="Cambria Math"/>
                      </a:rPr>
                      <m:t>)]</m:t>
                    </m:r>
                  </m:oMath>
                </a14:m>
                <a:r>
                  <a:rPr lang="en-US" dirty="0" smtClean="0">
                    <a:solidFill>
                      <a:schemeClr val="tx2"/>
                    </a:solidFill>
                  </a:rPr>
                  <a:t> is well define (does not depend</a:t>
                </a:r>
                <a:r>
                  <a:rPr lang="en-US" baseline="0" dirty="0" smtClean="0">
                    <a:solidFill>
                      <a:schemeClr val="tx2"/>
                    </a:solidFill>
                  </a:rPr>
                  <a:t> on parameter) because of </a:t>
                </a:r>
                <a:r>
                  <a:rPr lang="en-US" baseline="0" smtClean="0">
                    <a:solidFill>
                      <a:schemeClr val="tx2"/>
                    </a:solidFill>
                  </a:rPr>
                  <a:t>conditional property.</a:t>
                </a:r>
                <a:endParaRPr lang="en-US" dirty="0" smtClean="0">
                  <a:solidFill>
                    <a:schemeClr val="tx2"/>
                  </a:solidFill>
                </a:endParaRPr>
              </a:p>
              <a:p>
                <a:endParaRPr lang="en-US" dirty="0" smtClean="0"/>
              </a:p>
              <a:p>
                <a:r>
                  <a:rPr lang="en-US" dirty="0" err="1" smtClean="0"/>
                  <a:t>Rao-Blackwellization</a:t>
                </a:r>
                <a:r>
                  <a:rPr lang="en-US" dirty="0" smtClean="0"/>
                  <a:t>: </a:t>
                </a:r>
                <a:r>
                  <a:rPr lang="en-US" baseline="0" dirty="0" smtClean="0"/>
                  <a:t> a way to get a better estimator</a:t>
                </a:r>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estimator </a:t>
                </a:r>
                <a:r>
                  <a:rPr lang="en-US" i="0" dirty="0" smtClean="0">
                    <a:solidFill>
                      <a:schemeClr val="tx2"/>
                    </a:solidFill>
                    <a:latin typeface="Cambria Math"/>
                  </a:rPr>
                  <a:t>𝐸[</a:t>
                </a:r>
                <a:r>
                  <a:rPr lang="en-US" b="0" i="0" dirty="0" smtClean="0">
                    <a:solidFill>
                      <a:schemeClr val="tx2"/>
                    </a:solidFill>
                    <a:latin typeface="Cambria Math"/>
                  </a:rPr>
                  <a:t>𝑏</a:t>
                </a:r>
                <a:r>
                  <a:rPr lang="en-US" i="0" dirty="0" smtClean="0">
                    <a:solidFill>
                      <a:schemeClr val="tx2"/>
                    </a:solidFill>
                    <a:latin typeface="Cambria Math"/>
                  </a:rPr>
                  <a:t>(𝑦)|𝑇(𝑦)]</a:t>
                </a:r>
                <a:r>
                  <a:rPr lang="en-US" dirty="0" smtClean="0">
                    <a:solidFill>
                      <a:schemeClr val="tx2"/>
                    </a:solidFill>
                  </a:rPr>
                  <a:t> is well define (does not depend</a:t>
                </a:r>
                <a:r>
                  <a:rPr lang="en-US" baseline="0" dirty="0" smtClean="0">
                    <a:solidFill>
                      <a:schemeClr val="tx2"/>
                    </a:solidFill>
                  </a:rPr>
                  <a:t> on parameter) because of </a:t>
                </a:r>
                <a:r>
                  <a:rPr lang="en-US" baseline="0" smtClean="0">
                    <a:solidFill>
                      <a:schemeClr val="tx2"/>
                    </a:solidFill>
                  </a:rPr>
                  <a:t>conditional property.</a:t>
                </a:r>
                <a:endParaRPr lang="en-US" dirty="0" smtClean="0">
                  <a:solidFill>
                    <a:schemeClr val="tx2"/>
                  </a:solidFill>
                </a:endParaRPr>
              </a:p>
              <a:p>
                <a:endParaRPr lang="en-US" dirty="0" smtClean="0"/>
              </a:p>
              <a:p>
                <a:r>
                  <a:rPr lang="en-US" dirty="0" err="1" smtClean="0"/>
                  <a:t>Rao-Blackwellization</a:t>
                </a:r>
                <a:r>
                  <a:rPr lang="en-US" dirty="0" smtClean="0"/>
                  <a:t>: </a:t>
                </a:r>
                <a:r>
                  <a:rPr lang="en-US" baseline="0" dirty="0" smtClean="0"/>
                  <a:t> a way to get a better estimator</a:t>
                </a:r>
                <a:endParaRPr lang="en-US" dirty="0"/>
              </a:p>
            </p:txBody>
          </p:sp>
        </mc:Fallback>
      </mc:AlternateContent>
      <p:sp>
        <p:nvSpPr>
          <p:cNvPr id="4" name="Slide Number Placeholder 3"/>
          <p:cNvSpPr>
            <a:spLocks noGrp="1"/>
          </p:cNvSpPr>
          <p:nvPr>
            <p:ph type="sldNum" sz="quarter" idx="10"/>
          </p:nvPr>
        </p:nvSpPr>
        <p:spPr/>
        <p:txBody>
          <a:bodyPr/>
          <a:lstStyle/>
          <a:p>
            <a:fld id="{7798A840-0799-4297-A31A-DA5EB3ACA971}" type="slidenum">
              <a:rPr lang="en-US" smtClean="0"/>
              <a:t>34</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err="1" smtClean="0"/>
              <a:t>Rao-Blackwellization</a:t>
            </a:r>
            <a:r>
              <a:rPr lang="en-US" dirty="0" smtClean="0"/>
              <a:t>: </a:t>
            </a:r>
            <a:r>
              <a:rPr lang="en-US" baseline="0" dirty="0" smtClean="0"/>
              <a:t> a way to get a better estimator</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35</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err="1" smtClean="0"/>
              <a:t>Rao-Blackwellization</a:t>
            </a:r>
            <a:r>
              <a:rPr lang="en-US" dirty="0" smtClean="0"/>
              <a:t>: </a:t>
            </a:r>
            <a:r>
              <a:rPr lang="en-US" baseline="0" dirty="0" smtClean="0"/>
              <a:t> a way to get a better estimator</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36</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err="1" smtClean="0"/>
              <a:t>Rao-Blackwellization</a:t>
            </a:r>
            <a:r>
              <a:rPr lang="en-US" dirty="0" smtClean="0"/>
              <a:t>: </a:t>
            </a:r>
            <a:r>
              <a:rPr lang="en-US" baseline="0" dirty="0" smtClean="0"/>
              <a:t> a way to get a better estimator</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37</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err="1" smtClean="0"/>
              <a:t>Rao-Blackwellization</a:t>
            </a:r>
            <a:r>
              <a:rPr lang="en-US" dirty="0" smtClean="0"/>
              <a:t>: </a:t>
            </a:r>
            <a:r>
              <a:rPr lang="en-US" baseline="0" dirty="0" smtClean="0"/>
              <a:t> a way to get a better estimator</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38</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err="1" smtClean="0"/>
              <a:t>Rao-Blackwellization</a:t>
            </a:r>
            <a:r>
              <a:rPr lang="en-US" dirty="0" smtClean="0"/>
              <a:t>: </a:t>
            </a:r>
            <a:r>
              <a:rPr lang="en-US" baseline="0" dirty="0" smtClean="0"/>
              <a:t> a way to get a better estimator</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39</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err="1" smtClean="0"/>
              <a:t>Rao-Blackwellization</a:t>
            </a:r>
            <a:r>
              <a:rPr lang="en-US" dirty="0" smtClean="0"/>
              <a:t>: </a:t>
            </a:r>
            <a:r>
              <a:rPr lang="en-US" baseline="0" dirty="0" smtClean="0"/>
              <a:t> a way to get a better estimator</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40</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err="1" smtClean="0"/>
              <a:t>Rao-Blackwellization</a:t>
            </a:r>
            <a:r>
              <a:rPr lang="en-US" dirty="0" smtClean="0"/>
              <a:t>: </a:t>
            </a:r>
            <a:r>
              <a:rPr lang="en-US" baseline="0" dirty="0" smtClean="0"/>
              <a:t> a way to get a better estimator</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41</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problem:  counting source IPs at Web servers, IP flows at routers, Distinct search queries by search engines</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4</a:t>
            </a:fld>
            <a:endParaRPr lang="en-US"/>
          </a:p>
        </p:txBody>
      </p:sp>
    </p:spTree>
    <p:extLst>
      <p:ext uri="{BB962C8B-B14F-4D97-AF65-F5344CB8AC3E}">
        <p14:creationId xmlns:p14="http://schemas.microsoft.com/office/powerpoint/2010/main" val="813594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44</a:t>
            </a:fld>
            <a:endParaRPr lang="en-US"/>
          </a:p>
        </p:txBody>
      </p:sp>
    </p:spTree>
    <p:extLst>
      <p:ext uri="{BB962C8B-B14F-4D97-AF65-F5344CB8AC3E}">
        <p14:creationId xmlns:p14="http://schemas.microsoft.com/office/powerpoint/2010/main" val="1356673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look at the bias of this estimator.  To do that, it convenient</a:t>
            </a:r>
            <a:r>
              <a:rPr lang="en-US" baseline="0" dirty="0" smtClean="0"/>
              <a:t> to work with the distribution of the sum (one </a:t>
            </a:r>
            <a:r>
              <a:rPr lang="en-US" baseline="0" dirty="0" err="1" smtClean="0"/>
              <a:t>vaiable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45</a:t>
            </a:fld>
            <a:endParaRPr lang="en-US"/>
          </a:p>
        </p:txBody>
      </p:sp>
    </p:spTree>
    <p:extLst>
      <p:ext uri="{BB962C8B-B14F-4D97-AF65-F5344CB8AC3E}">
        <p14:creationId xmlns:p14="http://schemas.microsoft.com/office/powerpoint/2010/main" val="1036961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board:  to condition on &gt;</a:t>
            </a:r>
            <a:r>
              <a:rPr lang="en-US" baseline="0" dirty="0" smtClean="0"/>
              <a:t> </a:t>
            </a:r>
            <a:r>
              <a:rPr lang="en-US" baseline="0" dirty="0" err="1" smtClean="0"/>
              <a:t>y_i</a:t>
            </a:r>
            <a:r>
              <a:rPr lang="en-US" baseline="0" dirty="0" smtClean="0"/>
              <a:t>,  divide density by </a:t>
            </a:r>
            <a:r>
              <a:rPr lang="en-US" baseline="0" dirty="0" err="1" smtClean="0"/>
              <a:t>probabilty</a:t>
            </a:r>
            <a:r>
              <a:rPr lang="en-US" baseline="0" dirty="0" smtClean="0"/>
              <a:t> of being &gt; </a:t>
            </a:r>
            <a:r>
              <a:rPr lang="en-US" baseline="0" dirty="0" err="1" smtClean="0"/>
              <a:t>y_i</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51</a:t>
            </a:fld>
            <a:endParaRPr lang="en-US"/>
          </a:p>
        </p:txBody>
      </p:sp>
    </p:spTree>
    <p:extLst>
      <p:ext uri="{BB962C8B-B14F-4D97-AF65-F5344CB8AC3E}">
        <p14:creationId xmlns:p14="http://schemas.microsoft.com/office/powerpoint/2010/main" val="3122052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 board:  to condition on &gt;</a:t>
            </a:r>
            <a:r>
              <a:rPr lang="en-US" baseline="0" dirty="0" smtClean="0"/>
              <a:t> </a:t>
            </a:r>
            <a:r>
              <a:rPr lang="en-US" baseline="0" dirty="0" err="1" smtClean="0"/>
              <a:t>y_i</a:t>
            </a:r>
            <a:r>
              <a:rPr lang="en-US" baseline="0" dirty="0" smtClean="0"/>
              <a:t>,  divide density by </a:t>
            </a:r>
            <a:r>
              <a:rPr lang="en-US" baseline="0" dirty="0" err="1" smtClean="0"/>
              <a:t>probabilty</a:t>
            </a:r>
            <a:r>
              <a:rPr lang="en-US" baseline="0" dirty="0" smtClean="0"/>
              <a:t> of being &gt; </a:t>
            </a:r>
            <a:r>
              <a:rPr lang="en-US" baseline="0" dirty="0" err="1" smtClean="0"/>
              <a:t>y_i</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52</a:t>
            </a:fld>
            <a:endParaRPr lang="en-US"/>
          </a:p>
        </p:txBody>
      </p:sp>
    </p:spTree>
    <p:extLst>
      <p:ext uri="{BB962C8B-B14F-4D97-AF65-F5344CB8AC3E}">
        <p14:creationId xmlns:p14="http://schemas.microsoft.com/office/powerpoint/2010/main" val="3122052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a:t>
            </a:r>
            <a:r>
              <a:rPr lang="en-US" dirty="0" err="1" smtClean="0"/>
              <a:t>y_k</a:t>
            </a:r>
            <a:r>
              <a:rPr lang="en-US" dirty="0" smtClean="0"/>
              <a:t> here is the exponential</a:t>
            </a:r>
            <a:r>
              <a:rPr lang="en-US" baseline="0" dirty="0" smtClean="0"/>
              <a:t> incarnation:  transform the uniform minimum u by –</a:t>
            </a:r>
            <a:r>
              <a:rPr lang="en-US" baseline="0" dirty="0" err="1" smtClean="0"/>
              <a:t>ln</a:t>
            </a:r>
            <a:r>
              <a:rPr lang="en-US" baseline="0" dirty="0" smtClean="0"/>
              <a:t>(1-u)</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56</a:t>
            </a:fld>
            <a:endParaRPr lang="en-US"/>
          </a:p>
        </p:txBody>
      </p:sp>
    </p:spTree>
    <p:extLst>
      <p:ext uri="{BB962C8B-B14F-4D97-AF65-F5344CB8AC3E}">
        <p14:creationId xmlns:p14="http://schemas.microsoft.com/office/powerpoint/2010/main" val="270153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expectation is 1/n+1 ?  Close to a circle.  Throw  a random point for to</a:t>
            </a:r>
            <a:r>
              <a:rPr lang="en-US" baseline="0" dirty="0" smtClean="0"/>
              <a:t> cut into a line.  Throw another n points.  Expected gap between any two points is 1/(n+1).</a:t>
            </a:r>
            <a:endParaRPr lang="en-US" dirty="0" smtClean="0"/>
          </a:p>
          <a:p>
            <a:endParaRPr lang="en-US" dirty="0" smtClean="0"/>
          </a:p>
          <a:p>
            <a:r>
              <a:rPr lang="en-US" dirty="0" smtClean="0"/>
              <a:t>Even before proposing and analyzing</a:t>
            </a:r>
            <a:r>
              <a:rPr lang="en-US" baseline="0" dirty="0" smtClean="0"/>
              <a:t> estimators, we can guess that this one minimum value carries limited information.  So we can get very limited accuracy on the size estimate.  We can boost this information by keeping k such registers.</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7</a:t>
            </a:fld>
            <a:endParaRPr lang="en-US"/>
          </a:p>
        </p:txBody>
      </p:sp>
    </p:spTree>
    <p:extLst>
      <p:ext uri="{BB962C8B-B14F-4D97-AF65-F5344CB8AC3E}">
        <p14:creationId xmlns:p14="http://schemas.microsoft.com/office/powerpoint/2010/main" val="264692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applications: in data summarization,</a:t>
            </a:r>
            <a:r>
              <a:rPr lang="en-US" baseline="0" dirty="0" smtClean="0"/>
              <a:t> we have control over the scheme we apply.  Good to keep these options in mind.</a:t>
            </a:r>
            <a:endParaRPr lang="en-US" dirty="0" smtClean="0"/>
          </a:p>
          <a:p>
            <a:endParaRPr lang="en-US" dirty="0" smtClean="0"/>
          </a:p>
          <a:p>
            <a:r>
              <a:rPr lang="en-US" dirty="0" smtClean="0"/>
              <a:t>Say that for some applications we need to maintain meta information on the k elements contributing to the Min-hash</a:t>
            </a:r>
            <a:r>
              <a:rPr lang="en-US" baseline="0" dirty="0" smtClean="0"/>
              <a:t> sketch.</a:t>
            </a:r>
          </a:p>
          <a:p>
            <a:r>
              <a:rPr lang="en-US" baseline="0" dirty="0" smtClean="0"/>
              <a:t>These k elements can be viewed as a sample of the set.  K-</a:t>
            </a:r>
            <a:r>
              <a:rPr lang="en-US" baseline="0" dirty="0" err="1" smtClean="0"/>
              <a:t>mins</a:t>
            </a:r>
            <a:r>
              <a:rPr lang="en-US" baseline="0" dirty="0" smtClean="0"/>
              <a:t> are independent samples with replacement.  Bottom-k is order sampling (without replacement sampling).  k-partition is to partition and sample.</a:t>
            </a:r>
          </a:p>
          <a:p>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10</a:t>
            </a:fld>
            <a:endParaRPr lang="en-US"/>
          </a:p>
        </p:txBody>
      </p:sp>
    </p:spTree>
    <p:extLst>
      <p:ext uri="{BB962C8B-B14F-4D97-AF65-F5344CB8AC3E}">
        <p14:creationId xmlns:p14="http://schemas.microsoft.com/office/powerpoint/2010/main" val="410789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applications: in data summarization,</a:t>
            </a:r>
            <a:r>
              <a:rPr lang="en-US" baseline="0" dirty="0" smtClean="0"/>
              <a:t> we have control over the scheme we apply.  Good to keep these options in mind.</a:t>
            </a:r>
            <a:endParaRPr lang="en-US" dirty="0" smtClean="0"/>
          </a:p>
          <a:p>
            <a:endParaRPr lang="en-US" dirty="0" smtClean="0"/>
          </a:p>
          <a:p>
            <a:r>
              <a:rPr lang="en-US" dirty="0" smtClean="0"/>
              <a:t>Say that for some applications we need to maintain meta information on the k elements contributing to the Min-hash</a:t>
            </a:r>
            <a:r>
              <a:rPr lang="en-US" baseline="0" dirty="0" smtClean="0"/>
              <a:t> sketch.</a:t>
            </a:r>
          </a:p>
          <a:p>
            <a:r>
              <a:rPr lang="en-US" baseline="0" dirty="0" smtClean="0"/>
              <a:t>These k elements can be viewed as a sample of the set.  K-</a:t>
            </a:r>
            <a:r>
              <a:rPr lang="en-US" baseline="0" dirty="0" err="1" smtClean="0"/>
              <a:t>mins</a:t>
            </a:r>
            <a:r>
              <a:rPr lang="en-US" baseline="0" dirty="0" smtClean="0"/>
              <a:t> are independent samples with replacement.  Bottom-k is order sampling (without replacement sampling).  k-partition is to partition and sample.</a:t>
            </a:r>
          </a:p>
          <a:p>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11</a:t>
            </a:fld>
            <a:endParaRPr lang="en-US"/>
          </a:p>
        </p:txBody>
      </p:sp>
    </p:spTree>
    <p:extLst>
      <p:ext uri="{BB962C8B-B14F-4D97-AF65-F5344CB8AC3E}">
        <p14:creationId xmlns:p14="http://schemas.microsoft.com/office/powerpoint/2010/main" val="410789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applications: in data summarization,</a:t>
            </a:r>
            <a:r>
              <a:rPr lang="en-US" baseline="0" dirty="0" smtClean="0"/>
              <a:t> we have control over the scheme we apply.  Good to keep these options in mind.</a:t>
            </a:r>
            <a:endParaRPr lang="en-US" dirty="0" smtClean="0"/>
          </a:p>
          <a:p>
            <a:endParaRPr lang="en-US" dirty="0" smtClean="0"/>
          </a:p>
          <a:p>
            <a:r>
              <a:rPr lang="en-US" dirty="0" smtClean="0"/>
              <a:t>Say that for some applications we need to maintain meta information on the k elements contributing to the Min-hash</a:t>
            </a:r>
            <a:r>
              <a:rPr lang="en-US" baseline="0" dirty="0" smtClean="0"/>
              <a:t> sketch.</a:t>
            </a:r>
          </a:p>
          <a:p>
            <a:r>
              <a:rPr lang="en-US" baseline="0" dirty="0" smtClean="0"/>
              <a:t>These k elements can be viewed as a sample of the set.  K-</a:t>
            </a:r>
            <a:r>
              <a:rPr lang="en-US" baseline="0" dirty="0" err="1" smtClean="0"/>
              <a:t>mins</a:t>
            </a:r>
            <a:r>
              <a:rPr lang="en-US" baseline="0" dirty="0" smtClean="0"/>
              <a:t> are independent samples with replacement.  Bottom-k is order sampling (without replacement sampling).  k-partition is to partition and sample.</a:t>
            </a:r>
          </a:p>
          <a:p>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12</a:t>
            </a:fld>
            <a:endParaRPr lang="en-US"/>
          </a:p>
        </p:txBody>
      </p:sp>
    </p:spTree>
    <p:extLst>
      <p:ext uri="{BB962C8B-B14F-4D97-AF65-F5344CB8AC3E}">
        <p14:creationId xmlns:p14="http://schemas.microsoft.com/office/powerpoint/2010/main" val="4107899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applications: in data summarization,</a:t>
            </a:r>
            <a:r>
              <a:rPr lang="en-US" baseline="0" dirty="0" smtClean="0"/>
              <a:t> we have control over the scheme we apply.  Good to keep these options in mind.</a:t>
            </a:r>
            <a:endParaRPr lang="en-US" dirty="0" smtClean="0"/>
          </a:p>
          <a:p>
            <a:endParaRPr lang="en-US" dirty="0" smtClean="0"/>
          </a:p>
          <a:p>
            <a:r>
              <a:rPr lang="en-US" dirty="0" smtClean="0"/>
              <a:t>Say that for some applications we need to maintain meta information on the k elements contributing to the Min-hash</a:t>
            </a:r>
            <a:r>
              <a:rPr lang="en-US" baseline="0" dirty="0" smtClean="0"/>
              <a:t> sketch.</a:t>
            </a:r>
          </a:p>
          <a:p>
            <a:r>
              <a:rPr lang="en-US" baseline="0" dirty="0" smtClean="0"/>
              <a:t>These k elements can be viewed as a sample of the set.  K-</a:t>
            </a:r>
            <a:r>
              <a:rPr lang="en-US" baseline="0" dirty="0" err="1" smtClean="0"/>
              <a:t>mins</a:t>
            </a:r>
            <a:r>
              <a:rPr lang="en-US" baseline="0" dirty="0" smtClean="0"/>
              <a:t> are independent samples with replacement.  Bottom-k is order sampling (without replacement sampling).  k-partition is to partition and sample.</a:t>
            </a:r>
          </a:p>
          <a:p>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14</a:t>
            </a:fld>
            <a:endParaRPr lang="en-US"/>
          </a:p>
        </p:txBody>
      </p:sp>
    </p:spTree>
    <p:extLst>
      <p:ext uri="{BB962C8B-B14F-4D97-AF65-F5344CB8AC3E}">
        <p14:creationId xmlns:p14="http://schemas.microsoft.com/office/powerpoint/2010/main" val="4107899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applications: in data summarization,</a:t>
            </a:r>
            <a:r>
              <a:rPr lang="en-US" baseline="0" dirty="0" smtClean="0"/>
              <a:t> we have control over the scheme we apply.  Good to keep these options in mind.</a:t>
            </a:r>
            <a:endParaRPr lang="en-US" dirty="0" smtClean="0"/>
          </a:p>
          <a:p>
            <a:endParaRPr lang="en-US" dirty="0" smtClean="0"/>
          </a:p>
          <a:p>
            <a:r>
              <a:rPr lang="en-US" dirty="0" smtClean="0"/>
              <a:t>Say that for some applications we need to maintain meta information on the k elements contributing to the Min-hash</a:t>
            </a:r>
            <a:r>
              <a:rPr lang="en-US" baseline="0" dirty="0" smtClean="0"/>
              <a:t> sketch.</a:t>
            </a:r>
          </a:p>
          <a:p>
            <a:r>
              <a:rPr lang="en-US" baseline="0" dirty="0" smtClean="0"/>
              <a:t>These k elements can be viewed as a sample of the set.  K-</a:t>
            </a:r>
            <a:r>
              <a:rPr lang="en-US" baseline="0" dirty="0" err="1" smtClean="0"/>
              <a:t>mins</a:t>
            </a:r>
            <a:r>
              <a:rPr lang="en-US" baseline="0" dirty="0" smtClean="0"/>
              <a:t> are independent samples with replacement.  Bottom-k is order sampling (without replacement sampling).  k-partition is to partition and sample.</a:t>
            </a:r>
          </a:p>
          <a:p>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16</a:t>
            </a:fld>
            <a:endParaRPr lang="en-US"/>
          </a:p>
        </p:txBody>
      </p:sp>
    </p:spTree>
    <p:extLst>
      <p:ext uri="{BB962C8B-B14F-4D97-AF65-F5344CB8AC3E}">
        <p14:creationId xmlns:p14="http://schemas.microsoft.com/office/powerpoint/2010/main" val="410789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53C85C-F2C4-48EF-AD10-7FA7C73E0D9B}"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62EB2-EEA5-4F0F-8417-A3BB824EEB18}" type="slidenum">
              <a:rPr lang="en-US" smtClean="0"/>
              <a:t>‹#›</a:t>
            </a:fld>
            <a:endParaRPr lang="en-US"/>
          </a:p>
        </p:txBody>
      </p:sp>
    </p:spTree>
    <p:extLst>
      <p:ext uri="{BB962C8B-B14F-4D97-AF65-F5344CB8AC3E}">
        <p14:creationId xmlns:p14="http://schemas.microsoft.com/office/powerpoint/2010/main" val="266956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53C85C-F2C4-48EF-AD10-7FA7C73E0D9B}"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62EB2-EEA5-4F0F-8417-A3BB824EEB18}" type="slidenum">
              <a:rPr lang="en-US" smtClean="0"/>
              <a:t>‹#›</a:t>
            </a:fld>
            <a:endParaRPr lang="en-US"/>
          </a:p>
        </p:txBody>
      </p:sp>
    </p:spTree>
    <p:extLst>
      <p:ext uri="{BB962C8B-B14F-4D97-AF65-F5344CB8AC3E}">
        <p14:creationId xmlns:p14="http://schemas.microsoft.com/office/powerpoint/2010/main" val="126421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53C85C-F2C4-48EF-AD10-7FA7C73E0D9B}"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62EB2-EEA5-4F0F-8417-A3BB824EEB18}" type="slidenum">
              <a:rPr lang="en-US" smtClean="0"/>
              <a:t>‹#›</a:t>
            </a:fld>
            <a:endParaRPr lang="en-US"/>
          </a:p>
        </p:txBody>
      </p:sp>
    </p:spTree>
    <p:extLst>
      <p:ext uri="{BB962C8B-B14F-4D97-AF65-F5344CB8AC3E}">
        <p14:creationId xmlns:p14="http://schemas.microsoft.com/office/powerpoint/2010/main" val="60728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53C85C-F2C4-48EF-AD10-7FA7C73E0D9B}"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62EB2-EEA5-4F0F-8417-A3BB824EEB18}" type="slidenum">
              <a:rPr lang="en-US" smtClean="0"/>
              <a:t>‹#›</a:t>
            </a:fld>
            <a:endParaRPr lang="en-US"/>
          </a:p>
        </p:txBody>
      </p:sp>
    </p:spTree>
    <p:extLst>
      <p:ext uri="{BB962C8B-B14F-4D97-AF65-F5344CB8AC3E}">
        <p14:creationId xmlns:p14="http://schemas.microsoft.com/office/powerpoint/2010/main" val="198981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53C85C-F2C4-48EF-AD10-7FA7C73E0D9B}"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62EB2-EEA5-4F0F-8417-A3BB824EEB18}" type="slidenum">
              <a:rPr lang="en-US" smtClean="0"/>
              <a:t>‹#›</a:t>
            </a:fld>
            <a:endParaRPr lang="en-US"/>
          </a:p>
        </p:txBody>
      </p:sp>
    </p:spTree>
    <p:extLst>
      <p:ext uri="{BB962C8B-B14F-4D97-AF65-F5344CB8AC3E}">
        <p14:creationId xmlns:p14="http://schemas.microsoft.com/office/powerpoint/2010/main" val="24310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53C85C-F2C4-48EF-AD10-7FA7C73E0D9B}" type="datetimeFigureOut">
              <a:rPr lang="en-US" smtClean="0"/>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62EB2-EEA5-4F0F-8417-A3BB824EEB18}" type="slidenum">
              <a:rPr lang="en-US" smtClean="0"/>
              <a:t>‹#›</a:t>
            </a:fld>
            <a:endParaRPr lang="en-US"/>
          </a:p>
        </p:txBody>
      </p:sp>
    </p:spTree>
    <p:extLst>
      <p:ext uri="{BB962C8B-B14F-4D97-AF65-F5344CB8AC3E}">
        <p14:creationId xmlns:p14="http://schemas.microsoft.com/office/powerpoint/2010/main" val="219401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53C85C-F2C4-48EF-AD10-7FA7C73E0D9B}" type="datetimeFigureOut">
              <a:rPr lang="en-US" smtClean="0"/>
              <a:t>10/27/2013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62EB2-EEA5-4F0F-8417-A3BB824EEB18}" type="slidenum">
              <a:rPr lang="en-US" smtClean="0"/>
              <a:t>‹#›</a:t>
            </a:fld>
            <a:endParaRPr lang="en-US"/>
          </a:p>
        </p:txBody>
      </p:sp>
    </p:spTree>
    <p:extLst>
      <p:ext uri="{BB962C8B-B14F-4D97-AF65-F5344CB8AC3E}">
        <p14:creationId xmlns:p14="http://schemas.microsoft.com/office/powerpoint/2010/main" val="218927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53C85C-F2C4-48EF-AD10-7FA7C73E0D9B}" type="datetimeFigureOut">
              <a:rPr lang="en-US" smtClean="0"/>
              <a:t>10/27/2013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62EB2-EEA5-4F0F-8417-A3BB824EEB18}" type="slidenum">
              <a:rPr lang="en-US" smtClean="0"/>
              <a:t>‹#›</a:t>
            </a:fld>
            <a:endParaRPr lang="en-US"/>
          </a:p>
        </p:txBody>
      </p:sp>
    </p:spTree>
    <p:extLst>
      <p:ext uri="{BB962C8B-B14F-4D97-AF65-F5344CB8AC3E}">
        <p14:creationId xmlns:p14="http://schemas.microsoft.com/office/powerpoint/2010/main" val="28841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3C85C-F2C4-48EF-AD10-7FA7C73E0D9B}" type="datetimeFigureOut">
              <a:rPr lang="en-US" smtClean="0"/>
              <a:t>10/27/2013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62EB2-EEA5-4F0F-8417-A3BB824EEB18}" type="slidenum">
              <a:rPr lang="en-US" smtClean="0"/>
              <a:t>‹#›</a:t>
            </a:fld>
            <a:endParaRPr lang="en-US"/>
          </a:p>
        </p:txBody>
      </p:sp>
    </p:spTree>
    <p:extLst>
      <p:ext uri="{BB962C8B-B14F-4D97-AF65-F5344CB8AC3E}">
        <p14:creationId xmlns:p14="http://schemas.microsoft.com/office/powerpoint/2010/main" val="254209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3C85C-F2C4-48EF-AD10-7FA7C73E0D9B}" type="datetimeFigureOut">
              <a:rPr lang="en-US" smtClean="0"/>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62EB2-EEA5-4F0F-8417-A3BB824EEB18}" type="slidenum">
              <a:rPr lang="en-US" smtClean="0"/>
              <a:t>‹#›</a:t>
            </a:fld>
            <a:endParaRPr lang="en-US"/>
          </a:p>
        </p:txBody>
      </p:sp>
    </p:spTree>
    <p:extLst>
      <p:ext uri="{BB962C8B-B14F-4D97-AF65-F5344CB8AC3E}">
        <p14:creationId xmlns:p14="http://schemas.microsoft.com/office/powerpoint/2010/main" val="399485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3C85C-F2C4-48EF-AD10-7FA7C73E0D9B}" type="datetimeFigureOut">
              <a:rPr lang="en-US" smtClean="0"/>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62EB2-EEA5-4F0F-8417-A3BB824EEB18}" type="slidenum">
              <a:rPr lang="en-US" smtClean="0"/>
              <a:t>‹#›</a:t>
            </a:fld>
            <a:endParaRPr lang="en-US"/>
          </a:p>
        </p:txBody>
      </p:sp>
    </p:spTree>
    <p:extLst>
      <p:ext uri="{BB962C8B-B14F-4D97-AF65-F5344CB8AC3E}">
        <p14:creationId xmlns:p14="http://schemas.microsoft.com/office/powerpoint/2010/main" val="394271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3C85C-F2C4-48EF-AD10-7FA7C73E0D9B}" type="datetimeFigureOut">
              <a:rPr lang="en-US" smtClean="0"/>
              <a:t>10/27/2013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62EB2-EEA5-4F0F-8417-A3BB824EEB18}" type="slidenum">
              <a:rPr lang="en-US" smtClean="0"/>
              <a:t>‹#›</a:t>
            </a:fld>
            <a:endParaRPr lang="en-US"/>
          </a:p>
        </p:txBody>
      </p:sp>
    </p:spTree>
    <p:extLst>
      <p:ext uri="{BB962C8B-B14F-4D97-AF65-F5344CB8AC3E}">
        <p14:creationId xmlns:p14="http://schemas.microsoft.com/office/powerpoint/2010/main" val="3535878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12" Type="http://schemas.openxmlformats.org/officeDocument/2006/relationships/image" Target="../media/image294.png"/><Relationship Id="rId7"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9" Type="http://schemas.openxmlformats.org/officeDocument/2006/relationships/image" Target="../media/image68.png"/></Relationships>
</file>

<file path=ppt/slides/_rels/slide1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26" Type="http://schemas.openxmlformats.org/officeDocument/2006/relationships/image" Target="../media/image94.png"/><Relationship Id="rId3" Type="http://schemas.openxmlformats.org/officeDocument/2006/relationships/image" Target="../media/image71.png"/><Relationship Id="rId21" Type="http://schemas.openxmlformats.org/officeDocument/2006/relationships/image" Target="../media/image89.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5" Type="http://schemas.openxmlformats.org/officeDocument/2006/relationships/image" Target="../media/image93.png"/><Relationship Id="rId2" Type="http://schemas.openxmlformats.org/officeDocument/2006/relationships/notesSlide" Target="../notesSlides/notesSlide7.xml"/><Relationship Id="rId16" Type="http://schemas.openxmlformats.org/officeDocument/2006/relationships/image" Target="../media/image84.png"/><Relationship Id="rId20" Type="http://schemas.openxmlformats.org/officeDocument/2006/relationships/image" Target="../media/image88.png"/><Relationship Id="rId29"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png"/><Relationship Id="rId24" Type="http://schemas.openxmlformats.org/officeDocument/2006/relationships/image" Target="../media/image92.png"/><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image" Target="../media/image91.png"/><Relationship Id="rId28" Type="http://schemas.openxmlformats.org/officeDocument/2006/relationships/image" Target="../media/image96.png"/><Relationship Id="rId10" Type="http://schemas.openxmlformats.org/officeDocument/2006/relationships/image" Target="../media/image78.png"/><Relationship Id="rId19" Type="http://schemas.openxmlformats.org/officeDocument/2006/relationships/image" Target="../media/image87.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 Id="rId27" Type="http://schemas.openxmlformats.org/officeDocument/2006/relationships/image" Target="../media/image95.png"/></Relationships>
</file>

<file path=ppt/slides/_rels/slide13.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14.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81.png"/><Relationship Id="rId18" Type="http://schemas.openxmlformats.org/officeDocument/2006/relationships/image" Target="../media/image112.png"/><Relationship Id="rId3" Type="http://schemas.openxmlformats.org/officeDocument/2006/relationships/image" Target="../media/image104.png"/><Relationship Id="rId21" Type="http://schemas.openxmlformats.org/officeDocument/2006/relationships/image" Target="../media/image114.png"/><Relationship Id="rId7" Type="http://schemas.openxmlformats.org/officeDocument/2006/relationships/image" Target="../media/image108.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8.xml"/><Relationship Id="rId16" Type="http://schemas.openxmlformats.org/officeDocument/2006/relationships/image" Target="../media/image84.png"/><Relationship Id="rId20"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1.png"/><Relationship Id="rId5" Type="http://schemas.openxmlformats.org/officeDocument/2006/relationships/image" Target="../media/image106.png"/><Relationship Id="rId15" Type="http://schemas.openxmlformats.org/officeDocument/2006/relationships/image" Target="../media/image83.png"/><Relationship Id="rId10" Type="http://schemas.openxmlformats.org/officeDocument/2006/relationships/image" Target="../media/image78.png"/><Relationship Id="rId19" Type="http://schemas.openxmlformats.org/officeDocument/2006/relationships/image" Target="../media/image94.png"/><Relationship Id="rId4" Type="http://schemas.openxmlformats.org/officeDocument/2006/relationships/image" Target="../media/image105.png"/><Relationship Id="rId9" Type="http://schemas.openxmlformats.org/officeDocument/2006/relationships/image" Target="../media/image110.png"/><Relationship Id="rId14" Type="http://schemas.openxmlformats.org/officeDocument/2006/relationships/image" Target="../media/image82.png"/><Relationship Id="rId22" Type="http://schemas.openxmlformats.org/officeDocument/2006/relationships/image" Target="../media/image1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118.png"/></Relationships>
</file>

<file path=ppt/slides/_rels/slide16.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image" Target="../media/image120.png"/><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5" Type="http://schemas.openxmlformats.org/officeDocument/2006/relationships/image" Target="../media/image131.png"/><Relationship Id="rId10" Type="http://schemas.openxmlformats.org/officeDocument/2006/relationships/image" Target="../media/image126.png"/><Relationship Id="rId4" Type="http://schemas.openxmlformats.org/officeDocument/2006/relationships/image" Target="../media/image78.png"/><Relationship Id="rId9" Type="http://schemas.openxmlformats.org/officeDocument/2006/relationships/image" Target="../media/image125.png"/><Relationship Id="rId14" Type="http://schemas.openxmlformats.org/officeDocument/2006/relationships/image" Target="../media/image130.png"/></Relationships>
</file>

<file path=ppt/slides/_rels/slide17.xml.rels><?xml version="1.0" encoding="UTF-8" standalone="yes"?>
<Relationships xmlns="http://schemas.openxmlformats.org/package/2006/relationships"><Relationship Id="rId8" Type="http://schemas.openxmlformats.org/officeDocument/2006/relationships/image" Target="../media/image297.png"/><Relationship Id="rId7" Type="http://schemas.openxmlformats.org/officeDocument/2006/relationships/image" Target="../media/image296.png"/><Relationship Id="rId1" Type="http://schemas.openxmlformats.org/officeDocument/2006/relationships/slideLayout" Target="../slideLayouts/slideLayout2.xml"/><Relationship Id="rId6" Type="http://schemas.openxmlformats.org/officeDocument/2006/relationships/image" Target="../media/image295.png"/><Relationship Id="rId5" Type="http://schemas.openxmlformats.org/officeDocument/2006/relationships/image" Target="../media/image135.png"/></Relationships>
</file>

<file path=ppt/slides/_rels/slide18.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3" Type="http://schemas.openxmlformats.org/officeDocument/2006/relationships/image" Target="../media/image136.png"/><Relationship Id="rId7" Type="http://schemas.openxmlformats.org/officeDocument/2006/relationships/image" Target="../media/image140.png"/><Relationship Id="rId12" Type="http://schemas.openxmlformats.org/officeDocument/2006/relationships/image" Target="../media/image14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9.png"/><Relationship Id="rId11" Type="http://schemas.openxmlformats.org/officeDocument/2006/relationships/image" Target="../media/image144.png"/><Relationship Id="rId5" Type="http://schemas.openxmlformats.org/officeDocument/2006/relationships/image" Target="../media/image138.png"/><Relationship Id="rId15" Type="http://schemas.openxmlformats.org/officeDocument/2006/relationships/image" Target="../media/image14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 Id="rId14" Type="http://schemas.openxmlformats.org/officeDocument/2006/relationships/image" Target="../media/image147.png"/></Relationships>
</file>

<file path=ppt/slides/_rels/slide1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1.png"/><Relationship Id="rId4" Type="http://schemas.openxmlformats.org/officeDocument/2006/relationships/image" Target="../media/image15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5.png"/><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4.png"/></Relationships>
</file>

<file path=ppt/slides/_rels/slide2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30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30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9.png"/><Relationship Id="rId11" Type="http://schemas.openxmlformats.org/officeDocument/2006/relationships/image" Target="../media/image391.png"/></Relationships>
</file>

<file path=ppt/slides/_rels/slide27.xml.rels><?xml version="1.0" encoding="UTF-8" standalone="yes"?>
<Relationships xmlns="http://schemas.openxmlformats.org/package/2006/relationships"><Relationship Id="rId7" Type="http://schemas.openxmlformats.org/officeDocument/2006/relationships/image" Target="../media/image39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09.png"/><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image" Target="../media/image300.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11" Type="http://schemas.openxmlformats.org/officeDocument/2006/relationships/image" Target="../media/image312.png"/><Relationship Id="rId10" Type="http://schemas.openxmlformats.org/officeDocument/2006/relationships/image" Target="../media/image311.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7.png"/><Relationship Id="rId4" Type="http://schemas.openxmlformats.org/officeDocument/2006/relationships/image" Target="../media/image315.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9.png"/><Relationship Id="rId4" Type="http://schemas.openxmlformats.org/officeDocument/2006/relationships/image" Target="../media/image318.png"/></Relationships>
</file>

<file path=ppt/slides/_rels/slide35.xml.rels><?xml version="1.0" encoding="UTF-8" standalone="yes"?>
<Relationships xmlns="http://schemas.openxmlformats.org/package/2006/relationships"><Relationship Id="rId8" Type="http://schemas.openxmlformats.org/officeDocument/2006/relationships/image" Target="../media/image329.png"/><Relationship Id="rId3" Type="http://schemas.openxmlformats.org/officeDocument/2006/relationships/image" Target="../media/image1.jpeg"/><Relationship Id="rId7" Type="http://schemas.openxmlformats.org/officeDocument/2006/relationships/image" Target="../media/image3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1.png"/><Relationship Id="rId4" Type="http://schemas.openxmlformats.org/officeDocument/2006/relationships/image" Target="../media/image330.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1.png"/><Relationship Id="rId4" Type="http://schemas.openxmlformats.org/officeDocument/2006/relationships/image" Target="../media/image33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3.png"/><Relationship Id="rId5" Type="http://schemas.openxmlformats.org/officeDocument/2006/relationships/image" Target="../media/image331.png"/><Relationship Id="rId4" Type="http://schemas.openxmlformats.org/officeDocument/2006/relationships/image" Target="../media/image33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5.png"/><Relationship Id="rId4" Type="http://schemas.openxmlformats.org/officeDocument/2006/relationships/image" Target="../media/image334.png"/></Relationships>
</file>

<file path=ppt/slides/_rels/slide4.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38.png"/><Relationship Id="rId5" Type="http://schemas.openxmlformats.org/officeDocument/2006/relationships/image" Target="../media/image337.png"/><Relationship Id="rId4" Type="http://schemas.openxmlformats.org/officeDocument/2006/relationships/image" Target="../media/image336.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3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38.png"/><Relationship Id="rId5" Type="http://schemas.openxmlformats.org/officeDocument/2006/relationships/image" Target="../media/image337.png"/><Relationship Id="rId4" Type="http://schemas.openxmlformats.org/officeDocument/2006/relationships/image" Target="../media/image336.png"/></Relationships>
</file>

<file path=ppt/slides/_rels/slide42.xml.rels><?xml version="1.0" encoding="UTF-8" standalone="yes"?>
<Relationships xmlns="http://schemas.openxmlformats.org/package/2006/relationships"><Relationship Id="rId2" Type="http://schemas.openxmlformats.org/officeDocument/2006/relationships/image" Target="../media/image39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2" Type="http://schemas.openxmlformats.org/officeDocument/2006/relationships/image" Target="../media/image323.png"/><Relationship Id="rId2" Type="http://schemas.openxmlformats.org/officeDocument/2006/relationships/notesSlide" Target="../notesSlides/notesSlide30.xml"/><Relationship Id="rId1" Type="http://schemas.openxmlformats.org/officeDocument/2006/relationships/slideLayout" Target="../slideLayouts/slideLayout2.xml"/><Relationship Id="rId11" Type="http://schemas.openxmlformats.org/officeDocument/2006/relationships/image" Target="../media/image322.png"/><Relationship Id="rId10" Type="http://schemas.openxmlformats.org/officeDocument/2006/relationships/image" Target="../media/image321.png"/></Relationships>
</file>

<file path=ppt/slides/_rels/slide45.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99.png"/></Relationships>
</file>

<file path=ppt/slides/_rels/slide46.xml.rels><?xml version="1.0" encoding="UTF-8" standalone="yes"?>
<Relationships xmlns="http://schemas.openxmlformats.org/package/2006/relationships"><Relationship Id="rId3" Type="http://schemas.openxmlformats.org/officeDocument/2006/relationships/image" Target="../media/image166.png"/><Relationship Id="rId1" Type="http://schemas.openxmlformats.org/officeDocument/2006/relationships/slideLayout" Target="../slideLayouts/slideLayout2.xml"/><Relationship Id="rId5" Type="http://schemas.openxmlformats.org/officeDocument/2006/relationships/image" Target="../media/image340.png"/></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02.png"/></Relationships>
</file>

<file path=ppt/slides/_rels/slide49.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 Id="rId5" Type="http://schemas.openxmlformats.org/officeDocument/2006/relationships/image" Target="../media/image403.png"/></Relationships>
</file>

<file path=ppt/slides/_rels/slide5.xml.rels><?xml version="1.0" encoding="UTF-8" standalone="yes"?>
<Relationships xmlns="http://schemas.openxmlformats.org/package/2006/relationships"><Relationship Id="rId3" Type="http://schemas.openxmlformats.org/officeDocument/2006/relationships/image" Target="../media/image291.png"/><Relationship Id="rId1" Type="http://schemas.openxmlformats.org/officeDocument/2006/relationships/slideLayout" Target="../slideLayouts/slideLayout2.xml"/><Relationship Id="rId5" Type="http://schemas.openxmlformats.org/officeDocument/2006/relationships/image" Target="../media/image378.png"/></Relationships>
</file>

<file path=ppt/slides/_rels/slide50.xml.rels><?xml version="1.0" encoding="UTF-8" standalone="yes"?>
<Relationships xmlns="http://schemas.openxmlformats.org/package/2006/relationships"><Relationship Id="rId3" Type="http://schemas.openxmlformats.org/officeDocument/2006/relationships/image" Target="../media/image344.png"/><Relationship Id="rId2" Type="http://schemas.openxmlformats.org/officeDocument/2006/relationships/image" Target="../media/image343.png"/><Relationship Id="rId1" Type="http://schemas.openxmlformats.org/officeDocument/2006/relationships/slideLayout" Target="../slideLayouts/slideLayout2.xml"/><Relationship Id="rId4" Type="http://schemas.openxmlformats.org/officeDocument/2006/relationships/image" Target="../media/image345.png"/></Relationships>
</file>

<file path=ppt/slides/_rels/slide51.xml.rels><?xml version="1.0" encoding="UTF-8" standalone="yes"?>
<Relationships xmlns="http://schemas.openxmlformats.org/package/2006/relationships"><Relationship Id="rId8" Type="http://schemas.openxmlformats.org/officeDocument/2006/relationships/image" Target="../media/image20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96.png"/></Relationships>
</file>

<file path=ppt/slides/_rels/slide52.xml.rels><?xml version="1.0" encoding="UTF-8" standalone="yes"?>
<Relationships xmlns="http://schemas.openxmlformats.org/package/2006/relationships"><Relationship Id="rId8" Type="http://schemas.openxmlformats.org/officeDocument/2006/relationships/image" Target="../media/image210.png"/><Relationship Id="rId7" Type="http://schemas.openxmlformats.org/officeDocument/2006/relationships/image" Target="../media/image209.png"/><Relationship Id="rId2" Type="http://schemas.openxmlformats.org/officeDocument/2006/relationships/notesSlide" Target="../notesSlides/notesSlide33.xml"/><Relationship Id="rId1" Type="http://schemas.openxmlformats.org/officeDocument/2006/relationships/slideLayout" Target="../slideLayouts/slideLayout2.xml"/><Relationship Id="rId11" Type="http://schemas.openxmlformats.org/officeDocument/2006/relationships/image" Target="../media/image277.png"/><Relationship Id="rId10" Type="http://schemas.openxmlformats.org/officeDocument/2006/relationships/image" Target="../media/image2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9" Type="http://schemas.openxmlformats.org/officeDocument/2006/relationships/image" Target="../media/image346.png"/></Relationships>
</file>

<file path=ppt/slides/_rels/slide54.xml.rels><?xml version="1.0" encoding="UTF-8" standalone="yes"?>
<Relationships xmlns="http://schemas.openxmlformats.org/package/2006/relationships"><Relationship Id="rId7" Type="http://schemas.openxmlformats.org/officeDocument/2006/relationships/image" Target="../media/image347.png"/><Relationship Id="rId1" Type="http://schemas.openxmlformats.org/officeDocument/2006/relationships/slideLayout" Target="../slideLayouts/slideLayout2.xml"/><Relationship Id="rId6" Type="http://schemas.openxmlformats.org/officeDocument/2006/relationships/image" Target="../media/image266.png"/></Relationships>
</file>

<file path=ppt/slides/_rels/slide55.xml.rels><?xml version="1.0" encoding="UTF-8" standalone="yes"?>
<Relationships xmlns="http://schemas.openxmlformats.org/package/2006/relationships"><Relationship Id="rId3" Type="http://schemas.openxmlformats.org/officeDocument/2006/relationships/image" Target="../media/image216.png"/><Relationship Id="rId1" Type="http://schemas.openxmlformats.org/officeDocument/2006/relationships/slideLayout" Target="../slideLayouts/slideLayout2.xml"/><Relationship Id="rId5" Type="http://schemas.openxmlformats.org/officeDocument/2006/relationships/image" Target="../media/image267.png"/><Relationship Id="rId4" Type="http://schemas.openxmlformats.org/officeDocument/2006/relationships/image" Target="../media/image217.png"/></Relationships>
</file>

<file path=ppt/slides/_rels/slide56.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21.png"/><Relationship Id="rId5" Type="http://schemas.openxmlformats.org/officeDocument/2006/relationships/image" Target="../media/image220.png"/><Relationship Id="rId4" Type="http://schemas.openxmlformats.org/officeDocument/2006/relationships/image" Target="../media/image219.png"/></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3" Type="http://schemas.openxmlformats.org/officeDocument/2006/relationships/image" Target="../media/image13.png"/><Relationship Id="rId21" Type="http://schemas.openxmlformats.org/officeDocument/2006/relationships/image" Target="../media/image31.png"/><Relationship Id="rId34" Type="http://schemas.openxmlformats.org/officeDocument/2006/relationships/image" Target="../media/image4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41"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394.png"/><Relationship Id="rId2" Type="http://schemas.openxmlformats.org/officeDocument/2006/relationships/image" Target="../media/image39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293.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smtClean="0"/>
              <a:t>Leveraging Big Data:  Lecture 2</a:t>
            </a:r>
            <a:endParaRPr lang="en-US" dirty="0"/>
          </a:p>
        </p:txBody>
      </p:sp>
      <p:sp>
        <p:nvSpPr>
          <p:cNvPr id="3" name="Subtitle 2"/>
          <p:cNvSpPr>
            <a:spLocks noGrp="1"/>
          </p:cNvSpPr>
          <p:nvPr>
            <p:ph type="subTitle" idx="1"/>
          </p:nvPr>
        </p:nvSpPr>
        <p:spPr>
          <a:xfrm>
            <a:off x="3086100" y="2667000"/>
            <a:ext cx="2455729" cy="843182"/>
          </a:xfrm>
        </p:spPr>
        <p:txBody>
          <a:bodyPr>
            <a:normAutofit/>
          </a:bodyPr>
          <a:lstStyle/>
          <a:p>
            <a:pPr algn="l"/>
            <a:r>
              <a:rPr lang="en-US" u="sng" dirty="0" smtClean="0"/>
              <a:t>Instructors:</a:t>
            </a:r>
          </a:p>
        </p:txBody>
      </p:sp>
      <p:sp>
        <p:nvSpPr>
          <p:cNvPr id="4" name="TextBox 3"/>
          <p:cNvSpPr txBox="1"/>
          <p:nvPr/>
        </p:nvSpPr>
        <p:spPr>
          <a:xfrm>
            <a:off x="1143000" y="2031163"/>
            <a:ext cx="7315200" cy="461665"/>
          </a:xfrm>
          <a:prstGeom prst="rect">
            <a:avLst/>
          </a:prstGeom>
          <a:noFill/>
        </p:spPr>
        <p:txBody>
          <a:bodyPr wrap="square" rtlCol="0">
            <a:spAutoFit/>
          </a:bodyPr>
          <a:lstStyle/>
          <a:p>
            <a:r>
              <a:rPr lang="en-US" sz="2400" b="1" dirty="0" smtClean="0">
                <a:solidFill>
                  <a:schemeClr val="tx2"/>
                </a:solidFill>
              </a:rPr>
              <a:t>http://www.cohenwang.com/edith/bigdataclass2013</a:t>
            </a:r>
            <a:endParaRPr lang="en-US" sz="2400" b="1" dirty="0">
              <a:solidFill>
                <a:schemeClr val="tx2"/>
              </a:solidFill>
            </a:endParaRPr>
          </a:p>
        </p:txBody>
      </p:sp>
      <p:sp>
        <p:nvSpPr>
          <p:cNvPr id="6" name="Subtitle 2"/>
          <p:cNvSpPr txBox="1">
            <a:spLocks/>
          </p:cNvSpPr>
          <p:nvPr/>
        </p:nvSpPr>
        <p:spPr>
          <a:xfrm>
            <a:off x="3048000" y="3276600"/>
            <a:ext cx="3134085" cy="2667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dirty="0" smtClean="0"/>
              <a:t>Edith Cohen</a:t>
            </a:r>
          </a:p>
          <a:p>
            <a:pPr algn="l"/>
            <a:r>
              <a:rPr lang="en-US" dirty="0" smtClean="0"/>
              <a:t>Amos Fiat</a:t>
            </a:r>
          </a:p>
          <a:p>
            <a:pPr algn="l"/>
            <a:r>
              <a:rPr lang="en-US" dirty="0" err="1" smtClean="0"/>
              <a:t>Haim</a:t>
            </a:r>
            <a:r>
              <a:rPr lang="en-US" dirty="0" smtClean="0"/>
              <a:t> Kaplan</a:t>
            </a:r>
          </a:p>
          <a:p>
            <a:pPr algn="l"/>
            <a:r>
              <a:rPr lang="en-US" dirty="0" err="1" smtClean="0"/>
              <a:t>Tova</a:t>
            </a:r>
            <a:r>
              <a:rPr lang="en-US" dirty="0" smtClean="0"/>
              <a:t> Milo</a:t>
            </a:r>
            <a:endParaRPr lang="en-US" dirty="0"/>
          </a:p>
        </p:txBody>
      </p:sp>
    </p:spTree>
    <p:extLst>
      <p:ext uri="{BB962C8B-B14F-4D97-AF65-F5344CB8AC3E}">
        <p14:creationId xmlns:p14="http://schemas.microsoft.com/office/powerpoint/2010/main" val="1892878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 y="165100"/>
            <a:ext cx="8839200" cy="1143000"/>
          </a:xfrm>
        </p:spPr>
        <p:txBody>
          <a:bodyPr>
            <a:normAutofit/>
          </a:bodyPr>
          <a:lstStyle/>
          <a:p>
            <a:r>
              <a:rPr lang="en-US" dirty="0" smtClean="0"/>
              <a:t>Min-Hash Sketches</a:t>
            </a:r>
            <a:endParaRPr lang="en-US" dirty="0"/>
          </a:p>
        </p:txBody>
      </p:sp>
      <p:sp>
        <p:nvSpPr>
          <p:cNvPr id="78" name="Content Placeholder 2"/>
          <p:cNvSpPr txBox="1">
            <a:spLocks/>
          </p:cNvSpPr>
          <p:nvPr/>
        </p:nvSpPr>
        <p:spPr>
          <a:xfrm>
            <a:off x="1613338" y="990600"/>
            <a:ext cx="5867400" cy="6731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2"/>
                </a:solidFill>
              </a:rPr>
              <a:t>k-</a:t>
            </a:r>
            <a:r>
              <a:rPr lang="en-US" b="1" dirty="0" err="1" smtClean="0">
                <a:solidFill>
                  <a:schemeClr val="tx2"/>
                </a:solidFill>
              </a:rPr>
              <a:t>mins</a:t>
            </a:r>
            <a:r>
              <a:rPr lang="en-US" b="1" dirty="0" smtClean="0">
                <a:solidFill>
                  <a:schemeClr val="tx2"/>
                </a:solidFill>
              </a:rPr>
              <a:t>,   bottom-k,   k-partition</a:t>
            </a:r>
            <a:endParaRPr lang="en-US" dirty="0"/>
          </a:p>
        </p:txBody>
      </p:sp>
      <p:sp>
        <p:nvSpPr>
          <p:cNvPr id="9" name="Content Placeholder 2"/>
          <p:cNvSpPr txBox="1">
            <a:spLocks/>
          </p:cNvSpPr>
          <p:nvPr/>
        </p:nvSpPr>
        <p:spPr>
          <a:xfrm>
            <a:off x="164297" y="1638300"/>
            <a:ext cx="8953499"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smtClean="0">
                <a:solidFill>
                  <a:srgbClr val="7030A0"/>
                </a:solidFill>
              </a:rPr>
              <a:t>Why study all 3 variants ?  </a:t>
            </a:r>
            <a:r>
              <a:rPr lang="en-US" sz="2800" dirty="0" smtClean="0"/>
              <a:t>Different tradeoffs between update cost, accuracy, usage…</a:t>
            </a:r>
          </a:p>
        </p:txBody>
      </p:sp>
      <p:sp>
        <p:nvSpPr>
          <p:cNvPr id="10" name="Content Placeholder 2"/>
          <p:cNvSpPr txBox="1">
            <a:spLocks/>
          </p:cNvSpPr>
          <p:nvPr/>
        </p:nvSpPr>
        <p:spPr>
          <a:xfrm>
            <a:off x="70288" y="2636782"/>
            <a:ext cx="8953499" cy="39926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smtClean="0">
                <a:solidFill>
                  <a:srgbClr val="7030A0"/>
                </a:solidFill>
              </a:rPr>
              <a:t>Beyond distinct counting:</a:t>
            </a:r>
            <a:endParaRPr lang="en-US" sz="2800" dirty="0" smtClean="0">
              <a:solidFill>
                <a:schemeClr val="tx1"/>
              </a:solidFill>
            </a:endParaRPr>
          </a:p>
          <a:p>
            <a:pPr>
              <a:buFont typeface="Wingdings" panose="05000000000000000000" pitchFamily="2" charset="2"/>
              <a:buChar char="§"/>
            </a:pPr>
            <a:r>
              <a:rPr lang="en-US" sz="2800" dirty="0" smtClean="0"/>
              <a:t>Min-Hash sketches correspond to sampling schemes of large data sets</a:t>
            </a:r>
          </a:p>
          <a:p>
            <a:pPr lvl="1">
              <a:buFont typeface="Wingdings" panose="05000000000000000000" pitchFamily="2" charset="2"/>
              <a:buChar char="§"/>
            </a:pPr>
            <a:r>
              <a:rPr lang="en-US" dirty="0"/>
              <a:t>S</a:t>
            </a:r>
            <a:r>
              <a:rPr lang="en-US" dirty="0" smtClean="0"/>
              <a:t>imilarity queries between datasets</a:t>
            </a:r>
          </a:p>
          <a:p>
            <a:pPr lvl="1">
              <a:buFont typeface="Wingdings" panose="05000000000000000000" pitchFamily="2" charset="2"/>
              <a:buChar char="§"/>
            </a:pPr>
            <a:r>
              <a:rPr lang="en-US" dirty="0" smtClean="0"/>
              <a:t>Selectivity/subset queries</a:t>
            </a:r>
          </a:p>
          <a:p>
            <a:pPr>
              <a:buFont typeface="Wingdings" panose="05000000000000000000" pitchFamily="2" charset="2"/>
              <a:buChar char="§"/>
            </a:pPr>
            <a:r>
              <a:rPr lang="en-US" sz="2800" dirty="0" smtClean="0">
                <a:solidFill>
                  <a:schemeClr val="tx1"/>
                </a:solidFill>
              </a:rPr>
              <a:t>These patterns generally apply as </a:t>
            </a:r>
            <a:r>
              <a:rPr lang="en-US" sz="2800" dirty="0" smtClean="0"/>
              <a:t>method</a:t>
            </a:r>
            <a:r>
              <a:rPr lang="en-US" sz="2800" dirty="0" smtClean="0">
                <a:solidFill>
                  <a:schemeClr val="tx1"/>
                </a:solidFill>
              </a:rPr>
              <a:t>s to gather increased confidence from a random “projection”/sample.</a:t>
            </a:r>
          </a:p>
        </p:txBody>
      </p:sp>
    </p:spTree>
    <p:extLst>
      <p:ext uri="{BB962C8B-B14F-4D97-AF65-F5344CB8AC3E}">
        <p14:creationId xmlns:p14="http://schemas.microsoft.com/office/powerpoint/2010/main" val="1375900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 y="165100"/>
            <a:ext cx="8839200" cy="1143000"/>
          </a:xfrm>
        </p:spPr>
        <p:txBody>
          <a:bodyPr>
            <a:normAutofit/>
          </a:bodyPr>
          <a:lstStyle/>
          <a:p>
            <a:r>
              <a:rPr lang="en-US" dirty="0" smtClean="0"/>
              <a:t>Min-Hash Sketches: Examples</a:t>
            </a:r>
            <a:endParaRPr lang="en-US" dirty="0"/>
          </a:p>
        </p:txBody>
      </p:sp>
      <mc:AlternateContent xmlns:mc="http://schemas.openxmlformats.org/markup-compatibility/2006" xmlns:a14="http://schemas.microsoft.com/office/drawing/2010/main">
        <mc:Choice Requires="a14">
          <p:sp>
            <p:nvSpPr>
              <p:cNvPr id="78" name="Content Placeholder 2"/>
              <p:cNvSpPr txBox="1">
                <a:spLocks/>
              </p:cNvSpPr>
              <p:nvPr/>
            </p:nvSpPr>
            <p:spPr>
              <a:xfrm>
                <a:off x="1556707" y="1194816"/>
                <a:ext cx="5816295" cy="673100"/>
              </a:xfrm>
              <a:prstGeom prst="rect">
                <a:avLst/>
              </a:prstGeom>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smtClean="0">
                    <a:solidFill>
                      <a:schemeClr val="tx2"/>
                    </a:solidFill>
                  </a:rPr>
                  <a:t>k-</a:t>
                </a:r>
                <a:r>
                  <a:rPr lang="en-US" sz="2800" b="1" dirty="0" err="1" smtClean="0">
                    <a:solidFill>
                      <a:schemeClr val="tx2"/>
                    </a:solidFill>
                  </a:rPr>
                  <a:t>mins</a:t>
                </a:r>
                <a:r>
                  <a:rPr lang="en-US" sz="2800" b="1" dirty="0" smtClean="0">
                    <a:solidFill>
                      <a:schemeClr val="tx2"/>
                    </a:solidFill>
                  </a:rPr>
                  <a:t>, k-partition, bottom-k  </a:t>
                </a:r>
                <a14:m>
                  <m:oMath xmlns:m="http://schemas.openxmlformats.org/officeDocument/2006/math">
                    <m:r>
                      <a:rPr lang="en-US" sz="2800" b="1" i="1" dirty="0" smtClean="0">
                        <a:solidFill>
                          <a:schemeClr val="tx2"/>
                        </a:solidFill>
                        <a:latin typeface="Cambria Math"/>
                      </a:rPr>
                      <m:t>𝒌</m:t>
                    </m:r>
                    <m:r>
                      <a:rPr lang="en-US" sz="2800" b="1" i="1" dirty="0" smtClean="0">
                        <a:solidFill>
                          <a:schemeClr val="tx2"/>
                        </a:solidFill>
                        <a:latin typeface="Cambria Math"/>
                      </a:rPr>
                      <m:t>=</m:t>
                    </m:r>
                    <m:r>
                      <a:rPr lang="en-US" sz="2800" b="1" i="1" dirty="0" smtClean="0">
                        <a:solidFill>
                          <a:schemeClr val="tx2"/>
                        </a:solidFill>
                        <a:latin typeface="Cambria Math"/>
                      </a:rPr>
                      <m:t>𝟑</m:t>
                    </m:r>
                  </m:oMath>
                </a14:m>
                <a:endParaRPr lang="en-US" sz="2800" dirty="0"/>
              </a:p>
            </p:txBody>
          </p:sp>
        </mc:Choice>
        <mc:Fallback xmlns="">
          <p:sp>
            <p:nvSpPr>
              <p:cNvPr id="78" name="Content Placeholder 2"/>
              <p:cNvSpPr txBox="1">
                <a:spLocks noRot="1" noChangeAspect="1" noMove="1" noResize="1" noEditPoints="1" noAdjustHandles="1" noChangeArrowheads="1" noChangeShapeType="1" noTextEdit="1"/>
              </p:cNvSpPr>
              <p:nvPr/>
            </p:nvSpPr>
            <p:spPr>
              <a:xfrm>
                <a:off x="1556707" y="1194816"/>
                <a:ext cx="5816295" cy="673100"/>
              </a:xfrm>
              <a:prstGeom prst="rect">
                <a:avLst/>
              </a:prstGeom>
              <a:blipFill rotWithShape="1">
                <a:blip r:embed="rId3"/>
                <a:stretch>
                  <a:fillRect l="-1987" t="-7143" b="-2679"/>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a:xfrm>
                <a:off x="115833" y="3429000"/>
                <a:ext cx="8570968" cy="2971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The min-hash value and sketches only depend on</a:t>
                </a:r>
              </a:p>
              <a:p>
                <a:pPr lvl="1" indent="-342900">
                  <a:buFont typeface="Wingdings" panose="05000000000000000000" pitchFamily="2" charset="2"/>
                  <a:buChar char="§"/>
                </a:pPr>
                <a:r>
                  <a:rPr lang="en-US" dirty="0" smtClean="0"/>
                  <a:t>The random hash function/s</a:t>
                </a:r>
              </a:p>
              <a:p>
                <a:pPr lvl="1" indent="-342900">
                  <a:buFont typeface="Wingdings" panose="05000000000000000000" pitchFamily="2" charset="2"/>
                  <a:buChar char="§"/>
                </a:pPr>
                <a:r>
                  <a:rPr lang="en-US" dirty="0"/>
                  <a:t>T</a:t>
                </a:r>
                <a:r>
                  <a:rPr lang="en-US" dirty="0" smtClean="0"/>
                  <a:t>he set </a:t>
                </a:r>
                <a14:m>
                  <m:oMath xmlns:m="http://schemas.openxmlformats.org/officeDocument/2006/math">
                    <m:r>
                      <a:rPr lang="en-US" b="0" i="1" dirty="0" smtClean="0">
                        <a:solidFill>
                          <a:schemeClr val="tx2"/>
                        </a:solidFill>
                        <a:latin typeface="Cambria Math"/>
                      </a:rPr>
                      <m:t>𝑁</m:t>
                    </m:r>
                  </m:oMath>
                </a14:m>
                <a:r>
                  <a:rPr lang="en-US" dirty="0" smtClean="0">
                    <a:solidFill>
                      <a:srgbClr val="7030A0"/>
                    </a:solidFill>
                  </a:rPr>
                  <a:t> </a:t>
                </a:r>
                <a:r>
                  <a:rPr lang="en-US" dirty="0" smtClean="0"/>
                  <a:t>of </a:t>
                </a:r>
                <a:r>
                  <a:rPr lang="en-US" i="1" dirty="0" smtClean="0"/>
                  <a:t>distinct</a:t>
                </a:r>
                <a:r>
                  <a:rPr lang="en-US" dirty="0" smtClean="0"/>
                  <a:t> elements </a:t>
                </a:r>
              </a:p>
              <a:p>
                <a:pPr marL="0" indent="0">
                  <a:buNone/>
                </a:pPr>
                <a:r>
                  <a:rPr lang="en-US" sz="2800" dirty="0">
                    <a:solidFill>
                      <a:srgbClr val="7030A0"/>
                    </a:solidFill>
                  </a:rPr>
                  <a:t> </a:t>
                </a:r>
                <a:r>
                  <a:rPr lang="en-US" sz="2800" dirty="0" smtClean="0">
                    <a:solidFill>
                      <a:srgbClr val="7030A0"/>
                    </a:solidFill>
                  </a:rPr>
                  <a:t>Not on the order elements appear or their multiplicity</a:t>
                </a:r>
                <a:endParaRPr lang="en-US" sz="2800" dirty="0" smtClean="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115833" y="3429000"/>
                <a:ext cx="8570968" cy="2971800"/>
              </a:xfrm>
              <a:prstGeom prst="rect">
                <a:avLst/>
              </a:prstGeom>
              <a:blipFill rotWithShape="1">
                <a:blip r:embed="rId12"/>
                <a:stretch>
                  <a:fillRect l="-1778" t="-2669"/>
                </a:stretch>
              </a:blipFill>
            </p:spPr>
            <p:txBody>
              <a:bodyPr/>
              <a:lstStyle/>
              <a:p>
                <a:r>
                  <a:rPr lang="en-US">
                    <a:noFill/>
                  </a:rPr>
                  <a:t> </a:t>
                </a:r>
              </a:p>
            </p:txBody>
          </p:sp>
        </mc:Fallback>
      </mc:AlternateContent>
      <p:sp>
        <p:nvSpPr>
          <p:cNvPr id="12" name="TextBox 11"/>
          <p:cNvSpPr txBox="1"/>
          <p:nvPr/>
        </p:nvSpPr>
        <p:spPr>
          <a:xfrm>
            <a:off x="2165301" y="2286002"/>
            <a:ext cx="601447"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00B050"/>
              </a:solidFill>
            </a:endParaRPr>
          </a:p>
        </p:txBody>
      </p:sp>
      <p:sp>
        <p:nvSpPr>
          <p:cNvPr id="13" name="TextBox 12"/>
          <p:cNvSpPr txBox="1"/>
          <p:nvPr/>
        </p:nvSpPr>
        <p:spPr>
          <a:xfrm>
            <a:off x="3016006" y="2286008"/>
            <a:ext cx="601447"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3910400" y="2286008"/>
            <a:ext cx="601447" cy="584775"/>
          </a:xfrm>
          <a:prstGeom prst="rect">
            <a:avLst/>
          </a:prstGeom>
          <a:noFill/>
        </p:spPr>
        <p:txBody>
          <a:bodyPr wrap="none" rtlCol="0">
            <a:spAutoFit/>
          </a:bodyPr>
          <a:lstStyle/>
          <a:p>
            <a:r>
              <a:rPr lang="en-US" sz="3200" dirty="0" smtClean="0">
                <a:solidFill>
                  <a:schemeClr val="tx2"/>
                </a:solidFill>
              </a:rPr>
              <a:t>14</a:t>
            </a:r>
            <a:endParaRPr lang="en-US" sz="3200" dirty="0">
              <a:solidFill>
                <a:schemeClr val="tx2"/>
              </a:solidFill>
            </a:endParaRPr>
          </a:p>
        </p:txBody>
      </p:sp>
      <p:sp>
        <p:nvSpPr>
          <p:cNvPr id="16" name="TextBox 15"/>
          <p:cNvSpPr txBox="1"/>
          <p:nvPr/>
        </p:nvSpPr>
        <p:spPr>
          <a:xfrm>
            <a:off x="4763804" y="2286005"/>
            <a:ext cx="486030"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23" name="TextBox 22"/>
          <p:cNvSpPr txBox="1"/>
          <p:nvPr/>
        </p:nvSpPr>
        <p:spPr>
          <a:xfrm>
            <a:off x="5605317" y="2286000"/>
            <a:ext cx="393056" cy="584775"/>
          </a:xfrm>
          <a:prstGeom prst="rect">
            <a:avLst/>
          </a:prstGeom>
          <a:noFill/>
        </p:spPr>
        <p:txBody>
          <a:bodyPr wrap="none" rtlCol="0">
            <a:spAutoFit/>
          </a:bodyPr>
          <a:lstStyle/>
          <a:p>
            <a:r>
              <a:rPr lang="en-US" sz="3200" dirty="0" smtClean="0">
                <a:solidFill>
                  <a:srgbClr val="00B0F0"/>
                </a:solidFill>
              </a:rPr>
              <a:t>6</a:t>
            </a:r>
            <a:endParaRPr lang="en-US" sz="3200" dirty="0">
              <a:solidFill>
                <a:srgbClr val="00B0F0"/>
              </a:solidFill>
            </a:endParaRPr>
          </a:p>
        </p:txBody>
      </p:sp>
      <p:sp>
        <p:nvSpPr>
          <p:cNvPr id="25" name="TextBox 24"/>
          <p:cNvSpPr txBox="1"/>
          <p:nvPr/>
        </p:nvSpPr>
        <p:spPr>
          <a:xfrm>
            <a:off x="6331932" y="2286001"/>
            <a:ext cx="393056"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mc:AlternateContent xmlns:mc="http://schemas.openxmlformats.org/markup-compatibility/2006" xmlns:a14="http://schemas.microsoft.com/office/drawing/2010/main">
        <mc:Choice Requires="a14">
          <p:sp>
            <p:nvSpPr>
              <p:cNvPr id="48" name="TextBox 47"/>
              <p:cNvSpPr txBox="1"/>
              <p:nvPr/>
            </p:nvSpPr>
            <p:spPr>
              <a:xfrm>
                <a:off x="885852" y="2273056"/>
                <a:ext cx="14190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𝑁</m:t>
                      </m:r>
                      <m:r>
                        <a:rPr lang="en-US" sz="3600" b="0" i="1" smtClean="0">
                          <a:latin typeface="Cambria Math"/>
                        </a:rPr>
                        <m:t>={</m:t>
                      </m:r>
                    </m:oMath>
                  </m:oMathPara>
                </a14:m>
                <a:endParaRPr lang="en-US" sz="3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885852" y="2273056"/>
                <a:ext cx="1419043" cy="64633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898508" y="2255221"/>
                <a:ext cx="46839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a:rPr>
                        <m:t>}</m:t>
                      </m:r>
                    </m:oMath>
                  </m:oMathPara>
                </a14:m>
                <a:endParaRPr lang="en-US" sz="3600" dirty="0"/>
              </a:p>
            </p:txBody>
          </p:sp>
        </mc:Choice>
        <mc:Fallback xmlns="">
          <p:sp>
            <p:nvSpPr>
              <p:cNvPr id="79" name="TextBox 78"/>
              <p:cNvSpPr txBox="1">
                <a:spLocks noRot="1" noChangeAspect="1" noMove="1" noResize="1" noEditPoints="1" noAdjustHandles="1" noChangeArrowheads="1" noChangeShapeType="1" noTextEdit="1"/>
              </p:cNvSpPr>
              <p:nvPr/>
            </p:nvSpPr>
            <p:spPr>
              <a:xfrm>
                <a:off x="6898508" y="2255221"/>
                <a:ext cx="468398" cy="64633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2632568" y="2286008"/>
                <a:ext cx="38343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m:t>
                      </m:r>
                    </m:oMath>
                  </m:oMathPara>
                </a14:m>
                <a:endParaRPr lang="en-US" sz="3600" dirty="0"/>
              </a:p>
            </p:txBody>
          </p:sp>
        </mc:Choice>
        <mc:Fallback xmlns="">
          <p:sp>
            <p:nvSpPr>
              <p:cNvPr id="80" name="TextBox 79"/>
              <p:cNvSpPr txBox="1">
                <a:spLocks noRot="1" noChangeAspect="1" noMove="1" noResize="1" noEditPoints="1" noAdjustHandles="1" noChangeArrowheads="1" noChangeShapeType="1" noTextEdit="1"/>
              </p:cNvSpPr>
              <p:nvPr/>
            </p:nvSpPr>
            <p:spPr>
              <a:xfrm>
                <a:off x="2632568" y="2286008"/>
                <a:ext cx="383438" cy="64633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3598767" y="2255229"/>
                <a:ext cx="38343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m:t>
                      </m:r>
                    </m:oMath>
                  </m:oMathPara>
                </a14:m>
                <a:endParaRPr lang="en-US" sz="3600" dirty="0"/>
              </a:p>
            </p:txBody>
          </p:sp>
        </mc:Choice>
        <mc:Fallback xmlns="">
          <p:sp>
            <p:nvSpPr>
              <p:cNvPr id="81" name="TextBox 80"/>
              <p:cNvSpPr txBox="1">
                <a:spLocks noRot="1" noChangeAspect="1" noMove="1" noResize="1" noEditPoints="1" noAdjustHandles="1" noChangeArrowheads="1" noChangeShapeType="1" noTextEdit="1"/>
              </p:cNvSpPr>
              <p:nvPr/>
            </p:nvSpPr>
            <p:spPr>
              <a:xfrm>
                <a:off x="3598767" y="2255229"/>
                <a:ext cx="383438" cy="646331"/>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511847" y="2286008"/>
                <a:ext cx="38343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m:t>
                      </m:r>
                    </m:oMath>
                  </m:oMathPara>
                </a14:m>
                <a:endParaRPr lang="en-US" sz="36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511847" y="2286008"/>
                <a:ext cx="383438" cy="64633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5217684" y="2267642"/>
                <a:ext cx="38343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m:t>
                      </m:r>
                    </m:oMath>
                  </m:oMathPara>
                </a14:m>
                <a:endParaRPr lang="en-US" sz="3600" dirty="0"/>
              </a:p>
            </p:txBody>
          </p:sp>
        </mc:Choice>
        <mc:Fallback xmlns="">
          <p:sp>
            <p:nvSpPr>
              <p:cNvPr id="83" name="TextBox 82"/>
              <p:cNvSpPr txBox="1">
                <a:spLocks noRot="1" noChangeAspect="1" noMove="1" noResize="1" noEditPoints="1" noAdjustHandles="1" noChangeArrowheads="1" noChangeShapeType="1" noTextEdit="1"/>
              </p:cNvSpPr>
              <p:nvPr/>
            </p:nvSpPr>
            <p:spPr>
              <a:xfrm>
                <a:off x="5217684" y="2267642"/>
                <a:ext cx="383438" cy="64633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5948494" y="2286008"/>
                <a:ext cx="38343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m:t>
                      </m:r>
                    </m:oMath>
                  </m:oMathPara>
                </a14:m>
                <a:endParaRPr lang="en-US" sz="3600" dirty="0"/>
              </a:p>
            </p:txBody>
          </p:sp>
        </mc:Choice>
        <mc:Fallback xmlns="">
          <p:sp>
            <p:nvSpPr>
              <p:cNvPr id="84" name="TextBox 83"/>
              <p:cNvSpPr txBox="1">
                <a:spLocks noRot="1" noChangeAspect="1" noMove="1" noResize="1" noEditPoints="1" noAdjustHandles="1" noChangeArrowheads="1" noChangeShapeType="1" noTextEdit="1"/>
              </p:cNvSpPr>
              <p:nvPr/>
            </p:nvSpPr>
            <p:spPr>
              <a:xfrm>
                <a:off x="5948494" y="2286008"/>
                <a:ext cx="383438" cy="646331"/>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0200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 y="165100"/>
            <a:ext cx="8839200" cy="1143000"/>
          </a:xfrm>
        </p:spPr>
        <p:txBody>
          <a:bodyPr>
            <a:normAutofit/>
          </a:bodyPr>
          <a:lstStyle/>
          <a:p>
            <a:r>
              <a:rPr lang="en-US" dirty="0" smtClean="0"/>
              <a:t>Min-Hash Sketches: Example</a:t>
            </a:r>
            <a:endParaRPr lang="en-US" dirty="0"/>
          </a:p>
        </p:txBody>
      </p:sp>
      <mc:AlternateContent xmlns:mc="http://schemas.openxmlformats.org/markup-compatibility/2006" xmlns:a14="http://schemas.microsoft.com/office/drawing/2010/main">
        <mc:Choice Requires="a14">
          <p:sp>
            <p:nvSpPr>
              <p:cNvPr id="78" name="Content Placeholder 2"/>
              <p:cNvSpPr txBox="1">
                <a:spLocks/>
              </p:cNvSpPr>
              <p:nvPr/>
            </p:nvSpPr>
            <p:spPr>
              <a:xfrm>
                <a:off x="2723919" y="1194816"/>
                <a:ext cx="3025631" cy="673100"/>
              </a:xfrm>
              <a:prstGeom prst="rect">
                <a:avLst/>
              </a:prstGeom>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2"/>
                    </a:solidFill>
                  </a:rPr>
                  <a:t>k-</a:t>
                </a:r>
                <a:r>
                  <a:rPr lang="en-US" b="1" dirty="0" err="1" smtClean="0">
                    <a:solidFill>
                      <a:schemeClr val="tx2"/>
                    </a:solidFill>
                  </a:rPr>
                  <a:t>mins</a:t>
                </a:r>
                <a:r>
                  <a:rPr lang="en-US" b="1" dirty="0" smtClean="0">
                    <a:solidFill>
                      <a:schemeClr val="tx2"/>
                    </a:solidFill>
                  </a:rPr>
                  <a:t>  </a:t>
                </a:r>
                <a14:m>
                  <m:oMath xmlns:m="http://schemas.openxmlformats.org/officeDocument/2006/math">
                    <m:r>
                      <a:rPr lang="en-US" b="1" i="1" dirty="0" smtClean="0">
                        <a:solidFill>
                          <a:schemeClr val="tx2"/>
                        </a:solidFill>
                        <a:latin typeface="Cambria Math"/>
                      </a:rPr>
                      <m:t>𝒌</m:t>
                    </m:r>
                    <m:r>
                      <a:rPr lang="en-US" b="1" i="1" dirty="0" smtClean="0">
                        <a:solidFill>
                          <a:schemeClr val="tx2"/>
                        </a:solidFill>
                        <a:latin typeface="Cambria Math"/>
                      </a:rPr>
                      <m:t>=</m:t>
                    </m:r>
                    <m:r>
                      <a:rPr lang="en-US" b="1" i="1" dirty="0" smtClean="0">
                        <a:solidFill>
                          <a:schemeClr val="tx2"/>
                        </a:solidFill>
                        <a:latin typeface="Cambria Math"/>
                      </a:rPr>
                      <m:t>𝟑</m:t>
                    </m:r>
                  </m:oMath>
                </a14:m>
                <a:endParaRPr lang="en-US" dirty="0"/>
              </a:p>
            </p:txBody>
          </p:sp>
        </mc:Choice>
        <mc:Fallback xmlns="">
          <p:sp>
            <p:nvSpPr>
              <p:cNvPr id="78" name="Content Placeholder 2"/>
              <p:cNvSpPr txBox="1">
                <a:spLocks noRot="1" noChangeAspect="1" noMove="1" noResize="1" noEditPoints="1" noAdjustHandles="1" noChangeArrowheads="1" noChangeShapeType="1" noTextEdit="1"/>
              </p:cNvSpPr>
              <p:nvPr/>
            </p:nvSpPr>
            <p:spPr>
              <a:xfrm>
                <a:off x="2723919" y="1194816"/>
                <a:ext cx="3025631" cy="673100"/>
              </a:xfrm>
              <a:prstGeom prst="rect">
                <a:avLst/>
              </a:prstGeom>
              <a:blipFill rotWithShape="1">
                <a:blip r:embed="rId3"/>
                <a:stretch>
                  <a:fillRect l="-5020" t="-9821" b="-16071"/>
                </a:stretch>
              </a:blipFill>
              <a:ln>
                <a:solidFill>
                  <a:schemeClr val="tx2"/>
                </a:solidFill>
              </a:ln>
            </p:spPr>
            <p:txBody>
              <a:bodyPr/>
              <a:lstStyle/>
              <a:p>
                <a:r>
                  <a:rPr lang="en-US">
                    <a:noFill/>
                  </a:rPr>
                  <a:t> </a:t>
                </a:r>
              </a:p>
            </p:txBody>
          </p:sp>
        </mc:Fallback>
      </mc:AlternateContent>
      <p:sp>
        <p:nvSpPr>
          <p:cNvPr id="12" name="TextBox 11"/>
          <p:cNvSpPr txBox="1"/>
          <p:nvPr/>
        </p:nvSpPr>
        <p:spPr>
          <a:xfrm>
            <a:off x="1508049" y="2084664"/>
            <a:ext cx="601447"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00B050"/>
              </a:solidFill>
            </a:endParaRPr>
          </a:p>
        </p:txBody>
      </p:sp>
      <p:sp>
        <p:nvSpPr>
          <p:cNvPr id="13" name="TextBox 12"/>
          <p:cNvSpPr txBox="1"/>
          <p:nvPr/>
        </p:nvSpPr>
        <p:spPr>
          <a:xfrm>
            <a:off x="2358754" y="2084670"/>
            <a:ext cx="601447"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3253148" y="2084670"/>
            <a:ext cx="601447" cy="584775"/>
          </a:xfrm>
          <a:prstGeom prst="rect">
            <a:avLst/>
          </a:prstGeom>
          <a:noFill/>
        </p:spPr>
        <p:txBody>
          <a:bodyPr wrap="none" rtlCol="0">
            <a:spAutoFit/>
          </a:bodyPr>
          <a:lstStyle/>
          <a:p>
            <a:r>
              <a:rPr lang="en-US" sz="3200" dirty="0" smtClean="0">
                <a:solidFill>
                  <a:schemeClr val="tx2"/>
                </a:solidFill>
              </a:rPr>
              <a:t>14</a:t>
            </a:r>
            <a:endParaRPr lang="en-US" sz="3200" dirty="0">
              <a:solidFill>
                <a:schemeClr val="tx2"/>
              </a:solidFill>
            </a:endParaRPr>
          </a:p>
        </p:txBody>
      </p:sp>
      <p:sp>
        <p:nvSpPr>
          <p:cNvPr id="16" name="TextBox 15"/>
          <p:cNvSpPr txBox="1"/>
          <p:nvPr/>
        </p:nvSpPr>
        <p:spPr>
          <a:xfrm>
            <a:off x="4106552" y="2084667"/>
            <a:ext cx="486030"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23" name="TextBox 22"/>
          <p:cNvSpPr txBox="1"/>
          <p:nvPr/>
        </p:nvSpPr>
        <p:spPr>
          <a:xfrm>
            <a:off x="4948065" y="2084662"/>
            <a:ext cx="393056" cy="584775"/>
          </a:xfrm>
          <a:prstGeom prst="rect">
            <a:avLst/>
          </a:prstGeom>
          <a:noFill/>
        </p:spPr>
        <p:txBody>
          <a:bodyPr wrap="none" rtlCol="0">
            <a:spAutoFit/>
          </a:bodyPr>
          <a:lstStyle/>
          <a:p>
            <a:r>
              <a:rPr lang="en-US" sz="3200" dirty="0" smtClean="0">
                <a:solidFill>
                  <a:srgbClr val="00B0F0"/>
                </a:solidFill>
              </a:rPr>
              <a:t>6</a:t>
            </a:r>
            <a:endParaRPr lang="en-US" sz="3200" dirty="0">
              <a:solidFill>
                <a:srgbClr val="00B0F0"/>
              </a:solidFill>
            </a:endParaRPr>
          </a:p>
        </p:txBody>
      </p:sp>
      <p:sp>
        <p:nvSpPr>
          <p:cNvPr id="25" name="TextBox 24"/>
          <p:cNvSpPr txBox="1"/>
          <p:nvPr/>
        </p:nvSpPr>
        <p:spPr>
          <a:xfrm>
            <a:off x="5674680" y="2084663"/>
            <a:ext cx="393056"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mc:AlternateContent xmlns:mc="http://schemas.openxmlformats.org/markup-compatibility/2006" xmlns:a14="http://schemas.microsoft.com/office/drawing/2010/main">
        <mc:Choice Requires="a14">
          <p:sp>
            <p:nvSpPr>
              <p:cNvPr id="38" name="TextBox 37"/>
              <p:cNvSpPr txBox="1"/>
              <p:nvPr/>
            </p:nvSpPr>
            <p:spPr>
              <a:xfrm>
                <a:off x="5590587" y="2844515"/>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0.92</m:t>
                      </m:r>
                    </m:oMath>
                  </m:oMathPara>
                </a14:m>
                <a:endParaRPr lang="en-US" sz="2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590587" y="2844515"/>
                <a:ext cx="561242" cy="461665"/>
              </a:xfrm>
              <a:prstGeom prst="rect">
                <a:avLst/>
              </a:prstGeom>
              <a:blipFill rotWithShape="1">
                <a:blip r:embed="rId4"/>
                <a:stretch>
                  <a:fillRect l="-2174"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477569" y="2844520"/>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0.45</m:t>
                      </m:r>
                    </m:oMath>
                  </m:oMathPara>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477569" y="2844520"/>
                <a:ext cx="561242" cy="461665"/>
              </a:xfrm>
              <a:prstGeom prst="rect">
                <a:avLst/>
              </a:prstGeom>
              <a:blipFill rotWithShape="1">
                <a:blip r:embed="rId5"/>
                <a:stretch>
                  <a:fillRect l="-2174" r="-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253148" y="2844518"/>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0.74</m:t>
                      </m:r>
                    </m:oMath>
                  </m:oMathPara>
                </a14:m>
                <a:endParaRPr lang="en-US" sz="2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253148" y="2844518"/>
                <a:ext cx="561242" cy="461665"/>
              </a:xfrm>
              <a:prstGeom prst="rect">
                <a:avLst/>
              </a:prstGeom>
              <a:blipFill rotWithShape="1">
                <a:blip r:embed="rId6"/>
                <a:stretch>
                  <a:fillRect l="-3261" r="-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358754" y="2844519"/>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0.35</m:t>
                      </m:r>
                    </m:oMath>
                  </m:oMathPara>
                </a14:m>
                <a:endParaRPr lang="en-US"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2358754" y="2844519"/>
                <a:ext cx="561242" cy="461665"/>
              </a:xfrm>
              <a:prstGeom prst="rect">
                <a:avLst/>
              </a:prstGeom>
              <a:blipFill rotWithShape="1">
                <a:blip r:embed="rId7"/>
                <a:stretch>
                  <a:fillRect l="-3261"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068946" y="2844517"/>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0.21</m:t>
                      </m:r>
                    </m:oMath>
                  </m:oMathPara>
                </a14:m>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068946" y="2844517"/>
                <a:ext cx="561242" cy="461665"/>
              </a:xfrm>
              <a:prstGeom prst="rect">
                <a:avLst/>
              </a:prstGeom>
              <a:blipFill rotWithShape="1">
                <a:blip r:embed="rId8"/>
                <a:stretch>
                  <a:fillRect l="-2151" r="-36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863972" y="2844516"/>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0.14</m:t>
                      </m:r>
                    </m:oMath>
                  </m:oMathPara>
                </a14:m>
                <a:endParaRPr lang="en-US" sz="2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863972" y="2844516"/>
                <a:ext cx="561242" cy="461665"/>
              </a:xfrm>
              <a:prstGeom prst="rect">
                <a:avLst/>
              </a:prstGeom>
              <a:blipFill rotWithShape="1">
                <a:blip r:embed="rId9"/>
                <a:stretch>
                  <a:fillRect l="-3261" r="-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54756" y="2068739"/>
                <a:ext cx="54809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dirty="0" smtClean="0">
                          <a:latin typeface="Cambria Math"/>
                        </a:rPr>
                        <m:t>𝑥</m:t>
                      </m:r>
                    </m:oMath>
                  </m:oMathPara>
                </a14:m>
                <a:endParaRPr lang="en-US" sz="3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54756" y="2068739"/>
                <a:ext cx="548099" cy="64633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212649" y="2752186"/>
                <a:ext cx="139333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latin typeface="Cambria Math"/>
                            </a:rPr>
                          </m:ctrlPr>
                        </m:sSubPr>
                        <m:e>
                          <m:r>
                            <a:rPr lang="en-US" sz="3600" b="0" i="1" dirty="0" smtClean="0">
                              <a:latin typeface="Cambria Math"/>
                            </a:rPr>
                            <m:t>h</m:t>
                          </m:r>
                        </m:e>
                        <m:sub>
                          <m:r>
                            <a:rPr lang="en-US" sz="3600" b="0" i="1" dirty="0" smtClean="0">
                              <a:latin typeface="Cambria Math"/>
                            </a:rPr>
                            <m:t>1</m:t>
                          </m:r>
                        </m:sub>
                      </m:sSub>
                      <m:r>
                        <a:rPr lang="en-US" sz="3600" b="0" i="1" dirty="0" smtClean="0">
                          <a:latin typeface="Cambria Math"/>
                        </a:rPr>
                        <m:t>(</m:t>
                      </m:r>
                      <m:r>
                        <a:rPr lang="en-US" sz="3600" i="1" dirty="0" smtClean="0">
                          <a:latin typeface="Cambria Math"/>
                        </a:rPr>
                        <m:t>𝑥</m:t>
                      </m:r>
                      <m:r>
                        <a:rPr lang="en-US" sz="3600" b="0" i="1" dirty="0" smtClean="0">
                          <a:latin typeface="Cambria Math"/>
                        </a:rPr>
                        <m:t>)</m:t>
                      </m:r>
                    </m:oMath>
                  </m:oMathPara>
                </a14:m>
                <a:endParaRPr lang="en-US" sz="3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212649" y="2752186"/>
                <a:ext cx="1393330" cy="646331"/>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590587" y="3533107"/>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0.20</m:t>
                      </m:r>
                    </m:oMath>
                  </m:oMathPara>
                </a14:m>
                <a:endParaRPr 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590587" y="3533107"/>
                <a:ext cx="561242" cy="461665"/>
              </a:xfrm>
              <a:prstGeom prst="rect">
                <a:avLst/>
              </a:prstGeom>
              <a:blipFill rotWithShape="1">
                <a:blip r:embed="rId12"/>
                <a:stretch>
                  <a:fillRect l="-2174"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477569" y="3533112"/>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0.19</m:t>
                      </m:r>
                    </m:oMath>
                  </m:oMathPara>
                </a14:m>
                <a:endParaRPr lang="en-US"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477569" y="3533112"/>
                <a:ext cx="561242" cy="461665"/>
              </a:xfrm>
              <a:prstGeom prst="rect">
                <a:avLst/>
              </a:prstGeom>
              <a:blipFill rotWithShape="1">
                <a:blip r:embed="rId13"/>
                <a:stretch>
                  <a:fillRect l="-2174"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253148" y="3533110"/>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0.07</m:t>
                      </m:r>
                    </m:oMath>
                  </m:oMathPara>
                </a14:m>
                <a:endParaRPr lang="en-US" sz="2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253148" y="3533110"/>
                <a:ext cx="561242" cy="461665"/>
              </a:xfrm>
              <a:prstGeom prst="rect">
                <a:avLst/>
              </a:prstGeom>
              <a:blipFill rotWithShape="1">
                <a:blip r:embed="rId14"/>
                <a:stretch>
                  <a:fillRect l="-3261" r="-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358754" y="3533111"/>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0.51</m:t>
                      </m:r>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2358754" y="3533111"/>
                <a:ext cx="561242" cy="461665"/>
              </a:xfrm>
              <a:prstGeom prst="rect">
                <a:avLst/>
              </a:prstGeom>
              <a:blipFill rotWithShape="1">
                <a:blip r:embed="rId15"/>
                <a:stretch>
                  <a:fillRect l="-3261"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068946" y="3533109"/>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0.70</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068946" y="3533109"/>
                <a:ext cx="561242" cy="461665"/>
              </a:xfrm>
              <a:prstGeom prst="rect">
                <a:avLst/>
              </a:prstGeom>
              <a:blipFill rotWithShape="1">
                <a:blip r:embed="rId16"/>
                <a:stretch>
                  <a:fillRect l="-2151" r="-36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863972" y="3533108"/>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0.55</m:t>
                      </m:r>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863972" y="3533108"/>
                <a:ext cx="561242" cy="461665"/>
              </a:xfrm>
              <a:prstGeom prst="rect">
                <a:avLst/>
              </a:prstGeom>
              <a:blipFill rotWithShape="1">
                <a:blip r:embed="rId17"/>
                <a:stretch>
                  <a:fillRect l="-3261"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12649" y="3440778"/>
                <a:ext cx="140403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latin typeface="Cambria Math"/>
                            </a:rPr>
                          </m:ctrlPr>
                        </m:sSubPr>
                        <m:e>
                          <m:r>
                            <a:rPr lang="en-US" sz="3600" b="0" i="1" dirty="0" smtClean="0">
                              <a:latin typeface="Cambria Math"/>
                            </a:rPr>
                            <m:t>h</m:t>
                          </m:r>
                        </m:e>
                        <m:sub>
                          <m:r>
                            <a:rPr lang="en-US" sz="3600" b="0" i="1" dirty="0" smtClean="0">
                              <a:latin typeface="Cambria Math"/>
                            </a:rPr>
                            <m:t>2</m:t>
                          </m:r>
                        </m:sub>
                      </m:sSub>
                      <m:r>
                        <a:rPr lang="en-US" sz="3600" b="0" i="1" dirty="0" smtClean="0">
                          <a:latin typeface="Cambria Math"/>
                        </a:rPr>
                        <m:t>(</m:t>
                      </m:r>
                      <m:r>
                        <a:rPr lang="en-US" sz="3600" i="1" dirty="0" smtClean="0">
                          <a:latin typeface="Cambria Math"/>
                        </a:rPr>
                        <m:t>𝑥</m:t>
                      </m:r>
                      <m:r>
                        <a:rPr lang="en-US" sz="3600" b="0" i="1" dirty="0" smtClean="0">
                          <a:latin typeface="Cambria Math"/>
                        </a:rPr>
                        <m:t>)</m:t>
                      </m:r>
                    </m:oMath>
                  </m:oMathPara>
                </a14:m>
                <a:endParaRPr lang="en-US" sz="3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212649" y="3440778"/>
                <a:ext cx="1404039" cy="646331"/>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590587" y="4179190"/>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0.18</m:t>
                      </m:r>
                    </m:oMath>
                  </m:oMathPara>
                </a14:m>
                <a:endParaRPr lang="en-US" sz="2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590587" y="4179190"/>
                <a:ext cx="561242" cy="461665"/>
              </a:xfrm>
              <a:prstGeom prst="rect">
                <a:avLst/>
              </a:prstGeom>
              <a:blipFill rotWithShape="1">
                <a:blip r:embed="rId19"/>
                <a:stretch>
                  <a:fillRect l="-2174"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477569" y="4179195"/>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0.10</m:t>
                      </m:r>
                    </m:oMath>
                  </m:oMathPara>
                </a14:m>
                <a:endParaRPr lang="en-US" sz="2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1477569" y="4179195"/>
                <a:ext cx="561242" cy="461665"/>
              </a:xfrm>
              <a:prstGeom prst="rect">
                <a:avLst/>
              </a:prstGeom>
              <a:blipFill rotWithShape="1">
                <a:blip r:embed="rId20"/>
                <a:stretch>
                  <a:fillRect l="-2174"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253148" y="4179193"/>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0.93</m:t>
                      </m:r>
                    </m:oMath>
                  </m:oMathPara>
                </a14:m>
                <a:endParaRPr lang="en-US" sz="2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253148" y="4179193"/>
                <a:ext cx="561242" cy="461665"/>
              </a:xfrm>
              <a:prstGeom prst="rect">
                <a:avLst/>
              </a:prstGeom>
              <a:blipFill rotWithShape="1">
                <a:blip r:embed="rId21"/>
                <a:stretch>
                  <a:fillRect l="-3261" r="-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2358754" y="4179194"/>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0.71</m:t>
                      </m:r>
                    </m:oMath>
                  </m:oMathPara>
                </a14:m>
                <a:endParaRPr lang="en-US" sz="2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2358754" y="4179194"/>
                <a:ext cx="561242" cy="461665"/>
              </a:xfrm>
              <a:prstGeom prst="rect">
                <a:avLst/>
              </a:prstGeom>
              <a:blipFill rotWithShape="1">
                <a:blip r:embed="rId22"/>
                <a:stretch>
                  <a:fillRect l="-3261" r="-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068946" y="4179192"/>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0.50</m:t>
                      </m:r>
                    </m:oMath>
                  </m:oMathPara>
                </a14:m>
                <a:endParaRPr lang="en-US" sz="2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068946" y="4179192"/>
                <a:ext cx="561242" cy="461665"/>
              </a:xfrm>
              <a:prstGeom prst="rect">
                <a:avLst/>
              </a:prstGeom>
              <a:blipFill rotWithShape="1">
                <a:blip r:embed="rId23"/>
                <a:stretch>
                  <a:fillRect l="-2151" r="-37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863972" y="4179191"/>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0.89</m:t>
                      </m:r>
                    </m:oMath>
                  </m:oMathPara>
                </a14:m>
                <a:endParaRPr lang="en-US" sz="2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863972" y="4179191"/>
                <a:ext cx="561242" cy="461665"/>
              </a:xfrm>
              <a:prstGeom prst="rect">
                <a:avLst/>
              </a:prstGeom>
              <a:blipFill rotWithShape="1">
                <a:blip r:embed="rId24"/>
                <a:stretch>
                  <a:fillRect l="-3261" r="-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212649" y="4086861"/>
                <a:ext cx="140403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latin typeface="Cambria Math"/>
                            </a:rPr>
                          </m:ctrlPr>
                        </m:sSubPr>
                        <m:e>
                          <m:r>
                            <a:rPr lang="en-US" sz="3600" b="0" i="1" dirty="0" smtClean="0">
                              <a:latin typeface="Cambria Math"/>
                            </a:rPr>
                            <m:t>h</m:t>
                          </m:r>
                        </m:e>
                        <m:sub>
                          <m:r>
                            <a:rPr lang="en-US" sz="3600" b="0" i="1" dirty="0" smtClean="0">
                              <a:latin typeface="Cambria Math"/>
                            </a:rPr>
                            <m:t>3</m:t>
                          </m:r>
                        </m:sub>
                      </m:sSub>
                      <m:r>
                        <a:rPr lang="en-US" sz="3600" b="0" i="1" dirty="0" smtClean="0">
                          <a:latin typeface="Cambria Math"/>
                        </a:rPr>
                        <m:t>(</m:t>
                      </m:r>
                      <m:r>
                        <a:rPr lang="en-US" sz="3600" i="1" dirty="0" smtClean="0">
                          <a:latin typeface="Cambria Math"/>
                        </a:rPr>
                        <m:t>𝑥</m:t>
                      </m:r>
                      <m:r>
                        <a:rPr lang="en-US" sz="3600" b="0" i="1" dirty="0" smtClean="0">
                          <a:latin typeface="Cambria Math"/>
                        </a:rPr>
                        <m:t>)</m:t>
                      </m:r>
                    </m:oMath>
                  </m:oMathPara>
                </a14:m>
                <a:endParaRPr lang="en-US" sz="3600" dirty="0"/>
              </a:p>
            </p:txBody>
          </p:sp>
        </mc:Choice>
        <mc:Fallback xmlns="">
          <p:sp>
            <p:nvSpPr>
              <p:cNvPr id="63" name="TextBox 62"/>
              <p:cNvSpPr txBox="1">
                <a:spLocks noRot="1" noChangeAspect="1" noMove="1" noResize="1" noEditPoints="1" noAdjustHandles="1" noChangeArrowheads="1" noChangeShapeType="1" noTextEdit="1"/>
              </p:cNvSpPr>
              <p:nvPr/>
            </p:nvSpPr>
            <p:spPr>
              <a:xfrm>
                <a:off x="212649" y="4086861"/>
                <a:ext cx="1404039" cy="646331"/>
              </a:xfrm>
              <a:prstGeom prst="rect">
                <a:avLst/>
              </a:prstGeom>
              <a:blipFill rotWithShape="1">
                <a:blip r:embed="rId25"/>
                <a:stretch>
                  <a:fillRect/>
                </a:stretch>
              </a:blipFill>
            </p:spPr>
            <p:txBody>
              <a:bodyPr/>
              <a:lstStyle/>
              <a:p>
                <a:r>
                  <a:rPr lang="en-US">
                    <a:noFill/>
                  </a:rPr>
                  <a:t> </a:t>
                </a:r>
              </a:p>
            </p:txBody>
          </p:sp>
        </mc:Fallback>
      </mc:AlternateContent>
      <p:cxnSp>
        <p:nvCxnSpPr>
          <p:cNvPr id="5" name="Straight Connector 4"/>
          <p:cNvCxnSpPr/>
          <p:nvPr/>
        </p:nvCxnSpPr>
        <p:spPr>
          <a:xfrm>
            <a:off x="1508049" y="2068739"/>
            <a:ext cx="0" cy="2759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65049" y="2715070"/>
            <a:ext cx="609600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452238" y="5105400"/>
                <a:ext cx="621202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latin typeface="Cambria Math"/>
                            </a:rPr>
                          </m:ctrlPr>
                        </m:sSubPr>
                        <m:e>
                          <m:r>
                            <a:rPr lang="en-US" sz="3600" b="0" i="1" dirty="0" smtClean="0">
                              <a:latin typeface="Cambria Math"/>
                            </a:rPr>
                            <m:t>(</m:t>
                          </m:r>
                          <m:r>
                            <a:rPr lang="en-US" sz="3600" b="0" i="1" dirty="0" smtClean="0">
                              <a:latin typeface="Cambria Math"/>
                            </a:rPr>
                            <m:t>𝑦</m:t>
                          </m:r>
                        </m:e>
                        <m:sub>
                          <m:r>
                            <a:rPr lang="en-US" sz="3600" b="0" i="1" dirty="0" smtClean="0">
                              <a:latin typeface="Cambria Math"/>
                            </a:rPr>
                            <m:t>1</m:t>
                          </m:r>
                        </m:sub>
                      </m:sSub>
                      <m:r>
                        <a:rPr lang="en-US" sz="3600" b="0" i="1" dirty="0" smtClean="0">
                          <a:latin typeface="Cambria Math"/>
                        </a:rPr>
                        <m:t>,</m:t>
                      </m:r>
                      <m:sSub>
                        <m:sSubPr>
                          <m:ctrlPr>
                            <a:rPr lang="en-US" sz="3600" b="0" i="1" dirty="0" smtClean="0">
                              <a:latin typeface="Cambria Math"/>
                            </a:rPr>
                          </m:ctrlPr>
                        </m:sSubPr>
                        <m:e>
                          <m:r>
                            <a:rPr lang="en-US" sz="3600" b="0" i="1" dirty="0" smtClean="0">
                              <a:latin typeface="Cambria Math"/>
                            </a:rPr>
                            <m:t>𝑦</m:t>
                          </m:r>
                        </m:e>
                        <m:sub>
                          <m:r>
                            <a:rPr lang="en-US" sz="3600" b="0" i="1" dirty="0" smtClean="0">
                              <a:latin typeface="Cambria Math"/>
                            </a:rPr>
                            <m:t>2</m:t>
                          </m:r>
                        </m:sub>
                      </m:sSub>
                      <m:r>
                        <a:rPr lang="en-US" sz="3600" b="0" i="1" dirty="0" smtClean="0">
                          <a:latin typeface="Cambria Math"/>
                        </a:rPr>
                        <m:t>,</m:t>
                      </m:r>
                      <m:sSub>
                        <m:sSubPr>
                          <m:ctrlPr>
                            <a:rPr lang="en-US" sz="3600" b="0" i="1" dirty="0" smtClean="0">
                              <a:latin typeface="Cambria Math"/>
                            </a:rPr>
                          </m:ctrlPr>
                        </m:sSubPr>
                        <m:e>
                          <m:r>
                            <a:rPr lang="en-US" sz="3600" b="0" i="1" dirty="0" smtClean="0">
                              <a:latin typeface="Cambria Math"/>
                            </a:rPr>
                            <m:t>𝑦</m:t>
                          </m:r>
                        </m:e>
                        <m:sub>
                          <m:r>
                            <a:rPr lang="en-US" sz="3600" b="0" i="1" dirty="0" smtClean="0">
                              <a:latin typeface="Cambria Math"/>
                            </a:rPr>
                            <m:t>3</m:t>
                          </m:r>
                        </m:sub>
                      </m:sSub>
                      <m:r>
                        <a:rPr lang="en-US" sz="3600" b="0" i="1" dirty="0" smtClean="0">
                          <a:latin typeface="Cambria Math"/>
                        </a:rPr>
                        <m:t>)</m:t>
                      </m:r>
                      <m:r>
                        <a:rPr lang="en-US" sz="3600" b="0" i="0" dirty="0" smtClean="0">
                          <a:latin typeface="Cambria Math"/>
                        </a:rPr>
                        <m:t>=(       ,  ,  ) </m:t>
                      </m:r>
                    </m:oMath>
                  </m:oMathPara>
                </a14:m>
                <a:endParaRPr lang="en-US" sz="3600" dirty="0"/>
              </a:p>
            </p:txBody>
          </p:sp>
        </mc:Choice>
        <mc:Fallback xmlns="">
          <p:sp>
            <p:nvSpPr>
              <p:cNvPr id="71" name="TextBox 70"/>
              <p:cNvSpPr txBox="1">
                <a:spLocks noRot="1" noChangeAspect="1" noMove="1" noResize="1" noEditPoints="1" noAdjustHandles="1" noChangeArrowheads="1" noChangeShapeType="1" noTextEdit="1"/>
              </p:cNvSpPr>
              <p:nvPr/>
            </p:nvSpPr>
            <p:spPr>
              <a:xfrm>
                <a:off x="452238" y="5105400"/>
                <a:ext cx="6212022" cy="646331"/>
              </a:xfrm>
              <a:prstGeom prst="rect">
                <a:avLst/>
              </a:prstGeom>
              <a:blipFill rotWithShape="1">
                <a:blip r:embed="rId26"/>
                <a:stretch>
                  <a:fillRect/>
                </a:stretch>
              </a:blipFill>
            </p:spPr>
            <p:txBody>
              <a:bodyPr/>
              <a:lstStyle/>
              <a:p>
                <a:r>
                  <a:rPr lang="en-US">
                    <a:noFill/>
                  </a:rPr>
                  <a:t> </a:t>
                </a:r>
              </a:p>
            </p:txBody>
          </p:sp>
        </mc:Fallback>
      </mc:AlternateContent>
      <p:sp>
        <p:nvSpPr>
          <p:cNvPr id="70" name="Oval 69"/>
          <p:cNvSpPr/>
          <p:nvPr/>
        </p:nvSpPr>
        <p:spPr>
          <a:xfrm>
            <a:off x="1498905" y="4179200"/>
            <a:ext cx="762000" cy="4616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261226" y="3529159"/>
            <a:ext cx="762000" cy="4616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863972" y="2846673"/>
            <a:ext cx="762000" cy="4616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TextBox 74"/>
              <p:cNvSpPr txBox="1"/>
              <p:nvPr/>
            </p:nvSpPr>
            <p:spPr>
              <a:xfrm>
                <a:off x="3461984" y="5197732"/>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0.14</m:t>
                      </m:r>
                    </m:oMath>
                  </m:oMathPara>
                </a14:m>
                <a:endParaRPr lang="en-US" sz="2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3461984" y="5197732"/>
                <a:ext cx="561242" cy="461665"/>
              </a:xfrm>
              <a:prstGeom prst="rect">
                <a:avLst/>
              </a:prstGeom>
              <a:blipFill rotWithShape="1">
                <a:blip r:embed="rId27"/>
                <a:stretch>
                  <a:fillRect l="-3261" r="-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4471531" y="5197732"/>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0.07</m:t>
                      </m:r>
                    </m:oMath>
                  </m:oMathPara>
                </a14:m>
                <a:endParaRPr lang="en-US" sz="2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4471531" y="5197732"/>
                <a:ext cx="561242" cy="461665"/>
              </a:xfrm>
              <a:prstGeom prst="rect">
                <a:avLst/>
              </a:prstGeom>
              <a:blipFill rotWithShape="1">
                <a:blip r:embed="rId28"/>
                <a:stretch>
                  <a:fillRect l="-3261" r="-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5468929" y="5197732"/>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0.10</m:t>
                      </m:r>
                    </m:oMath>
                  </m:oMathPara>
                </a14:m>
                <a:endParaRPr lang="en-US" sz="2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5468929" y="5197732"/>
                <a:ext cx="561242" cy="461665"/>
              </a:xfrm>
              <a:prstGeom prst="rect">
                <a:avLst/>
              </a:prstGeom>
              <a:blipFill rotWithShape="1">
                <a:blip r:embed="rId29"/>
                <a:stretch>
                  <a:fillRect l="-2174" r="-38043"/>
                </a:stretch>
              </a:blipFill>
            </p:spPr>
            <p:txBody>
              <a:bodyPr/>
              <a:lstStyle/>
              <a:p>
                <a:r>
                  <a:rPr lang="en-US">
                    <a:noFill/>
                  </a:rPr>
                  <a:t> </a:t>
                </a:r>
              </a:p>
            </p:txBody>
          </p:sp>
        </mc:Fallback>
      </mc:AlternateContent>
    </p:spTree>
    <p:extLst>
      <p:ext uri="{BB962C8B-B14F-4D97-AF65-F5344CB8AC3E}">
        <p14:creationId xmlns:p14="http://schemas.microsoft.com/office/powerpoint/2010/main" val="93054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ppt_x"/>
                                          </p:val>
                                        </p:tav>
                                        <p:tav tm="100000">
                                          <p:val>
                                            <p:strVal val="#ppt_x"/>
                                          </p:val>
                                        </p:tav>
                                      </p:tavLst>
                                    </p:anim>
                                    <p:anim calcmode="lin" valueType="num">
                                      <p:cBhvr additive="base">
                                        <p:cTn id="42" dur="500" fill="hold"/>
                                        <p:tgtEl>
                                          <p:spTgt spid="5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fill="hold"/>
                                        <p:tgtEl>
                                          <p:spTgt spid="52"/>
                                        </p:tgtEl>
                                        <p:attrNameLst>
                                          <p:attrName>ppt_x</p:attrName>
                                        </p:attrNameLst>
                                      </p:cBhvr>
                                      <p:tavLst>
                                        <p:tav tm="0">
                                          <p:val>
                                            <p:strVal val="#ppt_x"/>
                                          </p:val>
                                        </p:tav>
                                        <p:tav tm="100000">
                                          <p:val>
                                            <p:strVal val="#ppt_x"/>
                                          </p:val>
                                        </p:tav>
                                      </p:tavLst>
                                    </p:anim>
                                    <p:anim calcmode="lin" valueType="num">
                                      <p:cBhvr additive="base">
                                        <p:cTn id="46" dur="500" fill="hold"/>
                                        <p:tgtEl>
                                          <p:spTgt spid="5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ppt_x"/>
                                          </p:val>
                                        </p:tav>
                                        <p:tav tm="100000">
                                          <p:val>
                                            <p:strVal val="#ppt_x"/>
                                          </p:val>
                                        </p:tav>
                                      </p:tavLst>
                                    </p:anim>
                                    <p:anim calcmode="lin" valueType="num">
                                      <p:cBhvr additive="base">
                                        <p:cTn id="50" dur="500" fill="hold"/>
                                        <p:tgtEl>
                                          <p:spTgt spid="5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ppt_x"/>
                                          </p:val>
                                        </p:tav>
                                        <p:tav tm="100000">
                                          <p:val>
                                            <p:strVal val="#ppt_x"/>
                                          </p:val>
                                        </p:tav>
                                      </p:tavLst>
                                    </p:anim>
                                    <p:anim calcmode="lin" valueType="num">
                                      <p:cBhvr additive="base">
                                        <p:cTn id="54" dur="500" fill="hold"/>
                                        <p:tgtEl>
                                          <p:spTgt spid="5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ppt_x"/>
                                          </p:val>
                                        </p:tav>
                                        <p:tav tm="100000">
                                          <p:val>
                                            <p:strVal val="#ppt_x"/>
                                          </p:val>
                                        </p:tav>
                                      </p:tavLst>
                                    </p:anim>
                                    <p:anim calcmode="lin" valueType="num">
                                      <p:cBhvr additive="base">
                                        <p:cTn id="58" dur="500" fill="hold"/>
                                        <p:tgtEl>
                                          <p:spTgt spid="5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fill="hold"/>
                                        <p:tgtEl>
                                          <p:spTgt spid="57"/>
                                        </p:tgtEl>
                                        <p:attrNameLst>
                                          <p:attrName>ppt_x</p:attrName>
                                        </p:attrNameLst>
                                      </p:cBhvr>
                                      <p:tavLst>
                                        <p:tav tm="0">
                                          <p:val>
                                            <p:strVal val="#ppt_x"/>
                                          </p:val>
                                        </p:tav>
                                        <p:tav tm="100000">
                                          <p:val>
                                            <p:strVal val="#ppt_x"/>
                                          </p:val>
                                        </p:tav>
                                      </p:tavLst>
                                    </p:anim>
                                    <p:anim calcmode="lin" valueType="num">
                                      <p:cBhvr additive="base">
                                        <p:cTn id="68" dur="500" fill="hold"/>
                                        <p:tgtEl>
                                          <p:spTgt spid="5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500" fill="hold"/>
                                        <p:tgtEl>
                                          <p:spTgt spid="58"/>
                                        </p:tgtEl>
                                        <p:attrNameLst>
                                          <p:attrName>ppt_x</p:attrName>
                                        </p:attrNameLst>
                                      </p:cBhvr>
                                      <p:tavLst>
                                        <p:tav tm="0">
                                          <p:val>
                                            <p:strVal val="#ppt_x"/>
                                          </p:val>
                                        </p:tav>
                                        <p:tav tm="100000">
                                          <p:val>
                                            <p:strVal val="#ppt_x"/>
                                          </p:val>
                                        </p:tav>
                                      </p:tavLst>
                                    </p:anim>
                                    <p:anim calcmode="lin" valueType="num">
                                      <p:cBhvr additive="base">
                                        <p:cTn id="72" dur="500" fill="hold"/>
                                        <p:tgtEl>
                                          <p:spTgt spid="5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additive="base">
                                        <p:cTn id="75" dur="500" fill="hold"/>
                                        <p:tgtEl>
                                          <p:spTgt spid="59"/>
                                        </p:tgtEl>
                                        <p:attrNameLst>
                                          <p:attrName>ppt_x</p:attrName>
                                        </p:attrNameLst>
                                      </p:cBhvr>
                                      <p:tavLst>
                                        <p:tav tm="0">
                                          <p:val>
                                            <p:strVal val="#ppt_x"/>
                                          </p:val>
                                        </p:tav>
                                        <p:tav tm="100000">
                                          <p:val>
                                            <p:strVal val="#ppt_x"/>
                                          </p:val>
                                        </p:tav>
                                      </p:tavLst>
                                    </p:anim>
                                    <p:anim calcmode="lin" valueType="num">
                                      <p:cBhvr additive="base">
                                        <p:cTn id="76" dur="500" fill="hold"/>
                                        <p:tgtEl>
                                          <p:spTgt spid="5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500" fill="hold"/>
                                        <p:tgtEl>
                                          <p:spTgt spid="60"/>
                                        </p:tgtEl>
                                        <p:attrNameLst>
                                          <p:attrName>ppt_x</p:attrName>
                                        </p:attrNameLst>
                                      </p:cBhvr>
                                      <p:tavLst>
                                        <p:tav tm="0">
                                          <p:val>
                                            <p:strVal val="#ppt_x"/>
                                          </p:val>
                                        </p:tav>
                                        <p:tav tm="100000">
                                          <p:val>
                                            <p:strVal val="#ppt_x"/>
                                          </p:val>
                                        </p:tav>
                                      </p:tavLst>
                                    </p:anim>
                                    <p:anim calcmode="lin" valueType="num">
                                      <p:cBhvr additive="base">
                                        <p:cTn id="80" dur="500" fill="hold"/>
                                        <p:tgtEl>
                                          <p:spTgt spid="6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500" fill="hold"/>
                                        <p:tgtEl>
                                          <p:spTgt spid="61"/>
                                        </p:tgtEl>
                                        <p:attrNameLst>
                                          <p:attrName>ppt_x</p:attrName>
                                        </p:attrNameLst>
                                      </p:cBhvr>
                                      <p:tavLst>
                                        <p:tav tm="0">
                                          <p:val>
                                            <p:strVal val="#ppt_x"/>
                                          </p:val>
                                        </p:tav>
                                        <p:tav tm="100000">
                                          <p:val>
                                            <p:strVal val="#ppt_x"/>
                                          </p:val>
                                        </p:tav>
                                      </p:tavLst>
                                    </p:anim>
                                    <p:anim calcmode="lin" valueType="num">
                                      <p:cBhvr additive="base">
                                        <p:cTn id="84" dur="500" fill="hold"/>
                                        <p:tgtEl>
                                          <p:spTgt spid="6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additive="base">
                                        <p:cTn id="87" dur="500" fill="hold"/>
                                        <p:tgtEl>
                                          <p:spTgt spid="62"/>
                                        </p:tgtEl>
                                        <p:attrNameLst>
                                          <p:attrName>ppt_x</p:attrName>
                                        </p:attrNameLst>
                                      </p:cBhvr>
                                      <p:tavLst>
                                        <p:tav tm="0">
                                          <p:val>
                                            <p:strVal val="#ppt_x"/>
                                          </p:val>
                                        </p:tav>
                                        <p:tav tm="100000">
                                          <p:val>
                                            <p:strVal val="#ppt_x"/>
                                          </p:val>
                                        </p:tav>
                                      </p:tavLst>
                                    </p:anim>
                                    <p:anim calcmode="lin" valueType="num">
                                      <p:cBhvr additive="base">
                                        <p:cTn id="88" dur="500" fill="hold"/>
                                        <p:tgtEl>
                                          <p:spTgt spid="6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additive="base">
                                        <p:cTn id="91" dur="500" fill="hold"/>
                                        <p:tgtEl>
                                          <p:spTgt spid="63"/>
                                        </p:tgtEl>
                                        <p:attrNameLst>
                                          <p:attrName>ppt_x</p:attrName>
                                        </p:attrNameLst>
                                      </p:cBhvr>
                                      <p:tavLst>
                                        <p:tav tm="0">
                                          <p:val>
                                            <p:strVal val="#ppt_x"/>
                                          </p:val>
                                        </p:tav>
                                        <p:tav tm="100000">
                                          <p:val>
                                            <p:strVal val="#ppt_x"/>
                                          </p:val>
                                        </p:tav>
                                      </p:tavLst>
                                    </p:anim>
                                    <p:anim calcmode="lin" valueType="num">
                                      <p:cBhvr additive="base">
                                        <p:cTn id="9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barn(inVertical)">
                                      <p:cBhvr>
                                        <p:cTn id="101" dur="500"/>
                                        <p:tgtEl>
                                          <p:spTgt spid="74"/>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75"/>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barn(inVertical)">
                                      <p:cBhvr>
                                        <p:cTn id="110" dur="500"/>
                                        <p:tgtEl>
                                          <p:spTgt spid="73"/>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barn(inVertical)">
                                      <p:cBhvr>
                                        <p:cTn id="119" dur="500"/>
                                        <p:tgtEl>
                                          <p:spTgt spid="70"/>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43" grpId="0"/>
      <p:bldP spid="46" grpId="0"/>
      <p:bldP spid="47"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71" grpId="0"/>
      <p:bldP spid="70" grpId="0" animBg="1"/>
      <p:bldP spid="73" grpId="0" animBg="1"/>
      <p:bldP spid="74" grpId="0" animBg="1"/>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228600"/>
            <a:ext cx="8839200" cy="1143000"/>
          </a:xfrm>
        </p:spPr>
        <p:txBody>
          <a:bodyPr>
            <a:normAutofit/>
          </a:bodyPr>
          <a:lstStyle/>
          <a:p>
            <a:r>
              <a:rPr lang="en-US" dirty="0" smtClean="0"/>
              <a:t>Min-Hash Sketches: k-</a:t>
            </a:r>
            <a:r>
              <a:rPr lang="en-US" dirty="0" err="1" smtClean="0"/>
              <a:t>mins</a:t>
            </a:r>
            <a:endParaRPr lang="en-US" dirty="0"/>
          </a:p>
        </p:txBody>
      </p:sp>
      <mc:AlternateContent xmlns:mc="http://schemas.openxmlformats.org/markup-compatibility/2006" xmlns:a14="http://schemas.microsoft.com/office/drawing/2010/main">
        <mc:Choice Requires="a14">
          <p:sp>
            <p:nvSpPr>
              <p:cNvPr id="78" name="Content Placeholder 2"/>
              <p:cNvSpPr txBox="1">
                <a:spLocks/>
              </p:cNvSpPr>
              <p:nvPr/>
            </p:nvSpPr>
            <p:spPr>
              <a:xfrm>
                <a:off x="277644" y="1524000"/>
                <a:ext cx="8762999" cy="952500"/>
              </a:xfrm>
              <a:prstGeom prst="rect">
                <a:avLst/>
              </a:prstGeom>
              <a:ln>
                <a:solidFill>
                  <a:schemeClr val="tx2"/>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schemeClr val="tx2"/>
                    </a:solidFill>
                  </a:rPr>
                  <a:t>k-</a:t>
                </a:r>
                <a:r>
                  <a:rPr lang="en-US" b="1" u="sng" dirty="0" err="1" smtClean="0">
                    <a:solidFill>
                      <a:schemeClr val="tx2"/>
                    </a:solidFill>
                  </a:rPr>
                  <a:t>mins</a:t>
                </a:r>
                <a:r>
                  <a:rPr lang="en-US" b="1" u="sng" dirty="0" smtClean="0">
                    <a:solidFill>
                      <a:schemeClr val="tx2"/>
                    </a:solidFill>
                  </a:rPr>
                  <a:t> sketch</a:t>
                </a:r>
                <a:r>
                  <a:rPr lang="en-US" b="1" dirty="0" smtClean="0">
                    <a:solidFill>
                      <a:schemeClr val="tx2"/>
                    </a:solidFill>
                  </a:rPr>
                  <a:t>: </a:t>
                </a:r>
                <a:r>
                  <a:rPr lang="en-US" dirty="0" smtClean="0">
                    <a:solidFill>
                      <a:schemeClr val="tx1"/>
                    </a:solidFill>
                  </a:rPr>
                  <a:t>Use </a:t>
                </a:r>
                <a14:m>
                  <m:oMath xmlns:m="http://schemas.openxmlformats.org/officeDocument/2006/math">
                    <m:r>
                      <a:rPr lang="en-US" i="1" dirty="0" smtClean="0">
                        <a:solidFill>
                          <a:srgbClr val="7030A0"/>
                        </a:solidFill>
                        <a:latin typeface="Cambria Math"/>
                      </a:rPr>
                      <m:t>𝑘</m:t>
                    </m:r>
                  </m:oMath>
                </a14:m>
                <a:r>
                  <a:rPr lang="en-US" dirty="0" smtClean="0">
                    <a:solidFill>
                      <a:srgbClr val="7030A0"/>
                    </a:solidFill>
                  </a:rPr>
                  <a:t> “independent” hash functions</a:t>
                </a:r>
                <a:r>
                  <a:rPr lang="en-US" dirty="0" smtClean="0">
                    <a:solidFill>
                      <a:schemeClr val="tx2"/>
                    </a:solidFill>
                  </a:rPr>
                  <a:t>: </a:t>
                </a:r>
                <a14:m>
                  <m:oMath xmlns:m="http://schemas.openxmlformats.org/officeDocument/2006/math">
                    <m:sSub>
                      <m:sSubPr>
                        <m:ctrlPr>
                          <a:rPr lang="en-US" b="0" i="1" smtClean="0">
                            <a:solidFill>
                              <a:schemeClr val="tx2"/>
                            </a:solidFill>
                            <a:latin typeface="Cambria Math"/>
                          </a:rPr>
                        </m:ctrlPr>
                      </m:sSubPr>
                      <m:e>
                        <m:r>
                          <a:rPr lang="en-US" b="0" i="1" smtClean="0">
                            <a:solidFill>
                              <a:schemeClr val="tx2"/>
                            </a:solidFill>
                            <a:latin typeface="Cambria Math"/>
                          </a:rPr>
                          <m:t>h</m:t>
                        </m:r>
                      </m:e>
                      <m:sub>
                        <m:r>
                          <a:rPr lang="en-US" b="0" i="1" smtClean="0">
                            <a:solidFill>
                              <a:schemeClr val="tx2"/>
                            </a:solidFill>
                            <a:latin typeface="Cambria Math"/>
                          </a:rPr>
                          <m:t>1</m:t>
                        </m:r>
                      </m:sub>
                    </m:sSub>
                    <m:r>
                      <a:rPr lang="en-US" b="0" i="1" smtClean="0">
                        <a:solidFill>
                          <a:schemeClr val="tx2"/>
                        </a:solidFill>
                        <a:latin typeface="Cambria Math"/>
                      </a:rPr>
                      <m:t>,</m:t>
                    </m:r>
                    <m:sSub>
                      <m:sSubPr>
                        <m:ctrlPr>
                          <a:rPr lang="en-US" b="0" i="1" smtClean="0">
                            <a:solidFill>
                              <a:schemeClr val="tx2"/>
                            </a:solidFill>
                            <a:latin typeface="Cambria Math"/>
                          </a:rPr>
                        </m:ctrlPr>
                      </m:sSubPr>
                      <m:e>
                        <m:r>
                          <a:rPr lang="en-US" b="0" i="1" smtClean="0">
                            <a:solidFill>
                              <a:schemeClr val="tx2"/>
                            </a:solidFill>
                            <a:latin typeface="Cambria Math"/>
                          </a:rPr>
                          <m:t>h</m:t>
                        </m:r>
                      </m:e>
                      <m:sub>
                        <m:r>
                          <a:rPr lang="en-US" b="0" i="1" smtClean="0">
                            <a:solidFill>
                              <a:schemeClr val="tx2"/>
                            </a:solidFill>
                            <a:latin typeface="Cambria Math"/>
                          </a:rPr>
                          <m:t>2</m:t>
                        </m:r>
                      </m:sub>
                    </m:sSub>
                    <m:r>
                      <a:rPr lang="en-US" b="0" i="1" smtClean="0">
                        <a:solidFill>
                          <a:schemeClr val="tx2"/>
                        </a:solidFill>
                        <a:latin typeface="Cambria Math"/>
                      </a:rPr>
                      <m:t>,…,</m:t>
                    </m:r>
                    <m:sSub>
                      <m:sSubPr>
                        <m:ctrlPr>
                          <a:rPr lang="en-US" b="0" i="1" smtClean="0">
                            <a:solidFill>
                              <a:schemeClr val="tx2"/>
                            </a:solidFill>
                            <a:latin typeface="Cambria Math"/>
                          </a:rPr>
                        </m:ctrlPr>
                      </m:sSubPr>
                      <m:e>
                        <m:r>
                          <a:rPr lang="en-US" b="0" i="1" smtClean="0">
                            <a:solidFill>
                              <a:schemeClr val="tx2"/>
                            </a:solidFill>
                            <a:latin typeface="Cambria Math"/>
                          </a:rPr>
                          <m:t>h</m:t>
                        </m:r>
                      </m:e>
                      <m:sub>
                        <m:r>
                          <a:rPr lang="en-US" b="0" i="1" smtClean="0">
                            <a:solidFill>
                              <a:schemeClr val="tx2"/>
                            </a:solidFill>
                            <a:latin typeface="Cambria Math"/>
                          </a:rPr>
                          <m:t>𝑘</m:t>
                        </m:r>
                      </m:sub>
                    </m:sSub>
                  </m:oMath>
                </a14:m>
                <a:r>
                  <a:rPr lang="en-US" dirty="0" smtClean="0">
                    <a:solidFill>
                      <a:schemeClr val="tx2"/>
                    </a:solidFill>
                  </a:rPr>
                  <a:t> </a:t>
                </a:r>
              </a:p>
              <a:p>
                <a:pPr marL="0" indent="0">
                  <a:buNone/>
                </a:pPr>
                <a:r>
                  <a:rPr lang="en-US" dirty="0" smtClean="0"/>
                  <a:t>Track the respective minimum </a:t>
                </a:r>
                <a14:m>
                  <m:oMath xmlns:m="http://schemas.openxmlformats.org/officeDocument/2006/math">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1</m:t>
                        </m:r>
                      </m:sub>
                    </m:sSub>
                    <m:r>
                      <a:rPr lang="en-US" b="0" i="1" smtClean="0">
                        <a:solidFill>
                          <a:schemeClr val="tx2"/>
                        </a:solidFill>
                        <a:latin typeface="Cambria Math"/>
                      </a:rPr>
                      <m:t>,</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2</m:t>
                        </m:r>
                      </m:sub>
                    </m:sSub>
                    <m:r>
                      <a:rPr lang="en-US" b="0" i="1" smtClean="0">
                        <a:solidFill>
                          <a:schemeClr val="tx2"/>
                        </a:solidFill>
                        <a:latin typeface="Cambria Math"/>
                      </a:rPr>
                      <m:t>,…,</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𝑘</m:t>
                        </m:r>
                      </m:sub>
                    </m:sSub>
                  </m:oMath>
                </a14:m>
                <a:r>
                  <a:rPr lang="en-US" dirty="0" smtClean="0"/>
                  <a:t> for each function.</a:t>
                </a:r>
                <a:endParaRPr lang="en-US" dirty="0"/>
              </a:p>
            </p:txBody>
          </p:sp>
        </mc:Choice>
        <mc:Fallback xmlns="">
          <p:sp>
            <p:nvSpPr>
              <p:cNvPr id="78" name="Content Placeholder 2"/>
              <p:cNvSpPr txBox="1">
                <a:spLocks noRot="1" noChangeAspect="1" noMove="1" noResize="1" noEditPoints="1" noAdjustHandles="1" noChangeArrowheads="1" noChangeShapeType="1" noTextEdit="1"/>
              </p:cNvSpPr>
              <p:nvPr/>
            </p:nvSpPr>
            <p:spPr>
              <a:xfrm>
                <a:off x="277644" y="1524000"/>
                <a:ext cx="8762999" cy="952500"/>
              </a:xfrm>
              <a:prstGeom prst="rect">
                <a:avLst/>
              </a:prstGeom>
              <a:blipFill rotWithShape="1">
                <a:blip r:embed="rId2"/>
                <a:stretch>
                  <a:fillRect l="-1112" t="-10759"/>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
              <p:cNvSpPr txBox="1">
                <a:spLocks/>
              </p:cNvSpPr>
              <p:nvPr/>
            </p:nvSpPr>
            <p:spPr>
              <a:xfrm>
                <a:off x="314933" y="2895600"/>
                <a:ext cx="8572498"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1"/>
                    </a:solidFill>
                  </a:rPr>
                  <a:t>Processing a new element </a:t>
                </a:r>
                <a14:m>
                  <m:oMath xmlns:m="http://schemas.openxmlformats.org/officeDocument/2006/math">
                    <m:r>
                      <a:rPr lang="en-US" b="0" i="1" dirty="0" smtClean="0">
                        <a:solidFill>
                          <a:schemeClr val="tx2"/>
                        </a:solidFill>
                        <a:latin typeface="Cambria Math"/>
                      </a:rPr>
                      <m:t>𝑥</m:t>
                    </m:r>
                    <m:r>
                      <a:rPr lang="en-US" b="0" i="1" dirty="0" smtClean="0">
                        <a:solidFill>
                          <a:schemeClr val="tx2"/>
                        </a:solidFill>
                        <a:latin typeface="Cambria Math"/>
                      </a:rPr>
                      <m:t> </m:t>
                    </m:r>
                  </m:oMath>
                </a14:m>
                <a:r>
                  <a:rPr lang="en-US" dirty="0" smtClean="0">
                    <a:solidFill>
                      <a:schemeClr val="tx1"/>
                    </a:solidFill>
                  </a:rPr>
                  <a:t>:</a:t>
                </a:r>
              </a:p>
              <a:p>
                <a:pPr marL="0" indent="0">
                  <a:buNone/>
                </a:pPr>
                <a:r>
                  <a:rPr lang="en-US" b="0" dirty="0" smtClean="0"/>
                  <a:t>For </a:t>
                </a:r>
                <a14:m>
                  <m:oMath xmlns:m="http://schemas.openxmlformats.org/officeDocument/2006/math">
                    <m:r>
                      <a:rPr lang="en-US" b="0" i="1" dirty="0" smtClean="0">
                        <a:latin typeface="Cambria Math"/>
                      </a:rPr>
                      <m:t>𝑖</m:t>
                    </m:r>
                    <m:r>
                      <a:rPr lang="en-US" b="0" i="1" dirty="0" smtClean="0">
                        <a:latin typeface="Cambria Math"/>
                      </a:rPr>
                      <m:t>=1,…,</m:t>
                    </m:r>
                    <m:r>
                      <a:rPr lang="en-US" b="0" i="1" dirty="0" smtClean="0">
                        <a:latin typeface="Cambria Math"/>
                      </a:rPr>
                      <m:t>𝑘</m:t>
                    </m:r>
                  </m:oMath>
                </a14:m>
                <a:r>
                  <a:rPr lang="en-US" b="0" dirty="0" smtClean="0"/>
                  <a:t> :  </a:t>
                </a:r>
                <a14:m>
                  <m:oMath xmlns:m="http://schemas.openxmlformats.org/officeDocument/2006/math">
                    <m:r>
                      <a:rPr lang="en-US" b="0" i="1" dirty="0" smtClean="0">
                        <a:solidFill>
                          <a:schemeClr val="tx2"/>
                        </a:solidFill>
                        <a:latin typeface="Cambria Math"/>
                      </a:rPr>
                      <m:t> </m:t>
                    </m:r>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r>
                      <a:rPr lang="en-US" b="0" i="1" smtClean="0">
                        <a:latin typeface="Cambria Math"/>
                      </a:rPr>
                      <m:t>←</m:t>
                    </m:r>
                    <m:r>
                      <m:rPr>
                        <m:sty m:val="p"/>
                      </m:rPr>
                      <a:rPr lang="en-US" b="0" i="1" smtClean="0">
                        <a:latin typeface="Cambria Math"/>
                      </a:rPr>
                      <m:t>min</m:t>
                    </m:r>
                    <m:r>
                      <a:rPr lang="en-US" b="0" i="1" smtClean="0">
                        <a:latin typeface="Cambria Math"/>
                      </a:rPr>
                      <m:t>{ </m:t>
                    </m:r>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h</m:t>
                        </m:r>
                      </m:e>
                      <m:sub>
                        <m:r>
                          <a:rPr lang="en-US" b="0" i="1" smtClean="0">
                            <a:latin typeface="Cambria Math"/>
                          </a:rPr>
                          <m:t>𝑖</m:t>
                        </m:r>
                      </m:sub>
                    </m:sSub>
                    <m:d>
                      <m:dPr>
                        <m:ctrlPr>
                          <a:rPr lang="en-US" b="0" i="1" smtClean="0">
                            <a:latin typeface="Cambria Math"/>
                          </a:rPr>
                        </m:ctrlPr>
                      </m:dPr>
                      <m:e>
                        <m:r>
                          <a:rPr lang="en-US" b="0" i="1" smtClean="0">
                            <a:latin typeface="Cambria Math"/>
                          </a:rPr>
                          <m:t>𝑥</m:t>
                        </m:r>
                      </m:e>
                    </m:d>
                    <m:r>
                      <a:rPr lang="en-US" b="0" i="1" smtClean="0">
                        <a:latin typeface="Cambria Math"/>
                      </a:rPr>
                      <m:t>}</m:t>
                    </m:r>
                  </m:oMath>
                </a14:m>
                <a:endParaRPr lang="en-US" dirty="0" smtClean="0">
                  <a:solidFill>
                    <a:schemeClr val="tx1"/>
                  </a:solidFill>
                </a:endParaRPr>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314933" y="2895600"/>
                <a:ext cx="8572498" cy="1524000"/>
              </a:xfrm>
              <a:prstGeom prst="rect">
                <a:avLst/>
              </a:prstGeom>
              <a:blipFill rotWithShape="1">
                <a:blip r:embed="rId3"/>
                <a:stretch>
                  <a:fillRect l="-1849" t="-48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372894" y="4648200"/>
                <a:ext cx="8572498"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t>Computation</a:t>
                </a:r>
                <a:r>
                  <a:rPr lang="en-US" b="1" dirty="0" smtClean="0">
                    <a:solidFill>
                      <a:schemeClr val="tx1"/>
                    </a:solidFill>
                  </a:rPr>
                  <a:t>: </a:t>
                </a:r>
                <a14:m>
                  <m:oMath xmlns:m="http://schemas.openxmlformats.org/officeDocument/2006/math">
                    <m:r>
                      <a:rPr lang="en-US" b="0" i="1" dirty="0" smtClean="0">
                        <a:solidFill>
                          <a:schemeClr val="tx2"/>
                        </a:solidFill>
                        <a:latin typeface="Cambria Math"/>
                      </a:rPr>
                      <m:t>𝑂</m:t>
                    </m:r>
                    <m:r>
                      <a:rPr lang="en-US" b="0" i="1" dirty="0" smtClean="0">
                        <a:solidFill>
                          <a:schemeClr val="tx2"/>
                        </a:solidFill>
                        <a:latin typeface="Cambria Math"/>
                      </a:rPr>
                      <m:t>(</m:t>
                    </m:r>
                    <m:r>
                      <a:rPr lang="en-US" b="0" i="1" dirty="0" smtClean="0">
                        <a:solidFill>
                          <a:schemeClr val="tx2"/>
                        </a:solidFill>
                        <a:latin typeface="Cambria Math"/>
                      </a:rPr>
                      <m:t>𝑘</m:t>
                    </m:r>
                    <m:r>
                      <a:rPr lang="en-US" b="0" i="1" dirty="0" smtClean="0">
                        <a:solidFill>
                          <a:schemeClr val="tx2"/>
                        </a:solidFill>
                        <a:latin typeface="Cambria Math"/>
                      </a:rPr>
                      <m:t>) </m:t>
                    </m:r>
                  </m:oMath>
                </a14:m>
                <a:r>
                  <a:rPr lang="en-US" dirty="0" smtClean="0">
                    <a:solidFill>
                      <a:schemeClr val="tx1"/>
                    </a:solidFill>
                  </a:rPr>
                  <a:t> </a:t>
                </a:r>
                <a:endParaRPr lang="en-US" dirty="0" err="1"/>
              </a:p>
              <a:p>
                <a:pPr marL="0" indent="0">
                  <a:buNone/>
                </a:pPr>
                <a:r>
                  <a:rPr lang="en-US" dirty="0" smtClean="0"/>
                  <a:t>Whether</a:t>
                </a:r>
                <a:r>
                  <a:rPr lang="en-US" dirty="0" smtClean="0">
                    <a:solidFill>
                      <a:schemeClr val="tx1"/>
                    </a:solidFill>
                  </a:rPr>
                  <a:t> sketch is actually updated or not.</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372894" y="4648200"/>
                <a:ext cx="8572498" cy="1219200"/>
              </a:xfrm>
              <a:prstGeom prst="rect">
                <a:avLst/>
              </a:prstGeom>
              <a:blipFill rotWithShape="1">
                <a:blip r:embed="rId4"/>
                <a:stretch>
                  <a:fillRect l="-1778" t="-6000" b="-11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134201" y="3222943"/>
                <a:ext cx="196130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a:rPr>
                          </m:ctrlPr>
                        </m:sSubPr>
                        <m:e>
                          <m:r>
                            <a:rPr lang="en-US" sz="2400" b="0" i="1" dirty="0" smtClean="0">
                              <a:latin typeface="Cambria Math"/>
                            </a:rPr>
                            <m:t>h</m:t>
                          </m:r>
                        </m:e>
                        <m:sub>
                          <m:r>
                            <a:rPr lang="en-US" sz="2400" b="0" i="1" dirty="0" smtClean="0">
                              <a:latin typeface="Cambria Math"/>
                            </a:rPr>
                            <m:t>1</m:t>
                          </m:r>
                        </m:sub>
                      </m:sSub>
                      <m:d>
                        <m:dPr>
                          <m:ctrlPr>
                            <a:rPr lang="en-US" sz="2400" b="0" i="1" dirty="0" smtClean="0">
                              <a:latin typeface="Cambria Math"/>
                            </a:rPr>
                          </m:ctrlPr>
                        </m:dPr>
                        <m:e>
                          <m:r>
                            <a:rPr lang="en-US" sz="2400" i="1" dirty="0" smtClean="0">
                              <a:latin typeface="Cambria Math"/>
                            </a:rPr>
                            <m:t>𝑥</m:t>
                          </m:r>
                        </m:e>
                      </m:d>
                      <m:r>
                        <a:rPr lang="en-US" sz="2400" b="0" i="1" dirty="0" smtClean="0">
                          <a:latin typeface="Cambria Math"/>
                        </a:rPr>
                        <m:t>=0.35</m:t>
                      </m:r>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7134201" y="3222943"/>
                <a:ext cx="1961306" cy="461665"/>
              </a:xfrm>
              <a:prstGeom prst="rect">
                <a:avLst/>
              </a:prstGeom>
              <a:blipFill rotWithShape="1">
                <a:blip r:embed="rId5"/>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127084" y="3684608"/>
                <a:ext cx="19684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a:rPr>
                          </m:ctrlPr>
                        </m:sSubPr>
                        <m:e>
                          <m:r>
                            <a:rPr lang="en-US" sz="2400" b="0" i="1" dirty="0" smtClean="0">
                              <a:latin typeface="Cambria Math"/>
                            </a:rPr>
                            <m:t>h</m:t>
                          </m:r>
                        </m:e>
                        <m:sub>
                          <m:r>
                            <a:rPr lang="en-US" sz="2400" b="0" i="1" dirty="0" smtClean="0">
                              <a:latin typeface="Cambria Math"/>
                            </a:rPr>
                            <m:t>2</m:t>
                          </m:r>
                        </m:sub>
                      </m:sSub>
                      <m:d>
                        <m:dPr>
                          <m:ctrlPr>
                            <a:rPr lang="en-US" sz="2400" b="0" i="1" dirty="0" smtClean="0">
                              <a:latin typeface="Cambria Math"/>
                            </a:rPr>
                          </m:ctrlPr>
                        </m:dPr>
                        <m:e>
                          <m:r>
                            <a:rPr lang="en-US" sz="2400" i="1" dirty="0" smtClean="0">
                              <a:latin typeface="Cambria Math"/>
                            </a:rPr>
                            <m:t>𝑥</m:t>
                          </m:r>
                        </m:e>
                      </m:d>
                      <m:r>
                        <a:rPr lang="en-US" sz="2400" b="0" i="1" dirty="0" smtClean="0">
                          <a:latin typeface="Cambria Math"/>
                        </a:rPr>
                        <m:t>=0.51</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127084" y="3684608"/>
                <a:ext cx="1968423"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90508" y="4146273"/>
                <a:ext cx="19684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a:rPr>
                          </m:ctrlPr>
                        </m:sSubPr>
                        <m:e>
                          <m:r>
                            <a:rPr lang="en-US" sz="2400" b="0" i="1" dirty="0" smtClean="0">
                              <a:latin typeface="Cambria Math"/>
                            </a:rPr>
                            <m:t>h</m:t>
                          </m:r>
                        </m:e>
                        <m:sub>
                          <m:r>
                            <a:rPr lang="en-US" sz="2400" b="0" i="1" dirty="0" smtClean="0">
                              <a:latin typeface="Cambria Math"/>
                            </a:rPr>
                            <m:t>3</m:t>
                          </m:r>
                        </m:sub>
                      </m:sSub>
                      <m:d>
                        <m:dPr>
                          <m:ctrlPr>
                            <a:rPr lang="en-US" sz="2400" b="0" i="1" dirty="0" smtClean="0">
                              <a:latin typeface="Cambria Math"/>
                            </a:rPr>
                          </m:ctrlPr>
                        </m:dPr>
                        <m:e>
                          <m:r>
                            <a:rPr lang="en-US" sz="2400" i="1" dirty="0" smtClean="0">
                              <a:latin typeface="Cambria Math"/>
                            </a:rPr>
                            <m:t>𝑥</m:t>
                          </m:r>
                        </m:e>
                      </m:d>
                      <m:r>
                        <a:rPr lang="en-US" sz="2400" b="0" i="1" dirty="0" smtClean="0">
                          <a:latin typeface="Cambria Math"/>
                        </a:rPr>
                        <m:t>=0.71</m:t>
                      </m:r>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090508" y="4146273"/>
                <a:ext cx="1968423" cy="461665"/>
              </a:xfrm>
              <a:prstGeom prst="rect">
                <a:avLst/>
              </a:prstGeom>
              <a:blipFill rotWithShape="1">
                <a:blip r:embed="rId7"/>
                <a:stretch>
                  <a:fillRect/>
                </a:stretch>
              </a:blipFill>
            </p:spPr>
            <p:txBody>
              <a:bodyPr/>
              <a:lstStyle/>
              <a:p>
                <a:r>
                  <a:rPr lang="en-US">
                    <a:noFill/>
                  </a:rPr>
                  <a:t> </a:t>
                </a:r>
              </a:p>
            </p:txBody>
          </p:sp>
        </mc:Fallback>
      </mc:AlternateContent>
      <p:sp>
        <p:nvSpPr>
          <p:cNvPr id="3" name="Rectangle 2"/>
          <p:cNvSpPr/>
          <p:nvPr/>
        </p:nvSpPr>
        <p:spPr>
          <a:xfrm>
            <a:off x="7112354" y="3088511"/>
            <a:ext cx="1924730" cy="1653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05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21" grpId="0"/>
      <p:bldP spid="7" grpId="0"/>
      <p:bldP spid="9" grpId="0"/>
      <p:bldP spid="11" grpId="0"/>
      <p:bldP spid="13"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 y="165100"/>
            <a:ext cx="8839200" cy="1143000"/>
          </a:xfrm>
        </p:spPr>
        <p:txBody>
          <a:bodyPr>
            <a:normAutofit/>
          </a:bodyPr>
          <a:lstStyle/>
          <a:p>
            <a:r>
              <a:rPr lang="en-US" dirty="0" smtClean="0"/>
              <a:t>Min-Hash Sketches: Example</a:t>
            </a:r>
            <a:endParaRPr lang="en-US" dirty="0"/>
          </a:p>
        </p:txBody>
      </p:sp>
      <mc:AlternateContent xmlns:mc="http://schemas.openxmlformats.org/markup-compatibility/2006" xmlns:a14="http://schemas.microsoft.com/office/drawing/2010/main">
        <mc:Choice Requires="a14">
          <p:sp>
            <p:nvSpPr>
              <p:cNvPr id="78" name="Content Placeholder 2"/>
              <p:cNvSpPr txBox="1">
                <a:spLocks/>
              </p:cNvSpPr>
              <p:nvPr/>
            </p:nvSpPr>
            <p:spPr>
              <a:xfrm>
                <a:off x="2723919" y="1194816"/>
                <a:ext cx="3427910" cy="673100"/>
              </a:xfrm>
              <a:prstGeom prst="rect">
                <a:avLst/>
              </a:prstGeom>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2"/>
                    </a:solidFill>
                  </a:rPr>
                  <a:t>k-partition  </a:t>
                </a:r>
                <a14:m>
                  <m:oMath xmlns:m="http://schemas.openxmlformats.org/officeDocument/2006/math">
                    <m:r>
                      <a:rPr lang="en-US" b="1" i="1" dirty="0" smtClean="0">
                        <a:solidFill>
                          <a:schemeClr val="tx2"/>
                        </a:solidFill>
                        <a:latin typeface="Cambria Math"/>
                      </a:rPr>
                      <m:t>𝒌</m:t>
                    </m:r>
                    <m:r>
                      <a:rPr lang="en-US" b="1" i="1" dirty="0" smtClean="0">
                        <a:solidFill>
                          <a:schemeClr val="tx2"/>
                        </a:solidFill>
                        <a:latin typeface="Cambria Math"/>
                      </a:rPr>
                      <m:t>=</m:t>
                    </m:r>
                    <m:r>
                      <a:rPr lang="en-US" b="1" i="1" dirty="0" smtClean="0">
                        <a:solidFill>
                          <a:schemeClr val="tx2"/>
                        </a:solidFill>
                        <a:latin typeface="Cambria Math"/>
                      </a:rPr>
                      <m:t>𝟑</m:t>
                    </m:r>
                  </m:oMath>
                </a14:m>
                <a:endParaRPr lang="en-US" dirty="0"/>
              </a:p>
            </p:txBody>
          </p:sp>
        </mc:Choice>
        <mc:Fallback xmlns="">
          <p:sp>
            <p:nvSpPr>
              <p:cNvPr id="78" name="Content Placeholder 2"/>
              <p:cNvSpPr txBox="1">
                <a:spLocks noRot="1" noChangeAspect="1" noMove="1" noResize="1" noEditPoints="1" noAdjustHandles="1" noChangeArrowheads="1" noChangeShapeType="1" noTextEdit="1"/>
              </p:cNvSpPr>
              <p:nvPr/>
            </p:nvSpPr>
            <p:spPr>
              <a:xfrm>
                <a:off x="2723919" y="1194816"/>
                <a:ext cx="3427910" cy="673100"/>
              </a:xfrm>
              <a:prstGeom prst="rect">
                <a:avLst/>
              </a:prstGeom>
              <a:blipFill rotWithShape="1">
                <a:blip r:embed="rId3"/>
                <a:stretch>
                  <a:fillRect l="-4433" t="-9821" b="-16071"/>
                </a:stretch>
              </a:blipFill>
              <a:ln>
                <a:solidFill>
                  <a:schemeClr val="tx2"/>
                </a:solidFill>
              </a:ln>
            </p:spPr>
            <p:txBody>
              <a:bodyPr/>
              <a:lstStyle/>
              <a:p>
                <a:r>
                  <a:rPr lang="en-US">
                    <a:noFill/>
                  </a:rPr>
                  <a:t> </a:t>
                </a:r>
              </a:p>
            </p:txBody>
          </p:sp>
        </mc:Fallback>
      </mc:AlternateContent>
      <p:sp>
        <p:nvSpPr>
          <p:cNvPr id="12" name="TextBox 11"/>
          <p:cNvSpPr txBox="1"/>
          <p:nvPr/>
        </p:nvSpPr>
        <p:spPr>
          <a:xfrm>
            <a:off x="1508049" y="2084664"/>
            <a:ext cx="601447"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00B050"/>
              </a:solidFill>
            </a:endParaRPr>
          </a:p>
        </p:txBody>
      </p:sp>
      <p:sp>
        <p:nvSpPr>
          <p:cNvPr id="13" name="TextBox 12"/>
          <p:cNvSpPr txBox="1"/>
          <p:nvPr/>
        </p:nvSpPr>
        <p:spPr>
          <a:xfrm>
            <a:off x="2358754" y="2084670"/>
            <a:ext cx="601447"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3253148" y="2084670"/>
            <a:ext cx="601447" cy="584775"/>
          </a:xfrm>
          <a:prstGeom prst="rect">
            <a:avLst/>
          </a:prstGeom>
          <a:noFill/>
        </p:spPr>
        <p:txBody>
          <a:bodyPr wrap="none" rtlCol="0">
            <a:spAutoFit/>
          </a:bodyPr>
          <a:lstStyle/>
          <a:p>
            <a:r>
              <a:rPr lang="en-US" sz="3200" dirty="0" smtClean="0">
                <a:solidFill>
                  <a:schemeClr val="tx2"/>
                </a:solidFill>
              </a:rPr>
              <a:t>14</a:t>
            </a:r>
            <a:endParaRPr lang="en-US" sz="3200" dirty="0">
              <a:solidFill>
                <a:schemeClr val="tx2"/>
              </a:solidFill>
            </a:endParaRPr>
          </a:p>
        </p:txBody>
      </p:sp>
      <p:sp>
        <p:nvSpPr>
          <p:cNvPr id="16" name="TextBox 15"/>
          <p:cNvSpPr txBox="1"/>
          <p:nvPr/>
        </p:nvSpPr>
        <p:spPr>
          <a:xfrm>
            <a:off x="4106552" y="2084667"/>
            <a:ext cx="486030"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23" name="TextBox 22"/>
          <p:cNvSpPr txBox="1"/>
          <p:nvPr/>
        </p:nvSpPr>
        <p:spPr>
          <a:xfrm>
            <a:off x="4948065" y="2084662"/>
            <a:ext cx="393056" cy="584775"/>
          </a:xfrm>
          <a:prstGeom prst="rect">
            <a:avLst/>
          </a:prstGeom>
          <a:noFill/>
        </p:spPr>
        <p:txBody>
          <a:bodyPr wrap="none" rtlCol="0">
            <a:spAutoFit/>
          </a:bodyPr>
          <a:lstStyle/>
          <a:p>
            <a:r>
              <a:rPr lang="en-US" sz="3200" dirty="0" smtClean="0">
                <a:solidFill>
                  <a:srgbClr val="00B0F0"/>
                </a:solidFill>
              </a:rPr>
              <a:t>6</a:t>
            </a:r>
            <a:endParaRPr lang="en-US" sz="3200" dirty="0">
              <a:solidFill>
                <a:srgbClr val="00B0F0"/>
              </a:solidFill>
            </a:endParaRPr>
          </a:p>
        </p:txBody>
      </p:sp>
      <p:sp>
        <p:nvSpPr>
          <p:cNvPr id="25" name="TextBox 24"/>
          <p:cNvSpPr txBox="1"/>
          <p:nvPr/>
        </p:nvSpPr>
        <p:spPr>
          <a:xfrm>
            <a:off x="5674680" y="2084663"/>
            <a:ext cx="393056"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mc:AlternateContent xmlns:mc="http://schemas.openxmlformats.org/markup-compatibility/2006" xmlns:a14="http://schemas.microsoft.com/office/drawing/2010/main">
        <mc:Choice Requires="a14">
          <p:sp>
            <p:nvSpPr>
              <p:cNvPr id="38" name="TextBox 37"/>
              <p:cNvSpPr txBox="1"/>
              <p:nvPr/>
            </p:nvSpPr>
            <p:spPr>
              <a:xfrm>
                <a:off x="5590587" y="2844515"/>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3</m:t>
                      </m:r>
                    </m:oMath>
                  </m:oMathPara>
                </a14:m>
                <a:endParaRPr lang="en-US" sz="2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590587" y="2844515"/>
                <a:ext cx="561242"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477569" y="2844520"/>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2</m:t>
                      </m:r>
                    </m:oMath>
                  </m:oMathPara>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477569" y="2844520"/>
                <a:ext cx="561242"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253148" y="2844518"/>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m:t>
                      </m:r>
                    </m:oMath>
                  </m:oMathPara>
                </a14:m>
                <a:endParaRPr lang="en-US" sz="2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253148" y="2844518"/>
                <a:ext cx="561242"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358754" y="2844519"/>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3</m:t>
                      </m:r>
                    </m:oMath>
                  </m:oMathPara>
                </a14:m>
                <a:endParaRPr lang="en-US"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2358754" y="2844519"/>
                <a:ext cx="561242"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068946" y="2844517"/>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m:t>
                      </m:r>
                    </m:oMath>
                  </m:oMathPara>
                </a14:m>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068946" y="2844517"/>
                <a:ext cx="561242"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863972" y="2844516"/>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2</m:t>
                      </m:r>
                    </m:oMath>
                  </m:oMathPara>
                </a14:m>
                <a:endParaRPr lang="en-US" sz="2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863972" y="2844516"/>
                <a:ext cx="561242" cy="46166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54756" y="2068739"/>
                <a:ext cx="54809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dirty="0" smtClean="0">
                          <a:latin typeface="Cambria Math"/>
                        </a:rPr>
                        <m:t>𝑥</m:t>
                      </m:r>
                    </m:oMath>
                  </m:oMathPara>
                </a14:m>
                <a:endParaRPr lang="en-US" sz="3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54756" y="2068739"/>
                <a:ext cx="548099" cy="64633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212649" y="2752186"/>
                <a:ext cx="109337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𝑖</m:t>
                      </m:r>
                      <m:r>
                        <a:rPr lang="en-US" sz="3600" b="0" i="1" dirty="0" smtClean="0">
                          <a:latin typeface="Cambria Math"/>
                        </a:rPr>
                        <m:t>(</m:t>
                      </m:r>
                      <m:r>
                        <a:rPr lang="en-US" sz="3600" i="1" dirty="0" smtClean="0">
                          <a:latin typeface="Cambria Math"/>
                        </a:rPr>
                        <m:t>𝑥</m:t>
                      </m:r>
                      <m:r>
                        <a:rPr lang="en-US" sz="3600" b="0" i="1" dirty="0" smtClean="0">
                          <a:latin typeface="Cambria Math"/>
                        </a:rPr>
                        <m:t>)</m:t>
                      </m:r>
                    </m:oMath>
                  </m:oMathPara>
                </a14:m>
                <a:endParaRPr lang="en-US" sz="3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212649" y="2752186"/>
                <a:ext cx="1093376" cy="646331"/>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590587" y="3533107"/>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0.20</m:t>
                      </m:r>
                    </m:oMath>
                  </m:oMathPara>
                </a14:m>
                <a:endParaRPr 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590587" y="3533107"/>
                <a:ext cx="561242" cy="461665"/>
              </a:xfrm>
              <a:prstGeom prst="rect">
                <a:avLst/>
              </a:prstGeom>
              <a:blipFill rotWithShape="1">
                <a:blip r:embed="rId12"/>
                <a:stretch>
                  <a:fillRect l="-2174"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477569" y="3533112"/>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0.19</m:t>
                      </m:r>
                    </m:oMath>
                  </m:oMathPara>
                </a14:m>
                <a:endParaRPr lang="en-US"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477569" y="3533112"/>
                <a:ext cx="561242" cy="461665"/>
              </a:xfrm>
              <a:prstGeom prst="rect">
                <a:avLst/>
              </a:prstGeom>
              <a:blipFill rotWithShape="1">
                <a:blip r:embed="rId13"/>
                <a:stretch>
                  <a:fillRect l="-2174"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253148" y="3533110"/>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0.07</m:t>
                      </m:r>
                    </m:oMath>
                  </m:oMathPara>
                </a14:m>
                <a:endParaRPr lang="en-US" sz="2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253148" y="3533110"/>
                <a:ext cx="561242" cy="461665"/>
              </a:xfrm>
              <a:prstGeom prst="rect">
                <a:avLst/>
              </a:prstGeom>
              <a:blipFill rotWithShape="1">
                <a:blip r:embed="rId14"/>
                <a:stretch>
                  <a:fillRect l="-3261" r="-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358754" y="3533111"/>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0.51</m:t>
                      </m:r>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2358754" y="3533111"/>
                <a:ext cx="561242" cy="461665"/>
              </a:xfrm>
              <a:prstGeom prst="rect">
                <a:avLst/>
              </a:prstGeom>
              <a:blipFill rotWithShape="1">
                <a:blip r:embed="rId15"/>
                <a:stretch>
                  <a:fillRect l="-3261"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068946" y="3533109"/>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0.70</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068946" y="3533109"/>
                <a:ext cx="561242" cy="461665"/>
              </a:xfrm>
              <a:prstGeom prst="rect">
                <a:avLst/>
              </a:prstGeom>
              <a:blipFill rotWithShape="1">
                <a:blip r:embed="rId16"/>
                <a:stretch>
                  <a:fillRect l="-2151" r="-36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863972" y="3533108"/>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0.55</m:t>
                      </m:r>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863972" y="3533108"/>
                <a:ext cx="561242" cy="461665"/>
              </a:xfrm>
              <a:prstGeom prst="rect">
                <a:avLst/>
              </a:prstGeom>
              <a:blipFill rotWithShape="1">
                <a:blip r:embed="rId17"/>
                <a:stretch>
                  <a:fillRect l="-3261"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12649" y="3440778"/>
                <a:ext cx="119718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h</m:t>
                      </m:r>
                      <m:r>
                        <a:rPr lang="en-US" sz="3600" b="0" i="1" dirty="0" smtClean="0">
                          <a:latin typeface="Cambria Math"/>
                        </a:rPr>
                        <m:t>(</m:t>
                      </m:r>
                      <m:r>
                        <a:rPr lang="en-US" sz="3600" i="1" dirty="0" smtClean="0">
                          <a:latin typeface="Cambria Math"/>
                        </a:rPr>
                        <m:t>𝑥</m:t>
                      </m:r>
                      <m:r>
                        <a:rPr lang="en-US" sz="3600" b="0" i="1" dirty="0" smtClean="0">
                          <a:latin typeface="Cambria Math"/>
                        </a:rPr>
                        <m:t>)</m:t>
                      </m:r>
                    </m:oMath>
                  </m:oMathPara>
                </a14:m>
                <a:endParaRPr lang="en-US" sz="3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212649" y="3440778"/>
                <a:ext cx="1197187" cy="646331"/>
              </a:xfrm>
              <a:prstGeom prst="rect">
                <a:avLst/>
              </a:prstGeom>
              <a:blipFill rotWithShape="1">
                <a:blip r:embed="rId18"/>
                <a:stretch>
                  <a:fillRect/>
                </a:stretch>
              </a:blipFill>
            </p:spPr>
            <p:txBody>
              <a:bodyPr/>
              <a:lstStyle/>
              <a:p>
                <a:r>
                  <a:rPr lang="en-US">
                    <a:noFill/>
                  </a:rPr>
                  <a:t> </a:t>
                </a:r>
              </a:p>
            </p:txBody>
          </p:sp>
        </mc:Fallback>
      </mc:AlternateContent>
      <p:cxnSp>
        <p:nvCxnSpPr>
          <p:cNvPr id="5" name="Straight Connector 4"/>
          <p:cNvCxnSpPr/>
          <p:nvPr/>
        </p:nvCxnSpPr>
        <p:spPr>
          <a:xfrm>
            <a:off x="1508049" y="2068739"/>
            <a:ext cx="0" cy="2018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65049" y="2715070"/>
            <a:ext cx="609600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452238" y="5105400"/>
                <a:ext cx="621202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latin typeface="Cambria Math"/>
                            </a:rPr>
                          </m:ctrlPr>
                        </m:sSubPr>
                        <m:e>
                          <m:r>
                            <a:rPr lang="en-US" sz="3600" b="0" i="1" dirty="0" smtClean="0">
                              <a:latin typeface="Cambria Math"/>
                            </a:rPr>
                            <m:t>(</m:t>
                          </m:r>
                          <m:r>
                            <a:rPr lang="en-US" sz="3600" b="0" i="1" dirty="0" smtClean="0">
                              <a:latin typeface="Cambria Math"/>
                            </a:rPr>
                            <m:t>𝑦</m:t>
                          </m:r>
                        </m:e>
                        <m:sub>
                          <m:r>
                            <a:rPr lang="en-US" sz="3600" b="0" i="1" dirty="0" smtClean="0">
                              <a:latin typeface="Cambria Math"/>
                            </a:rPr>
                            <m:t>1</m:t>
                          </m:r>
                        </m:sub>
                      </m:sSub>
                      <m:r>
                        <a:rPr lang="en-US" sz="3600" b="0" i="1" dirty="0" smtClean="0">
                          <a:latin typeface="Cambria Math"/>
                        </a:rPr>
                        <m:t>,</m:t>
                      </m:r>
                      <m:sSub>
                        <m:sSubPr>
                          <m:ctrlPr>
                            <a:rPr lang="en-US" sz="3600" b="0" i="1" dirty="0" smtClean="0">
                              <a:latin typeface="Cambria Math"/>
                            </a:rPr>
                          </m:ctrlPr>
                        </m:sSubPr>
                        <m:e>
                          <m:r>
                            <a:rPr lang="en-US" sz="3600" b="0" i="1" dirty="0" smtClean="0">
                              <a:latin typeface="Cambria Math"/>
                            </a:rPr>
                            <m:t>𝑦</m:t>
                          </m:r>
                        </m:e>
                        <m:sub>
                          <m:r>
                            <a:rPr lang="en-US" sz="3600" b="0" i="1" dirty="0" smtClean="0">
                              <a:latin typeface="Cambria Math"/>
                            </a:rPr>
                            <m:t>2</m:t>
                          </m:r>
                        </m:sub>
                      </m:sSub>
                      <m:r>
                        <a:rPr lang="en-US" sz="3600" b="0" i="1" dirty="0" smtClean="0">
                          <a:latin typeface="Cambria Math"/>
                        </a:rPr>
                        <m:t>,</m:t>
                      </m:r>
                      <m:sSub>
                        <m:sSubPr>
                          <m:ctrlPr>
                            <a:rPr lang="en-US" sz="3600" b="0" i="1" dirty="0" smtClean="0">
                              <a:latin typeface="Cambria Math"/>
                            </a:rPr>
                          </m:ctrlPr>
                        </m:sSubPr>
                        <m:e>
                          <m:r>
                            <a:rPr lang="en-US" sz="3600" b="0" i="1" dirty="0" smtClean="0">
                              <a:latin typeface="Cambria Math"/>
                            </a:rPr>
                            <m:t>𝑦</m:t>
                          </m:r>
                        </m:e>
                        <m:sub>
                          <m:r>
                            <a:rPr lang="en-US" sz="3600" b="0" i="1" dirty="0" smtClean="0">
                              <a:latin typeface="Cambria Math"/>
                            </a:rPr>
                            <m:t>3</m:t>
                          </m:r>
                        </m:sub>
                      </m:sSub>
                      <m:r>
                        <a:rPr lang="en-US" sz="3600" b="0" i="1" dirty="0" smtClean="0">
                          <a:latin typeface="Cambria Math"/>
                        </a:rPr>
                        <m:t>)</m:t>
                      </m:r>
                      <m:r>
                        <a:rPr lang="en-US" sz="3600" b="0" i="0" dirty="0" smtClean="0">
                          <a:latin typeface="Cambria Math"/>
                        </a:rPr>
                        <m:t>=(       ,  ,  ) </m:t>
                      </m:r>
                    </m:oMath>
                  </m:oMathPara>
                </a14:m>
                <a:endParaRPr lang="en-US" sz="3600" dirty="0"/>
              </a:p>
            </p:txBody>
          </p:sp>
        </mc:Choice>
        <mc:Fallback xmlns="">
          <p:sp>
            <p:nvSpPr>
              <p:cNvPr id="71" name="TextBox 70"/>
              <p:cNvSpPr txBox="1">
                <a:spLocks noRot="1" noChangeAspect="1" noMove="1" noResize="1" noEditPoints="1" noAdjustHandles="1" noChangeArrowheads="1" noChangeShapeType="1" noTextEdit="1"/>
              </p:cNvSpPr>
              <p:nvPr/>
            </p:nvSpPr>
            <p:spPr>
              <a:xfrm>
                <a:off x="452238" y="5105400"/>
                <a:ext cx="6212022" cy="646331"/>
              </a:xfrm>
              <a:prstGeom prst="rect">
                <a:avLst/>
              </a:prstGeom>
              <a:blipFill rotWithShape="1">
                <a:blip r:embed="rId19"/>
                <a:stretch>
                  <a:fillRect/>
                </a:stretch>
              </a:blipFill>
            </p:spPr>
            <p:txBody>
              <a:bodyPr/>
              <a:lstStyle/>
              <a:p>
                <a:r>
                  <a:rPr lang="en-US">
                    <a:noFill/>
                  </a:rPr>
                  <a:t> </a:t>
                </a:r>
              </a:p>
            </p:txBody>
          </p:sp>
        </mc:Fallback>
      </mc:AlternateContent>
      <p:sp>
        <p:nvSpPr>
          <p:cNvPr id="73" name="Oval 72"/>
          <p:cNvSpPr/>
          <p:nvPr/>
        </p:nvSpPr>
        <p:spPr>
          <a:xfrm>
            <a:off x="1508049" y="3548357"/>
            <a:ext cx="762000" cy="4616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248909" y="3533107"/>
            <a:ext cx="762000" cy="4616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TextBox 74"/>
              <p:cNvSpPr txBox="1"/>
              <p:nvPr/>
            </p:nvSpPr>
            <p:spPr>
              <a:xfrm>
                <a:off x="3461984" y="5197732"/>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0.07</m:t>
                      </m:r>
                    </m:oMath>
                  </m:oMathPara>
                </a14:m>
                <a:endParaRPr lang="en-US" sz="2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3461984" y="5197732"/>
                <a:ext cx="561242" cy="461665"/>
              </a:xfrm>
              <a:prstGeom prst="rect">
                <a:avLst/>
              </a:prstGeom>
              <a:blipFill rotWithShape="1">
                <a:blip r:embed="rId20"/>
                <a:stretch>
                  <a:fillRect l="-3261" r="-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4471531" y="5197732"/>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0.19</m:t>
                      </m:r>
                    </m:oMath>
                  </m:oMathPara>
                </a14:m>
                <a:endParaRPr lang="en-US" sz="2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4471531" y="5197732"/>
                <a:ext cx="561242" cy="461665"/>
              </a:xfrm>
              <a:prstGeom prst="rect">
                <a:avLst/>
              </a:prstGeom>
              <a:blipFill rotWithShape="1">
                <a:blip r:embed="rId21"/>
                <a:stretch>
                  <a:fillRect l="-3261" r="-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5468929" y="5197732"/>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0.20</m:t>
                      </m:r>
                    </m:oMath>
                  </m:oMathPara>
                </a14:m>
                <a:endParaRPr lang="en-US" sz="2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5468929" y="5197732"/>
                <a:ext cx="561242" cy="461665"/>
              </a:xfrm>
              <a:prstGeom prst="rect">
                <a:avLst/>
              </a:prstGeom>
              <a:blipFill rotWithShape="1">
                <a:blip r:embed="rId22"/>
                <a:stretch>
                  <a:fillRect l="-2174" r="-38043"/>
                </a:stretch>
              </a:blipFill>
            </p:spPr>
            <p:txBody>
              <a:bodyPr/>
              <a:lstStyle/>
              <a:p>
                <a:r>
                  <a:rPr lang="en-US">
                    <a:noFill/>
                  </a:rPr>
                  <a:t> </a:t>
                </a:r>
              </a:p>
            </p:txBody>
          </p:sp>
        </mc:Fallback>
      </mc:AlternateContent>
      <p:sp>
        <p:nvSpPr>
          <p:cNvPr id="44" name="Oval 43"/>
          <p:cNvSpPr/>
          <p:nvPr/>
        </p:nvSpPr>
        <p:spPr>
          <a:xfrm>
            <a:off x="5590587" y="3533107"/>
            <a:ext cx="762000" cy="4616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85432" y="2816314"/>
            <a:ext cx="1592103" cy="523220"/>
          </a:xfrm>
          <a:prstGeom prst="rect">
            <a:avLst/>
          </a:prstGeom>
          <a:noFill/>
        </p:spPr>
        <p:txBody>
          <a:bodyPr wrap="none" rtlCol="0">
            <a:spAutoFit/>
          </a:bodyPr>
          <a:lstStyle/>
          <a:p>
            <a:r>
              <a:rPr lang="en-US" sz="2800" dirty="0"/>
              <a:t>p</a:t>
            </a:r>
            <a:r>
              <a:rPr lang="en-US" sz="2800" dirty="0" smtClean="0"/>
              <a:t>art-hash</a:t>
            </a:r>
            <a:endParaRPr lang="en-US" sz="2800" dirty="0"/>
          </a:p>
        </p:txBody>
      </p:sp>
      <p:sp>
        <p:nvSpPr>
          <p:cNvPr id="45" name="TextBox 44"/>
          <p:cNvSpPr txBox="1"/>
          <p:nvPr/>
        </p:nvSpPr>
        <p:spPr>
          <a:xfrm>
            <a:off x="6906768" y="3502334"/>
            <a:ext cx="1763175" cy="523220"/>
          </a:xfrm>
          <a:prstGeom prst="rect">
            <a:avLst/>
          </a:prstGeom>
          <a:noFill/>
        </p:spPr>
        <p:txBody>
          <a:bodyPr wrap="none" rtlCol="0">
            <a:spAutoFit/>
          </a:bodyPr>
          <a:lstStyle/>
          <a:p>
            <a:r>
              <a:rPr lang="en-US" sz="2800" dirty="0"/>
              <a:t>v</a:t>
            </a:r>
            <a:r>
              <a:rPr lang="en-US" sz="2800" dirty="0" smtClean="0"/>
              <a:t>alue-hash</a:t>
            </a:r>
            <a:endParaRPr lang="en-US" sz="2800" dirty="0"/>
          </a:p>
        </p:txBody>
      </p:sp>
    </p:spTree>
    <p:extLst>
      <p:ext uri="{BB962C8B-B14F-4D97-AF65-F5344CB8AC3E}">
        <p14:creationId xmlns:p14="http://schemas.microsoft.com/office/powerpoint/2010/main" val="275607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ppt_x"/>
                                          </p:val>
                                        </p:tav>
                                        <p:tav tm="100000">
                                          <p:val>
                                            <p:strVal val="#ppt_x"/>
                                          </p:val>
                                        </p:tav>
                                      </p:tavLst>
                                    </p:anim>
                                    <p:anim calcmode="lin" valueType="num">
                                      <p:cBhvr additive="base">
                                        <p:cTn id="43" dur="500" fill="hold"/>
                                        <p:tgtEl>
                                          <p:spTgt spid="5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fill="hold"/>
                                        <p:tgtEl>
                                          <p:spTgt spid="53"/>
                                        </p:tgtEl>
                                        <p:attrNameLst>
                                          <p:attrName>ppt_x</p:attrName>
                                        </p:attrNameLst>
                                      </p:cBhvr>
                                      <p:tavLst>
                                        <p:tav tm="0">
                                          <p:val>
                                            <p:strVal val="#ppt_x"/>
                                          </p:val>
                                        </p:tav>
                                        <p:tav tm="100000">
                                          <p:val>
                                            <p:strVal val="#ppt_x"/>
                                          </p:val>
                                        </p:tav>
                                      </p:tavLst>
                                    </p:anim>
                                    <p:anim calcmode="lin" valueType="num">
                                      <p:cBhvr additive="base">
                                        <p:cTn id="55" dur="500" fill="hold"/>
                                        <p:tgtEl>
                                          <p:spTgt spid="5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cBhvr additive="base">
                                        <p:cTn id="58" dur="500" fill="hold"/>
                                        <p:tgtEl>
                                          <p:spTgt spid="54"/>
                                        </p:tgtEl>
                                        <p:attrNameLst>
                                          <p:attrName>ppt_x</p:attrName>
                                        </p:attrNameLst>
                                      </p:cBhvr>
                                      <p:tavLst>
                                        <p:tav tm="0">
                                          <p:val>
                                            <p:strVal val="#ppt_x"/>
                                          </p:val>
                                        </p:tav>
                                        <p:tav tm="100000">
                                          <p:val>
                                            <p:strVal val="#ppt_x"/>
                                          </p:val>
                                        </p:tav>
                                      </p:tavLst>
                                    </p:anim>
                                    <p:anim calcmode="lin" valueType="num">
                                      <p:cBhvr additive="base">
                                        <p:cTn id="59" dur="500" fill="hold"/>
                                        <p:tgtEl>
                                          <p:spTgt spid="5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500" fill="hold"/>
                                        <p:tgtEl>
                                          <p:spTgt spid="55"/>
                                        </p:tgtEl>
                                        <p:attrNameLst>
                                          <p:attrName>ppt_x</p:attrName>
                                        </p:attrNameLst>
                                      </p:cBhvr>
                                      <p:tavLst>
                                        <p:tav tm="0">
                                          <p:val>
                                            <p:strVal val="#ppt_x"/>
                                          </p:val>
                                        </p:tav>
                                        <p:tav tm="100000">
                                          <p:val>
                                            <p:strVal val="#ppt_x"/>
                                          </p:val>
                                        </p:tav>
                                      </p:tavLst>
                                    </p:anim>
                                    <p:anim calcmode="lin" valueType="num">
                                      <p:cBhvr additive="base">
                                        <p:cTn id="63" dur="500" fill="hold"/>
                                        <p:tgtEl>
                                          <p:spTgt spid="5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barn(inVertical)">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barn(inVertical)">
                                      <p:cBhvr>
                                        <p:cTn id="81" dur="500"/>
                                        <p:tgtEl>
                                          <p:spTgt spid="7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7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arn(inVertical)">
                                      <p:cBhvr>
                                        <p:cTn id="90" dur="500"/>
                                        <p:tgtEl>
                                          <p:spTgt spid="73"/>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barn(inVertical)">
                                      <p:cBhvr>
                                        <p:cTn id="99" dur="500"/>
                                        <p:tgtEl>
                                          <p:spTgt spid="44"/>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43" grpId="0"/>
      <p:bldP spid="46" grpId="0"/>
      <p:bldP spid="47" grpId="0"/>
      <p:bldP spid="49" grpId="0"/>
      <p:bldP spid="50" grpId="0"/>
      <p:bldP spid="51" grpId="0"/>
      <p:bldP spid="52" grpId="0"/>
      <p:bldP spid="53" grpId="0"/>
      <p:bldP spid="54" grpId="0"/>
      <p:bldP spid="55" grpId="0"/>
      <p:bldP spid="56" grpId="0"/>
      <p:bldP spid="71" grpId="0"/>
      <p:bldP spid="73" grpId="0" animBg="1"/>
      <p:bldP spid="74" grpId="0" animBg="1"/>
      <p:bldP spid="75" grpId="0"/>
      <p:bldP spid="76" grpId="0"/>
      <p:bldP spid="77" grpId="0"/>
      <p:bldP spid="44" grpId="0" animBg="1"/>
      <p:bldP spid="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228600"/>
            <a:ext cx="8839200" cy="1143000"/>
          </a:xfrm>
        </p:spPr>
        <p:txBody>
          <a:bodyPr>
            <a:normAutofit/>
          </a:bodyPr>
          <a:lstStyle/>
          <a:p>
            <a:r>
              <a:rPr lang="en-US" dirty="0" smtClean="0"/>
              <a:t>Min-Hash Sketches: k-partition</a:t>
            </a:r>
            <a:endParaRPr lang="en-US" dirty="0"/>
          </a:p>
        </p:txBody>
      </p:sp>
      <mc:AlternateContent xmlns:mc="http://schemas.openxmlformats.org/markup-compatibility/2006" xmlns:a14="http://schemas.microsoft.com/office/drawing/2010/main">
        <mc:Choice Requires="a14">
          <p:sp>
            <p:nvSpPr>
              <p:cNvPr id="21" name="Content Placeholder 2"/>
              <p:cNvSpPr txBox="1">
                <a:spLocks/>
              </p:cNvSpPr>
              <p:nvPr/>
            </p:nvSpPr>
            <p:spPr>
              <a:xfrm>
                <a:off x="356681" y="3429000"/>
                <a:ext cx="8572498" cy="1828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1"/>
                    </a:solidFill>
                  </a:rPr>
                  <a:t>Processing a new element </a:t>
                </a:r>
                <a14:m>
                  <m:oMath xmlns:m="http://schemas.openxmlformats.org/officeDocument/2006/math">
                    <m:r>
                      <a:rPr lang="en-US" b="0" i="1" dirty="0" smtClean="0">
                        <a:solidFill>
                          <a:schemeClr val="tx2"/>
                        </a:solidFill>
                        <a:latin typeface="Cambria Math"/>
                      </a:rPr>
                      <m:t>𝑥</m:t>
                    </m:r>
                    <m:r>
                      <a:rPr lang="en-US" b="0" i="1" dirty="0" smtClean="0">
                        <a:solidFill>
                          <a:schemeClr val="tx2"/>
                        </a:solidFill>
                        <a:latin typeface="Cambria Math"/>
                      </a:rPr>
                      <m:t> </m:t>
                    </m:r>
                  </m:oMath>
                </a14:m>
                <a:r>
                  <a:rPr lang="en-US" dirty="0" smtClean="0">
                    <a:solidFill>
                      <a:schemeClr val="tx1"/>
                    </a:solidFill>
                  </a:rPr>
                  <a:t>:</a:t>
                </a:r>
              </a:p>
              <a:p>
                <a:pPr>
                  <a:buFont typeface="Wingdings" panose="05000000000000000000" pitchFamily="2" charset="2"/>
                  <a:buChar char="§"/>
                </a:pPr>
                <a14:m>
                  <m:oMath xmlns:m="http://schemas.openxmlformats.org/officeDocument/2006/math">
                    <m:r>
                      <a:rPr lang="en-US" b="0" i="1" smtClean="0">
                        <a:solidFill>
                          <a:schemeClr val="tx2"/>
                        </a:solidFill>
                        <a:latin typeface="Cambria Math"/>
                      </a:rPr>
                      <m:t>𝑖</m:t>
                    </m:r>
                    <m:r>
                      <a:rPr lang="en-US" b="0" i="1" smtClean="0">
                        <a:solidFill>
                          <a:schemeClr val="tx2"/>
                        </a:solidFill>
                        <a:latin typeface="Cambria Math"/>
                      </a:rPr>
                      <m:t>←</m:t>
                    </m:r>
                    <m:r>
                      <m:rPr>
                        <m:sty m:val="p"/>
                      </m:rPr>
                      <a:rPr lang="en-US" b="0" i="1" smtClean="0">
                        <a:solidFill>
                          <a:schemeClr val="tx1"/>
                        </a:solidFill>
                        <a:latin typeface="Cambria Math"/>
                      </a:rPr>
                      <m:t>first</m:t>
                    </m:r>
                    <m:sSub>
                      <m:sSubPr>
                        <m:ctrlPr>
                          <a:rPr lang="en-US" b="0" i="1" smtClean="0">
                            <a:solidFill>
                              <a:schemeClr val="tx2"/>
                            </a:solidFill>
                            <a:latin typeface="Cambria Math"/>
                          </a:rPr>
                        </m:ctrlPr>
                      </m:sSubPr>
                      <m:e>
                        <m:r>
                          <a:rPr lang="en-US" b="0" i="0" smtClean="0">
                            <a:solidFill>
                              <a:schemeClr val="tx2"/>
                            </a:solidFill>
                            <a:latin typeface="Cambria Math"/>
                          </a:rPr>
                          <m:t> </m:t>
                        </m:r>
                        <m:r>
                          <m:rPr>
                            <m:sty m:val="p"/>
                          </m:rPr>
                          <a:rPr lang="en-US" b="0" i="0" smtClean="0">
                            <a:solidFill>
                              <a:schemeClr val="tx2"/>
                            </a:solidFill>
                            <a:latin typeface="Cambria Math"/>
                          </a:rPr>
                          <m:t>log</m:t>
                        </m:r>
                      </m:e>
                      <m:sub>
                        <m:r>
                          <a:rPr lang="en-US" b="0" i="1" smtClean="0">
                            <a:solidFill>
                              <a:schemeClr val="tx2"/>
                            </a:solidFill>
                            <a:latin typeface="Cambria Math"/>
                          </a:rPr>
                          <m:t>2</m:t>
                        </m:r>
                      </m:sub>
                    </m:sSub>
                    <m:r>
                      <a:rPr lang="en-US" b="0" i="1" smtClean="0">
                        <a:solidFill>
                          <a:schemeClr val="tx2"/>
                        </a:solidFill>
                        <a:latin typeface="Cambria Math"/>
                      </a:rPr>
                      <m:t> </m:t>
                    </m:r>
                    <m:r>
                      <a:rPr lang="en-US" b="0" i="1" smtClean="0">
                        <a:solidFill>
                          <a:schemeClr val="tx2"/>
                        </a:solidFill>
                        <a:latin typeface="Cambria Math"/>
                      </a:rPr>
                      <m:t>𝑘</m:t>
                    </m:r>
                    <m:r>
                      <a:rPr lang="en-US" b="0" i="1" smtClean="0">
                        <a:solidFill>
                          <a:schemeClr val="tx2"/>
                        </a:solidFill>
                        <a:latin typeface="Cambria Math"/>
                      </a:rPr>
                      <m:t> </m:t>
                    </m:r>
                    <m:r>
                      <m:rPr>
                        <m:nor/>
                      </m:rPr>
                      <a:rPr lang="en-US" dirty="0" smtClean="0">
                        <a:solidFill>
                          <a:schemeClr val="tx2"/>
                        </a:solidFill>
                      </a:rPr>
                      <m:t> </m:t>
                    </m:r>
                    <m:r>
                      <m:rPr>
                        <m:nor/>
                      </m:rPr>
                      <a:rPr lang="en-US" dirty="0" smtClean="0"/>
                      <m:t>bits</m:t>
                    </m:r>
                    <m:r>
                      <m:rPr>
                        <m:nor/>
                      </m:rPr>
                      <a:rPr lang="en-US" dirty="0" smtClean="0"/>
                      <m:t> </m:t>
                    </m:r>
                    <m:r>
                      <m:rPr>
                        <m:nor/>
                      </m:rPr>
                      <a:rPr lang="en-US" dirty="0" smtClean="0"/>
                      <m:t>of</m:t>
                    </m:r>
                    <m:r>
                      <m:rPr>
                        <m:nor/>
                      </m:rPr>
                      <a:rPr lang="en-US" dirty="0" smtClean="0"/>
                      <m:t>  </m:t>
                    </m:r>
                    <m:r>
                      <a:rPr lang="en-US" b="0" i="1" smtClean="0">
                        <a:solidFill>
                          <a:schemeClr val="tx2"/>
                        </a:solidFill>
                        <a:latin typeface="Cambria Math"/>
                      </a:rPr>
                      <m:t>h</m:t>
                    </m:r>
                    <m:r>
                      <a:rPr lang="en-US" b="0" i="0" smtClean="0">
                        <a:solidFill>
                          <a:schemeClr val="tx2"/>
                        </a:solidFill>
                        <a:latin typeface="Cambria Math"/>
                      </a:rPr>
                      <m:t>′(</m:t>
                    </m:r>
                    <m:r>
                      <a:rPr lang="en-US" b="0" i="1" smtClean="0">
                        <a:solidFill>
                          <a:schemeClr val="tx2"/>
                        </a:solidFill>
                        <a:latin typeface="Cambria Math"/>
                      </a:rPr>
                      <m:t>𝑥</m:t>
                    </m:r>
                    <m:r>
                      <a:rPr lang="en-US" b="0" i="0" smtClean="0">
                        <a:solidFill>
                          <a:schemeClr val="tx2"/>
                        </a:solidFill>
                        <a:latin typeface="Cambria Math"/>
                      </a:rPr>
                      <m:t>)</m:t>
                    </m:r>
                  </m:oMath>
                </a14:m>
                <a:endParaRPr lang="en-US" dirty="0" smtClean="0">
                  <a:solidFill>
                    <a:schemeClr val="tx1"/>
                  </a:solidFill>
                </a:endParaRPr>
              </a:p>
              <a:p>
                <a:pPr>
                  <a:buFont typeface="Wingdings" panose="05000000000000000000" pitchFamily="2" charset="2"/>
                  <a:buChar char="§"/>
                </a:pPr>
                <a14:m>
                  <m:oMath xmlns:m="http://schemas.openxmlformats.org/officeDocument/2006/math">
                    <m:r>
                      <a:rPr lang="en-US" b="0" i="1" smtClean="0">
                        <a:solidFill>
                          <a:schemeClr val="tx2"/>
                        </a:solidFill>
                        <a:latin typeface="Cambria Math"/>
                      </a:rPr>
                      <m:t>h</m:t>
                    </m:r>
                    <m:r>
                      <a:rPr lang="en-US" b="0" i="1" smtClean="0">
                        <a:solidFill>
                          <a:schemeClr val="tx2"/>
                        </a:solidFill>
                        <a:latin typeface="Cambria Math"/>
                      </a:rPr>
                      <m:t>←</m:t>
                    </m:r>
                    <m:r>
                      <m:rPr>
                        <m:sty m:val="p"/>
                      </m:rPr>
                      <a:rPr lang="en-US" b="0" i="1" smtClean="0">
                        <a:solidFill>
                          <a:schemeClr val="tx1"/>
                        </a:solidFill>
                        <a:latin typeface="Cambria Math"/>
                      </a:rPr>
                      <m:t>remaining</m:t>
                    </m:r>
                    <m:r>
                      <m:rPr>
                        <m:nor/>
                      </m:rPr>
                      <a:rPr lang="en-US" dirty="0" smtClean="0">
                        <a:solidFill>
                          <a:schemeClr val="tx2"/>
                        </a:solidFill>
                      </a:rPr>
                      <m:t> </m:t>
                    </m:r>
                    <m:r>
                      <m:rPr>
                        <m:nor/>
                      </m:rPr>
                      <a:rPr lang="en-US" dirty="0" smtClean="0"/>
                      <m:t>bits</m:t>
                    </m:r>
                    <m:r>
                      <m:rPr>
                        <m:nor/>
                      </m:rPr>
                      <a:rPr lang="en-US" dirty="0" smtClean="0"/>
                      <m:t> </m:t>
                    </m:r>
                    <m:r>
                      <m:rPr>
                        <m:nor/>
                      </m:rPr>
                      <a:rPr lang="en-US" dirty="0" smtClean="0"/>
                      <m:t>of</m:t>
                    </m:r>
                    <m:r>
                      <m:rPr>
                        <m:nor/>
                      </m:rPr>
                      <a:rPr lang="en-US" dirty="0" smtClean="0"/>
                      <m:t>  </m:t>
                    </m:r>
                    <m:r>
                      <a:rPr lang="en-US" b="0" i="1" smtClean="0">
                        <a:solidFill>
                          <a:schemeClr val="tx2"/>
                        </a:solidFill>
                        <a:latin typeface="Cambria Math"/>
                      </a:rPr>
                      <m:t>h</m:t>
                    </m:r>
                    <m:r>
                      <a:rPr lang="en-US" b="0" i="0" smtClean="0">
                        <a:solidFill>
                          <a:schemeClr val="tx2"/>
                        </a:solidFill>
                        <a:latin typeface="Cambria Math"/>
                      </a:rPr>
                      <m:t>′(</m:t>
                    </m:r>
                    <m:r>
                      <a:rPr lang="en-US" b="0" i="1" smtClean="0">
                        <a:solidFill>
                          <a:schemeClr val="tx2"/>
                        </a:solidFill>
                        <a:latin typeface="Cambria Math"/>
                      </a:rPr>
                      <m:t>𝑥</m:t>
                    </m:r>
                    <m:r>
                      <a:rPr lang="en-US" b="0" i="0" smtClean="0">
                        <a:solidFill>
                          <a:schemeClr val="tx2"/>
                        </a:solidFill>
                        <a:latin typeface="Cambria Math"/>
                      </a:rPr>
                      <m:t>)</m:t>
                    </m:r>
                  </m:oMath>
                </a14:m>
                <a:endParaRPr lang="en-US" b="1" dirty="0" smtClean="0"/>
              </a:p>
              <a:p>
                <a:pPr>
                  <a:buFont typeface="Wingdings" panose="05000000000000000000" pitchFamily="2" charset="2"/>
                  <a:buChar char="§"/>
                </a:pPr>
                <a14:m>
                  <m:oMath xmlns:m="http://schemas.openxmlformats.org/officeDocument/2006/math">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𝑖</m:t>
                        </m:r>
                      </m:sub>
                    </m:sSub>
                    <m:r>
                      <a:rPr lang="en-US" b="0" i="1" dirty="0" smtClean="0">
                        <a:solidFill>
                          <a:schemeClr val="tx2"/>
                        </a:solidFill>
                        <a:latin typeface="Cambria Math"/>
                      </a:rPr>
                      <m:t>←</m:t>
                    </m:r>
                    <m:r>
                      <a:rPr lang="en-US" b="0" i="0" dirty="0" smtClean="0">
                        <a:solidFill>
                          <a:schemeClr val="tx2"/>
                        </a:solidFill>
                        <a:latin typeface="Cambria Math"/>
                      </a:rPr>
                      <m:t> </m:t>
                    </m:r>
                    <m:r>
                      <m:rPr>
                        <m:sty m:val="p"/>
                      </m:rPr>
                      <a:rPr lang="en-US" b="0" i="0" dirty="0" smtClean="0">
                        <a:solidFill>
                          <a:schemeClr val="tx2"/>
                        </a:solidFill>
                        <a:latin typeface="Cambria Math"/>
                      </a:rPr>
                      <m:t>min</m:t>
                    </m:r>
                    <m:r>
                      <a:rPr lang="en-US" b="0" i="0" dirty="0" smtClean="0">
                        <a:solidFill>
                          <a:schemeClr val="tx2"/>
                        </a:solidFill>
                        <a:latin typeface="Cambria Math"/>
                      </a:rPr>
                      <m:t>{</m:t>
                    </m:r>
                    <m:sSub>
                      <m:sSubPr>
                        <m:ctrlPr>
                          <a:rPr lang="en-US"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𝑖</m:t>
                        </m:r>
                      </m:sub>
                    </m:sSub>
                    <m:r>
                      <a:rPr lang="en-US" b="0" i="1" dirty="0" smtClean="0">
                        <a:solidFill>
                          <a:schemeClr val="tx2"/>
                        </a:solidFill>
                        <a:latin typeface="Cambria Math"/>
                      </a:rPr>
                      <m:t>,</m:t>
                    </m:r>
                    <m:r>
                      <a:rPr lang="en-US" b="0" i="1" dirty="0" smtClean="0">
                        <a:solidFill>
                          <a:schemeClr val="tx2"/>
                        </a:solidFill>
                        <a:latin typeface="Cambria Math"/>
                      </a:rPr>
                      <m:t>h</m:t>
                    </m:r>
                    <m:r>
                      <a:rPr lang="en-US" b="0" i="0" dirty="0" smtClean="0">
                        <a:solidFill>
                          <a:schemeClr val="tx2"/>
                        </a:solidFill>
                        <a:latin typeface="Cambria Math"/>
                      </a:rPr>
                      <m:t>}</m:t>
                    </m:r>
                  </m:oMath>
                </a14:m>
                <a:endParaRPr lang="en-US" b="0" dirty="0" smtClean="0"/>
              </a:p>
              <a:p>
                <a:pPr marL="0" indent="0">
                  <a:buNone/>
                </a:pPr>
                <a:endParaRPr lang="en-US" dirty="0" smtClean="0">
                  <a:solidFill>
                    <a:schemeClr val="tx1"/>
                  </a:solidFill>
                </a:endParaRPr>
              </a:p>
              <a:p>
                <a:pPr marL="0" indent="0">
                  <a:buNone/>
                </a:pPr>
                <a:endParaRPr lang="en-US" dirty="0" smtClean="0">
                  <a:solidFill>
                    <a:schemeClr val="tx1"/>
                  </a:solidFill>
                </a:endParaRPr>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356681" y="3429000"/>
                <a:ext cx="8572498" cy="1828800"/>
              </a:xfrm>
              <a:prstGeom prst="rect">
                <a:avLst/>
              </a:prstGeom>
              <a:blipFill rotWithShape="1">
                <a:blip r:embed="rId2"/>
                <a:stretch>
                  <a:fillRect l="-1707" t="-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314933" y="5650149"/>
                <a:ext cx="8572498" cy="457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t>Computation</a:t>
                </a:r>
                <a:r>
                  <a:rPr lang="en-US" b="1" dirty="0" smtClean="0">
                    <a:solidFill>
                      <a:schemeClr val="tx1"/>
                    </a:solidFill>
                  </a:rPr>
                  <a:t>:  </a:t>
                </a:r>
                <a14:m>
                  <m:oMath xmlns:m="http://schemas.openxmlformats.org/officeDocument/2006/math">
                    <m:r>
                      <a:rPr lang="en-US" b="0" i="1" dirty="0" smtClean="0">
                        <a:solidFill>
                          <a:schemeClr val="tx2"/>
                        </a:solidFill>
                        <a:latin typeface="Cambria Math"/>
                      </a:rPr>
                      <m:t>𝑂</m:t>
                    </m:r>
                    <m:r>
                      <a:rPr lang="en-US" b="0" i="1" dirty="0" smtClean="0">
                        <a:solidFill>
                          <a:schemeClr val="tx2"/>
                        </a:solidFill>
                        <a:latin typeface="Cambria Math"/>
                      </a:rPr>
                      <m:t>(1) </m:t>
                    </m:r>
                  </m:oMath>
                </a14:m>
                <a:r>
                  <a:rPr lang="en-US" dirty="0" smtClean="0">
                    <a:solidFill>
                      <a:schemeClr val="tx1"/>
                    </a:solidFill>
                  </a:rPr>
                  <a:t> to </a:t>
                </a:r>
                <a:r>
                  <a:rPr lang="en-US" dirty="0" smtClean="0">
                    <a:solidFill>
                      <a:schemeClr val="tx2"/>
                    </a:solidFill>
                  </a:rPr>
                  <a:t>test or update</a:t>
                </a:r>
                <a:endParaRPr lang="en-US" dirty="0" smtClean="0">
                  <a:solidFill>
                    <a:schemeClr val="tx1"/>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314933" y="5650149"/>
                <a:ext cx="8572498" cy="457200"/>
              </a:xfrm>
              <a:prstGeom prst="rect">
                <a:avLst/>
              </a:prstGeom>
              <a:blipFill rotWithShape="1">
                <a:blip r:embed="rId3"/>
                <a:stretch>
                  <a:fillRect l="-1707" t="-34667" b="-4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372894" y="1295400"/>
                <a:ext cx="8762999" cy="1828800"/>
              </a:xfrm>
              <a:prstGeom prst="rect">
                <a:avLst/>
              </a:prstGeom>
              <a:ln>
                <a:solidFill>
                  <a:schemeClr val="tx2"/>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schemeClr val="tx2"/>
                    </a:solidFill>
                  </a:rPr>
                  <a:t>k-partition sketch</a:t>
                </a:r>
                <a:r>
                  <a:rPr lang="en-US" b="1" dirty="0" smtClean="0">
                    <a:solidFill>
                      <a:schemeClr val="tx2"/>
                    </a:solidFill>
                  </a:rPr>
                  <a:t>:  </a:t>
                </a:r>
                <a:r>
                  <a:rPr lang="en-US" dirty="0" smtClean="0">
                    <a:solidFill>
                      <a:schemeClr val="tx1"/>
                    </a:solidFill>
                  </a:rPr>
                  <a:t>Use a </a:t>
                </a:r>
                <a:r>
                  <a:rPr lang="en-US" dirty="0" smtClean="0">
                    <a:solidFill>
                      <a:srgbClr val="7030A0"/>
                    </a:solidFill>
                  </a:rPr>
                  <a:t>single hash function</a:t>
                </a:r>
                <a:r>
                  <a:rPr lang="en-US" dirty="0" smtClean="0">
                    <a:solidFill>
                      <a:schemeClr val="tx2"/>
                    </a:solidFill>
                  </a:rPr>
                  <a:t>: </a:t>
                </a:r>
                <a14:m>
                  <m:oMath xmlns:m="http://schemas.openxmlformats.org/officeDocument/2006/math">
                    <m:r>
                      <a:rPr lang="en-US" b="0" i="1" smtClean="0">
                        <a:solidFill>
                          <a:schemeClr val="tx2"/>
                        </a:solidFill>
                        <a:latin typeface="Cambria Math"/>
                      </a:rPr>
                      <m:t>h</m:t>
                    </m:r>
                    <m:r>
                      <a:rPr lang="en-US" b="0" i="1" smtClean="0">
                        <a:solidFill>
                          <a:schemeClr val="tx2"/>
                        </a:solidFill>
                        <a:latin typeface="Cambria Math"/>
                      </a:rPr>
                      <m:t>′</m:t>
                    </m:r>
                  </m:oMath>
                </a14:m>
                <a:endParaRPr lang="en-US" dirty="0" smtClean="0">
                  <a:solidFill>
                    <a:schemeClr val="tx2"/>
                  </a:solidFill>
                </a:endParaRPr>
              </a:p>
              <a:p>
                <a:pPr marL="0" indent="0">
                  <a:buNone/>
                </a:pPr>
                <a:r>
                  <a:rPr lang="en-US" dirty="0" smtClean="0">
                    <a:solidFill>
                      <a:schemeClr val="tx1"/>
                    </a:solidFill>
                  </a:rPr>
                  <a:t>Use the first </a:t>
                </a:r>
                <a14:m>
                  <m:oMath xmlns:m="http://schemas.openxmlformats.org/officeDocument/2006/math">
                    <m:r>
                      <a:rPr lang="en-US" i="1">
                        <a:solidFill>
                          <a:schemeClr val="tx1"/>
                        </a:solidFill>
                        <a:latin typeface="Cambria Math"/>
                      </a:rPr>
                      <m:t> </m:t>
                    </m:r>
                    <m:sSub>
                      <m:sSubPr>
                        <m:ctrlPr>
                          <a:rPr lang="en-US" b="0" i="1" smtClean="0">
                            <a:solidFill>
                              <a:schemeClr val="tx2"/>
                            </a:solidFill>
                            <a:latin typeface="Cambria Math"/>
                          </a:rPr>
                        </m:ctrlPr>
                      </m:sSubPr>
                      <m:e>
                        <m:r>
                          <m:rPr>
                            <m:sty m:val="p"/>
                          </m:rPr>
                          <a:rPr lang="en-US" b="0" i="0" smtClean="0">
                            <a:solidFill>
                              <a:schemeClr val="tx2"/>
                            </a:solidFill>
                            <a:latin typeface="Cambria Math"/>
                          </a:rPr>
                          <m:t>log</m:t>
                        </m:r>
                      </m:e>
                      <m:sub>
                        <m:r>
                          <a:rPr lang="en-US" b="0" i="1" smtClean="0">
                            <a:solidFill>
                              <a:schemeClr val="tx2"/>
                            </a:solidFill>
                            <a:latin typeface="Cambria Math"/>
                          </a:rPr>
                          <m:t>2</m:t>
                        </m:r>
                      </m:sub>
                    </m:sSub>
                    <m:r>
                      <a:rPr lang="en-US" b="0" i="1" smtClean="0">
                        <a:solidFill>
                          <a:schemeClr val="tx2"/>
                        </a:solidFill>
                        <a:latin typeface="Cambria Math"/>
                      </a:rPr>
                      <m:t> </m:t>
                    </m:r>
                    <m:r>
                      <a:rPr lang="en-US" b="0" i="1" smtClean="0">
                        <a:solidFill>
                          <a:schemeClr val="tx2"/>
                        </a:solidFill>
                        <a:latin typeface="Cambria Math"/>
                      </a:rPr>
                      <m:t>𝑘</m:t>
                    </m:r>
                    <m:r>
                      <a:rPr lang="en-US" b="0" i="1" smtClean="0">
                        <a:solidFill>
                          <a:schemeClr val="tx2"/>
                        </a:solidFill>
                        <a:latin typeface="Cambria Math"/>
                      </a:rPr>
                      <m:t> </m:t>
                    </m:r>
                  </m:oMath>
                </a14:m>
                <a:r>
                  <a:rPr lang="en-US" dirty="0" smtClean="0">
                    <a:solidFill>
                      <a:schemeClr val="tx2"/>
                    </a:solidFill>
                  </a:rPr>
                  <a:t> </a:t>
                </a:r>
                <a:r>
                  <a:rPr lang="en-US" dirty="0" smtClean="0"/>
                  <a:t>bits of  </a:t>
                </a:r>
                <a14:m>
                  <m:oMath xmlns:m="http://schemas.openxmlformats.org/officeDocument/2006/math">
                    <m:r>
                      <a:rPr lang="en-US" b="0" i="1" smtClean="0">
                        <a:solidFill>
                          <a:schemeClr val="tx2"/>
                        </a:solidFill>
                        <a:latin typeface="Cambria Math"/>
                      </a:rPr>
                      <m:t>h</m:t>
                    </m:r>
                    <m:r>
                      <a:rPr lang="en-US" b="0" i="0" smtClean="0">
                        <a:solidFill>
                          <a:schemeClr val="tx2"/>
                        </a:solidFill>
                        <a:latin typeface="Cambria Math"/>
                      </a:rPr>
                      <m:t>′(</m:t>
                    </m:r>
                    <m:r>
                      <a:rPr lang="en-US" b="0" i="1" smtClean="0">
                        <a:solidFill>
                          <a:schemeClr val="tx2"/>
                        </a:solidFill>
                        <a:latin typeface="Cambria Math"/>
                      </a:rPr>
                      <m:t>𝑥</m:t>
                    </m:r>
                    <m:r>
                      <a:rPr lang="en-US" b="0" i="0" smtClean="0">
                        <a:solidFill>
                          <a:schemeClr val="tx2"/>
                        </a:solidFill>
                        <a:latin typeface="Cambria Math"/>
                      </a:rPr>
                      <m:t>)</m:t>
                    </m:r>
                  </m:oMath>
                </a14:m>
                <a:r>
                  <a:rPr lang="en-US" dirty="0" smtClean="0">
                    <a:solidFill>
                      <a:schemeClr val="tx2"/>
                    </a:solidFill>
                  </a:rPr>
                  <a:t> </a:t>
                </a:r>
                <a:r>
                  <a:rPr lang="en-US" dirty="0" smtClean="0"/>
                  <a:t>to map </a:t>
                </a:r>
                <a14:m>
                  <m:oMath xmlns:m="http://schemas.openxmlformats.org/officeDocument/2006/math">
                    <m:r>
                      <a:rPr lang="en-US" b="0" i="1" smtClean="0">
                        <a:solidFill>
                          <a:schemeClr val="tx2"/>
                        </a:solidFill>
                        <a:latin typeface="Cambria Math"/>
                      </a:rPr>
                      <m:t>𝑥</m:t>
                    </m:r>
                    <m:r>
                      <a:rPr lang="en-US" b="0" i="1" smtClean="0">
                        <a:solidFill>
                          <a:schemeClr val="tx2"/>
                        </a:solidFill>
                        <a:latin typeface="Cambria Math"/>
                      </a:rPr>
                      <m:t> </m:t>
                    </m:r>
                  </m:oMath>
                </a14:m>
                <a:r>
                  <a:rPr lang="en-US" dirty="0" smtClean="0"/>
                  <a:t>uniformly  to one of </a:t>
                </a:r>
                <a14:m>
                  <m:oMath xmlns:m="http://schemas.openxmlformats.org/officeDocument/2006/math">
                    <m:r>
                      <a:rPr lang="en-US" b="0" i="1" smtClean="0">
                        <a:solidFill>
                          <a:schemeClr val="tx2"/>
                        </a:solidFill>
                        <a:latin typeface="Cambria Math"/>
                      </a:rPr>
                      <m:t>𝑘</m:t>
                    </m:r>
                  </m:oMath>
                </a14:m>
                <a:r>
                  <a:rPr lang="en-US" dirty="0" smtClean="0">
                    <a:solidFill>
                      <a:schemeClr val="tx2"/>
                    </a:solidFill>
                  </a:rPr>
                  <a:t> </a:t>
                </a:r>
                <a:r>
                  <a:rPr lang="en-US" dirty="0" smtClean="0"/>
                  <a:t>parts</a:t>
                </a:r>
                <a:r>
                  <a:rPr lang="en-US" dirty="0" smtClean="0">
                    <a:solidFill>
                      <a:schemeClr val="tx2"/>
                    </a:solidFill>
                  </a:rPr>
                  <a:t>.  </a:t>
                </a:r>
                <a:r>
                  <a:rPr lang="en-US" dirty="0" smtClean="0"/>
                  <a:t>Call the remaining bits </a:t>
                </a:r>
                <a14:m>
                  <m:oMath xmlns:m="http://schemas.openxmlformats.org/officeDocument/2006/math">
                    <m:r>
                      <a:rPr lang="en-US" b="0" i="1" smtClean="0">
                        <a:solidFill>
                          <a:schemeClr val="tx2"/>
                        </a:solidFill>
                        <a:latin typeface="Cambria Math"/>
                      </a:rPr>
                      <m:t>h</m:t>
                    </m:r>
                    <m:r>
                      <a:rPr lang="en-US" b="0" i="0" smtClean="0">
                        <a:solidFill>
                          <a:schemeClr val="tx2"/>
                        </a:solidFill>
                        <a:latin typeface="Cambria Math"/>
                      </a:rPr>
                      <m:t>(</m:t>
                    </m:r>
                    <m:r>
                      <m:rPr>
                        <m:sty m:val="p"/>
                      </m:rPr>
                      <a:rPr lang="en-US" b="0" i="0" smtClean="0">
                        <a:solidFill>
                          <a:schemeClr val="tx2"/>
                        </a:solidFill>
                        <a:latin typeface="Cambria Math"/>
                      </a:rPr>
                      <m:t>x</m:t>
                    </m:r>
                    <m:r>
                      <a:rPr lang="en-US" b="0" i="0" smtClean="0">
                        <a:solidFill>
                          <a:schemeClr val="tx2"/>
                        </a:solidFill>
                        <a:latin typeface="Cambria Math"/>
                      </a:rPr>
                      <m:t>)</m:t>
                    </m:r>
                  </m:oMath>
                </a14:m>
                <a:r>
                  <a:rPr lang="en-US" dirty="0" smtClean="0">
                    <a:solidFill>
                      <a:schemeClr val="tx2"/>
                    </a:solidFill>
                  </a:rPr>
                  <a:t>.</a:t>
                </a:r>
              </a:p>
              <a:p>
                <a:pPr marL="0" indent="0">
                  <a:buNone/>
                </a:pPr>
                <a:r>
                  <a:rPr lang="en-US" dirty="0" smtClean="0">
                    <a:solidFill>
                      <a:schemeClr val="tx2"/>
                    </a:solidFill>
                  </a:rPr>
                  <a:t>For </a:t>
                </a:r>
                <a14:m>
                  <m:oMath xmlns:m="http://schemas.openxmlformats.org/officeDocument/2006/math">
                    <m:r>
                      <a:rPr lang="en-US" b="0" i="1" smtClean="0">
                        <a:solidFill>
                          <a:schemeClr val="tx2"/>
                        </a:solidFill>
                        <a:latin typeface="Cambria Math"/>
                      </a:rPr>
                      <m:t>𝑖</m:t>
                    </m:r>
                    <m:r>
                      <a:rPr lang="en-US" b="0" i="1" smtClean="0">
                        <a:solidFill>
                          <a:schemeClr val="tx2"/>
                        </a:solidFill>
                        <a:latin typeface="Cambria Math"/>
                      </a:rPr>
                      <m:t>=1,…,</m:t>
                    </m:r>
                    <m:r>
                      <a:rPr lang="en-US" b="0" i="1" smtClean="0">
                        <a:solidFill>
                          <a:schemeClr val="tx2"/>
                        </a:solidFill>
                        <a:latin typeface="Cambria Math"/>
                      </a:rPr>
                      <m:t>𝑘</m:t>
                    </m:r>
                    <m:r>
                      <a:rPr lang="en-US" b="0" i="1" smtClean="0">
                        <a:solidFill>
                          <a:schemeClr val="tx2"/>
                        </a:solidFill>
                        <a:latin typeface="Cambria Math"/>
                      </a:rPr>
                      <m:t> </m:t>
                    </m:r>
                  </m:oMath>
                </a14:m>
                <a:r>
                  <a:rPr lang="en-US" dirty="0" smtClean="0">
                    <a:solidFill>
                      <a:schemeClr val="tx2"/>
                    </a:solidFill>
                  </a:rPr>
                  <a:t>: Track the minimum hash value </a:t>
                </a:r>
                <a14:m>
                  <m:oMath xmlns:m="http://schemas.openxmlformats.org/officeDocument/2006/math">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𝑖</m:t>
                        </m:r>
                      </m:sub>
                    </m:sSub>
                  </m:oMath>
                </a14:m>
                <a:r>
                  <a:rPr lang="en-US" dirty="0" smtClean="0">
                    <a:solidFill>
                      <a:schemeClr val="tx2"/>
                    </a:solidFill>
                  </a:rPr>
                  <a:t> of the elements in part </a:t>
                </a:r>
                <a14:m>
                  <m:oMath xmlns:m="http://schemas.openxmlformats.org/officeDocument/2006/math">
                    <m:r>
                      <a:rPr lang="en-US" b="0" i="1" smtClean="0">
                        <a:solidFill>
                          <a:schemeClr val="tx2"/>
                        </a:solidFill>
                        <a:latin typeface="Cambria Math"/>
                      </a:rPr>
                      <m:t>𝑖</m:t>
                    </m:r>
                  </m:oMath>
                </a14:m>
                <a:r>
                  <a:rPr lang="en-US" dirty="0" smtClean="0">
                    <a:solidFill>
                      <a:schemeClr val="tx2"/>
                    </a:solidFill>
                  </a:rPr>
                  <a:t>.</a:t>
                </a: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372894" y="1295400"/>
                <a:ext cx="8762999" cy="1828800"/>
              </a:xfrm>
              <a:prstGeom prst="rect">
                <a:avLst/>
              </a:prstGeom>
              <a:blipFill rotWithShape="1">
                <a:blip r:embed="rId4"/>
                <a:stretch>
                  <a:fillRect l="-1042" t="-5629" r="-1042" b="-4636"/>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689574" y="3892938"/>
                <a:ext cx="3239605" cy="1384995"/>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a:rPr>
                        <m:t>𝑖</m:t>
                      </m:r>
                      <m:d>
                        <m:dPr>
                          <m:ctrlPr>
                            <a:rPr lang="en-US" sz="2800" b="0" i="1" dirty="0" smtClean="0">
                              <a:latin typeface="Cambria Math"/>
                            </a:rPr>
                          </m:ctrlPr>
                        </m:dPr>
                        <m:e>
                          <m:r>
                            <a:rPr lang="en-US" sz="2800" i="1" dirty="0" smtClean="0">
                              <a:latin typeface="Cambria Math"/>
                            </a:rPr>
                            <m:t>𝑥</m:t>
                          </m:r>
                        </m:e>
                      </m:d>
                      <m:r>
                        <a:rPr lang="en-US" sz="2800" b="0" i="1" dirty="0" smtClean="0">
                          <a:latin typeface="Cambria Math"/>
                        </a:rPr>
                        <m:t>=2</m:t>
                      </m:r>
                      <m:r>
                        <a:rPr lang="en-US" sz="2800" b="0" i="0" dirty="0" smtClean="0">
                          <a:latin typeface="Cambria Math"/>
                        </a:rPr>
                        <m:t> </m:t>
                      </m:r>
                    </m:oMath>
                  </m:oMathPara>
                </a14:m>
                <a:endParaRPr lang="en-US" sz="2800" b="0" i="0" dirty="0" smtClean="0">
                  <a:latin typeface="Cambria Math"/>
                </a:endParaRPr>
              </a:p>
              <a:p>
                <a:pPr/>
                <a14:m>
                  <m:oMathPara xmlns:m="http://schemas.openxmlformats.org/officeDocument/2006/math">
                    <m:oMathParaPr>
                      <m:jc m:val="centerGroup"/>
                    </m:oMathParaPr>
                    <m:oMath xmlns:m="http://schemas.openxmlformats.org/officeDocument/2006/math">
                      <m:r>
                        <a:rPr lang="en-US" sz="2800" b="0" i="1" dirty="0" smtClean="0">
                          <a:latin typeface="Cambria Math"/>
                        </a:rPr>
                        <m:t>h</m:t>
                      </m:r>
                      <m:d>
                        <m:dPr>
                          <m:ctrlPr>
                            <a:rPr lang="en-US" sz="2800" b="0" i="1" dirty="0" smtClean="0">
                              <a:latin typeface="Cambria Math"/>
                            </a:rPr>
                          </m:ctrlPr>
                        </m:dPr>
                        <m:e>
                          <m:r>
                            <a:rPr lang="en-US" sz="2800" b="0" i="1" dirty="0" smtClean="0">
                              <a:latin typeface="Cambria Math"/>
                            </a:rPr>
                            <m:t>𝑥</m:t>
                          </m:r>
                        </m:e>
                      </m:d>
                      <m:r>
                        <a:rPr lang="en-US" sz="2800" b="0" i="0" dirty="0" smtClean="0">
                          <a:latin typeface="Cambria Math"/>
                        </a:rPr>
                        <m:t>=0.19</m:t>
                      </m:r>
                    </m:oMath>
                  </m:oMathPara>
                </a14:m>
                <a:endParaRPr lang="en-US" sz="2800" b="0" dirty="0" smtClean="0"/>
              </a:p>
              <a:p>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a:rPr>
                          </m:ctrlPr>
                        </m:sSubPr>
                        <m:e>
                          <m:r>
                            <a:rPr lang="en-US" sz="2800" b="0" i="1" dirty="0" smtClean="0">
                              <a:solidFill>
                                <a:schemeClr val="tx1"/>
                              </a:solidFill>
                              <a:latin typeface="Cambria Math"/>
                            </a:rPr>
                            <m:t>𝑦</m:t>
                          </m:r>
                        </m:e>
                        <m:sub>
                          <m:r>
                            <a:rPr lang="en-US" sz="2800" b="0" i="1" dirty="0" smtClean="0">
                              <a:solidFill>
                                <a:schemeClr val="tx1"/>
                              </a:solidFill>
                              <a:latin typeface="Cambria Math"/>
                            </a:rPr>
                            <m:t>2</m:t>
                          </m:r>
                        </m:sub>
                      </m:sSub>
                      <m:r>
                        <a:rPr lang="en-US" sz="2800" b="0" i="1" dirty="0" smtClean="0">
                          <a:solidFill>
                            <a:schemeClr val="tx1"/>
                          </a:solidFill>
                          <a:latin typeface="Cambria Math"/>
                        </a:rPr>
                        <m:t>←</m:t>
                      </m:r>
                      <m:r>
                        <a:rPr lang="en-US" sz="2800" b="0" i="0" dirty="0" smtClean="0">
                          <a:solidFill>
                            <a:schemeClr val="tx1"/>
                          </a:solidFill>
                          <a:latin typeface="Cambria Math"/>
                        </a:rPr>
                        <m:t> </m:t>
                      </m:r>
                      <m:r>
                        <m:rPr>
                          <m:sty m:val="p"/>
                        </m:rPr>
                        <a:rPr lang="en-US" sz="2800" b="0" i="0" dirty="0" smtClean="0">
                          <a:solidFill>
                            <a:schemeClr val="tx1"/>
                          </a:solidFill>
                          <a:latin typeface="Cambria Math"/>
                        </a:rPr>
                        <m:t>min</m:t>
                      </m:r>
                      <m:r>
                        <a:rPr lang="en-US" sz="2800" b="0" i="0" dirty="0" smtClean="0">
                          <a:solidFill>
                            <a:schemeClr val="tx1"/>
                          </a:solidFill>
                          <a:latin typeface="Cambria Math"/>
                        </a:rPr>
                        <m:t>{</m:t>
                      </m:r>
                      <m:sSub>
                        <m:sSubPr>
                          <m:ctrlPr>
                            <a:rPr lang="en-US" sz="2800" i="1" dirty="0" smtClean="0">
                              <a:solidFill>
                                <a:schemeClr val="tx1"/>
                              </a:solidFill>
                              <a:latin typeface="Cambria Math"/>
                            </a:rPr>
                          </m:ctrlPr>
                        </m:sSubPr>
                        <m:e>
                          <m:r>
                            <a:rPr lang="en-US" sz="2800" b="0" i="1" dirty="0" smtClean="0">
                              <a:solidFill>
                                <a:schemeClr val="tx1"/>
                              </a:solidFill>
                              <a:latin typeface="Cambria Math"/>
                            </a:rPr>
                            <m:t>𝑦</m:t>
                          </m:r>
                        </m:e>
                        <m:sub>
                          <m:r>
                            <a:rPr lang="en-US" sz="2800" b="0" i="1" dirty="0" smtClean="0">
                              <a:solidFill>
                                <a:schemeClr val="tx1"/>
                              </a:solidFill>
                              <a:latin typeface="Cambria Math"/>
                            </a:rPr>
                            <m:t>2</m:t>
                          </m:r>
                        </m:sub>
                      </m:sSub>
                      <m:r>
                        <a:rPr lang="en-US" sz="2800" b="0" i="1" dirty="0" smtClean="0">
                          <a:solidFill>
                            <a:schemeClr val="tx1"/>
                          </a:solidFill>
                          <a:latin typeface="Cambria Math"/>
                        </a:rPr>
                        <m:t>,</m:t>
                      </m:r>
                      <m:r>
                        <a:rPr lang="en-US" sz="2800" b="0" i="0" dirty="0" smtClean="0">
                          <a:solidFill>
                            <a:schemeClr val="tx1"/>
                          </a:solidFill>
                          <a:latin typeface="Cambria Math"/>
                        </a:rPr>
                        <m:t>0.19}</m:t>
                      </m:r>
                    </m:oMath>
                  </m:oMathPara>
                </a14:m>
                <a:endParaRPr lang="en-US" sz="2800" b="0" dirty="0" smtClean="0">
                  <a:solidFill>
                    <a:schemeClr val="tx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689574" y="3892938"/>
                <a:ext cx="3239605" cy="1384995"/>
              </a:xfrm>
              <a:prstGeom prst="rect">
                <a:avLst/>
              </a:prstGeom>
              <a:blipFill rotWithShape="1">
                <a:blip r:embed="rId5"/>
                <a:stretch>
                  <a:fillRect/>
                </a:stretch>
              </a:blipFill>
              <a:ln>
                <a:solidFill>
                  <a:schemeClr val="tx2"/>
                </a:solidFill>
              </a:ln>
            </p:spPr>
            <p:txBody>
              <a:bodyPr/>
              <a:lstStyle/>
              <a:p>
                <a:r>
                  <a:rPr lang="en-US">
                    <a:noFill/>
                  </a:rPr>
                  <a:t> </a:t>
                </a:r>
              </a:p>
            </p:txBody>
          </p:sp>
        </mc:Fallback>
      </mc:AlternateContent>
    </p:spTree>
    <p:extLst>
      <p:ext uri="{BB962C8B-B14F-4D97-AF65-F5344CB8AC3E}">
        <p14:creationId xmlns:p14="http://schemas.microsoft.com/office/powerpoint/2010/main" val="215234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 y="165100"/>
            <a:ext cx="8839200" cy="1143000"/>
          </a:xfrm>
        </p:spPr>
        <p:txBody>
          <a:bodyPr>
            <a:normAutofit/>
          </a:bodyPr>
          <a:lstStyle/>
          <a:p>
            <a:r>
              <a:rPr lang="en-US" dirty="0" smtClean="0"/>
              <a:t>Min-Hash Sketches: Example</a:t>
            </a:r>
            <a:endParaRPr lang="en-US" dirty="0"/>
          </a:p>
        </p:txBody>
      </p:sp>
      <mc:AlternateContent xmlns:mc="http://schemas.openxmlformats.org/markup-compatibility/2006" xmlns:a14="http://schemas.microsoft.com/office/drawing/2010/main">
        <mc:Choice Requires="a14">
          <p:sp>
            <p:nvSpPr>
              <p:cNvPr id="78" name="Content Placeholder 2"/>
              <p:cNvSpPr txBox="1">
                <a:spLocks/>
              </p:cNvSpPr>
              <p:nvPr/>
            </p:nvSpPr>
            <p:spPr>
              <a:xfrm>
                <a:off x="2723919" y="1194816"/>
                <a:ext cx="3427910" cy="673100"/>
              </a:xfrm>
              <a:prstGeom prst="rect">
                <a:avLst/>
              </a:prstGeom>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2"/>
                    </a:solidFill>
                  </a:rPr>
                  <a:t>Bottom-k  </a:t>
                </a:r>
                <a14:m>
                  <m:oMath xmlns:m="http://schemas.openxmlformats.org/officeDocument/2006/math">
                    <m:r>
                      <a:rPr lang="en-US" b="1" i="1" dirty="0" smtClean="0">
                        <a:solidFill>
                          <a:schemeClr val="tx2"/>
                        </a:solidFill>
                        <a:latin typeface="Cambria Math"/>
                      </a:rPr>
                      <m:t>𝒌</m:t>
                    </m:r>
                    <m:r>
                      <a:rPr lang="en-US" b="1" i="1" dirty="0" smtClean="0">
                        <a:solidFill>
                          <a:schemeClr val="tx2"/>
                        </a:solidFill>
                        <a:latin typeface="Cambria Math"/>
                      </a:rPr>
                      <m:t>=</m:t>
                    </m:r>
                    <m:r>
                      <a:rPr lang="en-US" b="1" i="1" dirty="0" smtClean="0">
                        <a:solidFill>
                          <a:schemeClr val="tx2"/>
                        </a:solidFill>
                        <a:latin typeface="Cambria Math"/>
                      </a:rPr>
                      <m:t>𝟑</m:t>
                    </m:r>
                  </m:oMath>
                </a14:m>
                <a:endParaRPr lang="en-US" dirty="0"/>
              </a:p>
            </p:txBody>
          </p:sp>
        </mc:Choice>
        <mc:Fallback xmlns="">
          <p:sp>
            <p:nvSpPr>
              <p:cNvPr id="78" name="Content Placeholder 2"/>
              <p:cNvSpPr txBox="1">
                <a:spLocks noRot="1" noChangeAspect="1" noMove="1" noResize="1" noEditPoints="1" noAdjustHandles="1" noChangeArrowheads="1" noChangeShapeType="1" noTextEdit="1"/>
              </p:cNvSpPr>
              <p:nvPr/>
            </p:nvSpPr>
            <p:spPr>
              <a:xfrm>
                <a:off x="2723919" y="1194816"/>
                <a:ext cx="3427910" cy="673100"/>
              </a:xfrm>
              <a:prstGeom prst="rect">
                <a:avLst/>
              </a:prstGeom>
              <a:blipFill rotWithShape="1">
                <a:blip r:embed="rId3"/>
                <a:stretch>
                  <a:fillRect l="-4433" t="-9821" b="-16071"/>
                </a:stretch>
              </a:blipFill>
              <a:ln>
                <a:solidFill>
                  <a:schemeClr val="tx2"/>
                </a:solidFill>
              </a:ln>
            </p:spPr>
            <p:txBody>
              <a:bodyPr/>
              <a:lstStyle/>
              <a:p>
                <a:r>
                  <a:rPr lang="en-US">
                    <a:noFill/>
                  </a:rPr>
                  <a:t> </a:t>
                </a:r>
              </a:p>
            </p:txBody>
          </p:sp>
        </mc:Fallback>
      </mc:AlternateContent>
      <p:sp>
        <p:nvSpPr>
          <p:cNvPr id="12" name="TextBox 11"/>
          <p:cNvSpPr txBox="1"/>
          <p:nvPr/>
        </p:nvSpPr>
        <p:spPr>
          <a:xfrm>
            <a:off x="1508049" y="2084664"/>
            <a:ext cx="601447"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00B050"/>
              </a:solidFill>
            </a:endParaRPr>
          </a:p>
        </p:txBody>
      </p:sp>
      <p:sp>
        <p:nvSpPr>
          <p:cNvPr id="13" name="TextBox 12"/>
          <p:cNvSpPr txBox="1"/>
          <p:nvPr/>
        </p:nvSpPr>
        <p:spPr>
          <a:xfrm>
            <a:off x="2358754" y="2084670"/>
            <a:ext cx="601447"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3253148" y="2084670"/>
            <a:ext cx="601447" cy="584775"/>
          </a:xfrm>
          <a:prstGeom prst="rect">
            <a:avLst/>
          </a:prstGeom>
          <a:noFill/>
        </p:spPr>
        <p:txBody>
          <a:bodyPr wrap="none" rtlCol="0">
            <a:spAutoFit/>
          </a:bodyPr>
          <a:lstStyle/>
          <a:p>
            <a:r>
              <a:rPr lang="en-US" sz="3200" dirty="0" smtClean="0">
                <a:solidFill>
                  <a:schemeClr val="tx2"/>
                </a:solidFill>
              </a:rPr>
              <a:t>14</a:t>
            </a:r>
            <a:endParaRPr lang="en-US" sz="3200" dirty="0">
              <a:solidFill>
                <a:schemeClr val="tx2"/>
              </a:solidFill>
            </a:endParaRPr>
          </a:p>
        </p:txBody>
      </p:sp>
      <p:sp>
        <p:nvSpPr>
          <p:cNvPr id="16" name="TextBox 15"/>
          <p:cNvSpPr txBox="1"/>
          <p:nvPr/>
        </p:nvSpPr>
        <p:spPr>
          <a:xfrm>
            <a:off x="4106552" y="2084667"/>
            <a:ext cx="486030"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23" name="TextBox 22"/>
          <p:cNvSpPr txBox="1"/>
          <p:nvPr/>
        </p:nvSpPr>
        <p:spPr>
          <a:xfrm>
            <a:off x="4948065" y="2084662"/>
            <a:ext cx="393056" cy="584775"/>
          </a:xfrm>
          <a:prstGeom prst="rect">
            <a:avLst/>
          </a:prstGeom>
          <a:noFill/>
        </p:spPr>
        <p:txBody>
          <a:bodyPr wrap="none" rtlCol="0">
            <a:spAutoFit/>
          </a:bodyPr>
          <a:lstStyle/>
          <a:p>
            <a:r>
              <a:rPr lang="en-US" sz="3200" dirty="0" smtClean="0">
                <a:solidFill>
                  <a:srgbClr val="00B0F0"/>
                </a:solidFill>
              </a:rPr>
              <a:t>6</a:t>
            </a:r>
            <a:endParaRPr lang="en-US" sz="3200" dirty="0">
              <a:solidFill>
                <a:srgbClr val="00B0F0"/>
              </a:solidFill>
            </a:endParaRPr>
          </a:p>
        </p:txBody>
      </p:sp>
      <p:sp>
        <p:nvSpPr>
          <p:cNvPr id="25" name="TextBox 24"/>
          <p:cNvSpPr txBox="1"/>
          <p:nvPr/>
        </p:nvSpPr>
        <p:spPr>
          <a:xfrm>
            <a:off x="5674680" y="2084663"/>
            <a:ext cx="393056"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mc:AlternateContent xmlns:mc="http://schemas.openxmlformats.org/markup-compatibility/2006" xmlns:a14="http://schemas.microsoft.com/office/drawing/2010/main">
        <mc:Choice Requires="a14">
          <p:sp>
            <p:nvSpPr>
              <p:cNvPr id="48" name="TextBox 47"/>
              <p:cNvSpPr txBox="1"/>
              <p:nvPr/>
            </p:nvSpPr>
            <p:spPr>
              <a:xfrm>
                <a:off x="454756" y="2068739"/>
                <a:ext cx="54809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dirty="0" smtClean="0">
                          <a:latin typeface="Cambria Math"/>
                        </a:rPr>
                        <m:t>𝑥</m:t>
                      </m:r>
                    </m:oMath>
                  </m:oMathPara>
                </a14:m>
                <a:endParaRPr lang="en-US" sz="3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54756" y="2068739"/>
                <a:ext cx="548099" cy="64633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590587" y="2847091"/>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0.20</m:t>
                      </m:r>
                    </m:oMath>
                  </m:oMathPara>
                </a14:m>
                <a:endParaRPr 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590587" y="2847091"/>
                <a:ext cx="561242" cy="461665"/>
              </a:xfrm>
              <a:prstGeom prst="rect">
                <a:avLst/>
              </a:prstGeom>
              <a:blipFill rotWithShape="1">
                <a:blip r:embed="rId5"/>
                <a:stretch>
                  <a:fillRect l="-2174"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477569" y="2847096"/>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0.19</m:t>
                      </m:r>
                    </m:oMath>
                  </m:oMathPara>
                </a14:m>
                <a:endParaRPr lang="en-US"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477569" y="2847096"/>
                <a:ext cx="561242" cy="461665"/>
              </a:xfrm>
              <a:prstGeom prst="rect">
                <a:avLst/>
              </a:prstGeom>
              <a:blipFill rotWithShape="1">
                <a:blip r:embed="rId6"/>
                <a:stretch>
                  <a:fillRect l="-2174"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253148" y="2847094"/>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0.07</m:t>
                      </m:r>
                    </m:oMath>
                  </m:oMathPara>
                </a14:m>
                <a:endParaRPr lang="en-US" sz="2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253148" y="2847094"/>
                <a:ext cx="561242" cy="461665"/>
              </a:xfrm>
              <a:prstGeom prst="rect">
                <a:avLst/>
              </a:prstGeom>
              <a:blipFill rotWithShape="1">
                <a:blip r:embed="rId7"/>
                <a:stretch>
                  <a:fillRect l="-3261" r="-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358754" y="2847095"/>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0.51</m:t>
                      </m:r>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2358754" y="2847095"/>
                <a:ext cx="561242" cy="461665"/>
              </a:xfrm>
              <a:prstGeom prst="rect">
                <a:avLst/>
              </a:prstGeom>
              <a:blipFill rotWithShape="1">
                <a:blip r:embed="rId8"/>
                <a:stretch>
                  <a:fillRect l="-3261"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068946" y="2847093"/>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0.70</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068946" y="2847093"/>
                <a:ext cx="561242" cy="461665"/>
              </a:xfrm>
              <a:prstGeom prst="rect">
                <a:avLst/>
              </a:prstGeom>
              <a:blipFill rotWithShape="1">
                <a:blip r:embed="rId9"/>
                <a:stretch>
                  <a:fillRect l="-2151" r="-36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863972" y="2847092"/>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0.55</m:t>
                      </m:r>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863972" y="2847092"/>
                <a:ext cx="561242" cy="461665"/>
              </a:xfrm>
              <a:prstGeom prst="rect">
                <a:avLst/>
              </a:prstGeom>
              <a:blipFill rotWithShape="1">
                <a:blip r:embed="rId10"/>
                <a:stretch>
                  <a:fillRect l="-3261"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12649" y="2754762"/>
                <a:ext cx="119718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h</m:t>
                      </m:r>
                      <m:r>
                        <a:rPr lang="en-US" sz="3600" b="0" i="1" dirty="0" smtClean="0">
                          <a:latin typeface="Cambria Math"/>
                        </a:rPr>
                        <m:t>(</m:t>
                      </m:r>
                      <m:r>
                        <a:rPr lang="en-US" sz="3600" i="1" dirty="0" smtClean="0">
                          <a:latin typeface="Cambria Math"/>
                        </a:rPr>
                        <m:t>𝑥</m:t>
                      </m:r>
                      <m:r>
                        <a:rPr lang="en-US" sz="3600" b="0" i="1" dirty="0" smtClean="0">
                          <a:latin typeface="Cambria Math"/>
                        </a:rPr>
                        <m:t>)</m:t>
                      </m:r>
                    </m:oMath>
                  </m:oMathPara>
                </a14:m>
                <a:endParaRPr lang="en-US" sz="3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212649" y="2754762"/>
                <a:ext cx="1197187" cy="646331"/>
              </a:xfrm>
              <a:prstGeom prst="rect">
                <a:avLst/>
              </a:prstGeom>
              <a:blipFill rotWithShape="1">
                <a:blip r:embed="rId11"/>
                <a:stretch>
                  <a:fillRect/>
                </a:stretch>
              </a:blipFill>
            </p:spPr>
            <p:txBody>
              <a:bodyPr/>
              <a:lstStyle/>
              <a:p>
                <a:r>
                  <a:rPr lang="en-US">
                    <a:noFill/>
                  </a:rPr>
                  <a:t> </a:t>
                </a:r>
              </a:p>
            </p:txBody>
          </p:sp>
        </mc:Fallback>
      </mc:AlternateContent>
      <p:cxnSp>
        <p:nvCxnSpPr>
          <p:cNvPr id="5" name="Straight Connector 4"/>
          <p:cNvCxnSpPr/>
          <p:nvPr/>
        </p:nvCxnSpPr>
        <p:spPr>
          <a:xfrm>
            <a:off x="1508049" y="2068739"/>
            <a:ext cx="0" cy="1240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65049" y="2715070"/>
            <a:ext cx="609600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728805" y="4459069"/>
                <a:ext cx="621202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dirty="0" smtClean="0">
                              <a:latin typeface="Cambria Math"/>
                            </a:rPr>
                          </m:ctrlPr>
                        </m:sSubPr>
                        <m:e>
                          <m:r>
                            <a:rPr lang="en-US" sz="3600" b="0" i="1" dirty="0" smtClean="0">
                              <a:latin typeface="Cambria Math"/>
                            </a:rPr>
                            <m:t>(</m:t>
                          </m:r>
                          <m:r>
                            <a:rPr lang="en-US" sz="3600" b="0" i="1" dirty="0" smtClean="0">
                              <a:latin typeface="Cambria Math"/>
                            </a:rPr>
                            <m:t>𝑦</m:t>
                          </m:r>
                        </m:e>
                        <m:sub>
                          <m:r>
                            <a:rPr lang="en-US" sz="3600" b="0" i="1" dirty="0" smtClean="0">
                              <a:latin typeface="Cambria Math"/>
                            </a:rPr>
                            <m:t>1</m:t>
                          </m:r>
                        </m:sub>
                      </m:sSub>
                      <m:r>
                        <a:rPr lang="en-US" sz="3600" b="0" i="1" dirty="0" smtClean="0">
                          <a:latin typeface="Cambria Math"/>
                        </a:rPr>
                        <m:t>,</m:t>
                      </m:r>
                      <m:sSub>
                        <m:sSubPr>
                          <m:ctrlPr>
                            <a:rPr lang="en-US" sz="3600" b="0" i="1" dirty="0" smtClean="0">
                              <a:latin typeface="Cambria Math"/>
                            </a:rPr>
                          </m:ctrlPr>
                        </m:sSubPr>
                        <m:e>
                          <m:r>
                            <a:rPr lang="en-US" sz="3600" b="0" i="1" dirty="0" smtClean="0">
                              <a:latin typeface="Cambria Math"/>
                            </a:rPr>
                            <m:t>𝑦</m:t>
                          </m:r>
                        </m:e>
                        <m:sub>
                          <m:r>
                            <a:rPr lang="en-US" sz="3600" b="0" i="1" dirty="0" smtClean="0">
                              <a:latin typeface="Cambria Math"/>
                            </a:rPr>
                            <m:t>2</m:t>
                          </m:r>
                        </m:sub>
                      </m:sSub>
                      <m:r>
                        <a:rPr lang="en-US" sz="3600" b="0" i="1" dirty="0" smtClean="0">
                          <a:latin typeface="Cambria Math"/>
                        </a:rPr>
                        <m:t>,</m:t>
                      </m:r>
                      <m:sSub>
                        <m:sSubPr>
                          <m:ctrlPr>
                            <a:rPr lang="en-US" sz="3600" b="0" i="1" dirty="0" smtClean="0">
                              <a:latin typeface="Cambria Math"/>
                            </a:rPr>
                          </m:ctrlPr>
                        </m:sSubPr>
                        <m:e>
                          <m:r>
                            <a:rPr lang="en-US" sz="3600" b="0" i="1" dirty="0" smtClean="0">
                              <a:latin typeface="Cambria Math"/>
                            </a:rPr>
                            <m:t>𝑦</m:t>
                          </m:r>
                        </m:e>
                        <m:sub>
                          <m:r>
                            <a:rPr lang="en-US" sz="3600" b="0" i="1" dirty="0" smtClean="0">
                              <a:latin typeface="Cambria Math"/>
                            </a:rPr>
                            <m:t>3</m:t>
                          </m:r>
                        </m:sub>
                      </m:sSub>
                      <m:r>
                        <a:rPr lang="en-US" sz="3600" b="0" i="1" dirty="0" smtClean="0">
                          <a:latin typeface="Cambria Math"/>
                        </a:rPr>
                        <m:t>)</m:t>
                      </m:r>
                      <m:r>
                        <a:rPr lang="en-US" sz="3600" b="0" i="0" dirty="0" smtClean="0">
                          <a:latin typeface="Cambria Math"/>
                        </a:rPr>
                        <m:t>=(       ,  ,  ) </m:t>
                      </m:r>
                    </m:oMath>
                  </m:oMathPara>
                </a14:m>
                <a:endParaRPr lang="en-US" sz="3600" dirty="0"/>
              </a:p>
            </p:txBody>
          </p:sp>
        </mc:Choice>
        <mc:Fallback xmlns="">
          <p:sp>
            <p:nvSpPr>
              <p:cNvPr id="71" name="TextBox 70"/>
              <p:cNvSpPr txBox="1">
                <a:spLocks noRot="1" noChangeAspect="1" noMove="1" noResize="1" noEditPoints="1" noAdjustHandles="1" noChangeArrowheads="1" noChangeShapeType="1" noTextEdit="1"/>
              </p:cNvSpPr>
              <p:nvPr/>
            </p:nvSpPr>
            <p:spPr>
              <a:xfrm>
                <a:off x="728805" y="4459069"/>
                <a:ext cx="6212022" cy="646331"/>
              </a:xfrm>
              <a:prstGeom prst="rect">
                <a:avLst/>
              </a:prstGeom>
              <a:blipFill rotWithShape="1">
                <a:blip r:embed="rId12"/>
                <a:stretch>
                  <a:fillRect/>
                </a:stretch>
              </a:blipFill>
            </p:spPr>
            <p:txBody>
              <a:bodyPr/>
              <a:lstStyle/>
              <a:p>
                <a:r>
                  <a:rPr lang="en-US">
                    <a:noFill/>
                  </a:rPr>
                  <a:t> </a:t>
                </a:r>
              </a:p>
            </p:txBody>
          </p:sp>
        </mc:Fallback>
      </mc:AlternateContent>
      <p:sp>
        <p:nvSpPr>
          <p:cNvPr id="73" name="Oval 72"/>
          <p:cNvSpPr/>
          <p:nvPr/>
        </p:nvSpPr>
        <p:spPr>
          <a:xfrm>
            <a:off x="1508049" y="2847091"/>
            <a:ext cx="762000" cy="4616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281777" y="2847091"/>
            <a:ext cx="762000" cy="4616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TextBox 74"/>
              <p:cNvSpPr txBox="1"/>
              <p:nvPr/>
            </p:nvSpPr>
            <p:spPr>
              <a:xfrm>
                <a:off x="3738551" y="4551401"/>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0.07</m:t>
                      </m:r>
                    </m:oMath>
                  </m:oMathPara>
                </a14:m>
                <a:endParaRPr lang="en-US" sz="2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3738551" y="4551401"/>
                <a:ext cx="561242" cy="461665"/>
              </a:xfrm>
              <a:prstGeom prst="rect">
                <a:avLst/>
              </a:prstGeom>
              <a:blipFill rotWithShape="1">
                <a:blip r:embed="rId13"/>
                <a:stretch>
                  <a:fillRect l="-2174" r="-38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4748098" y="4551401"/>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0.19</m:t>
                      </m:r>
                    </m:oMath>
                  </m:oMathPara>
                </a14:m>
                <a:endParaRPr lang="en-US" sz="2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4748098" y="4551401"/>
                <a:ext cx="561242" cy="461665"/>
              </a:xfrm>
              <a:prstGeom prst="rect">
                <a:avLst/>
              </a:prstGeom>
              <a:blipFill rotWithShape="1">
                <a:blip r:embed="rId14"/>
                <a:stretch>
                  <a:fillRect l="-3261" r="-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5745496" y="4551401"/>
                <a:ext cx="5612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0.20</m:t>
                      </m:r>
                    </m:oMath>
                  </m:oMathPara>
                </a14:m>
                <a:endParaRPr lang="en-US" sz="2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5745496" y="4551401"/>
                <a:ext cx="561242" cy="461665"/>
              </a:xfrm>
              <a:prstGeom prst="rect">
                <a:avLst/>
              </a:prstGeom>
              <a:blipFill rotWithShape="1">
                <a:blip r:embed="rId15"/>
                <a:stretch>
                  <a:fillRect l="-3261" r="-36957"/>
                </a:stretch>
              </a:blipFill>
            </p:spPr>
            <p:txBody>
              <a:bodyPr/>
              <a:lstStyle/>
              <a:p>
                <a:r>
                  <a:rPr lang="en-US">
                    <a:noFill/>
                  </a:rPr>
                  <a:t> </a:t>
                </a:r>
              </a:p>
            </p:txBody>
          </p:sp>
        </mc:Fallback>
      </mc:AlternateContent>
      <p:sp>
        <p:nvSpPr>
          <p:cNvPr id="44" name="Oval 43"/>
          <p:cNvSpPr/>
          <p:nvPr/>
        </p:nvSpPr>
        <p:spPr>
          <a:xfrm>
            <a:off x="5590587" y="2847091"/>
            <a:ext cx="762000" cy="4616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8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barn(inVertical)">
                                      <p:cBhvr>
                                        <p:cTn id="41" dur="500"/>
                                        <p:tgtEl>
                                          <p:spTgt spid="7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barn(inVertical)">
                                      <p:cBhvr>
                                        <p:cTn id="50" dur="500"/>
                                        <p:tgtEl>
                                          <p:spTgt spid="7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barn(inVertical)">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P spid="56" grpId="0"/>
      <p:bldP spid="71" grpId="0"/>
      <p:bldP spid="73" grpId="0" animBg="1"/>
      <p:bldP spid="74" grpId="0" animBg="1"/>
      <p:bldP spid="75" grpId="0"/>
      <p:bldP spid="76" grpId="0"/>
      <p:bldP spid="77" grpId="0"/>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228600"/>
            <a:ext cx="8839200" cy="1143000"/>
          </a:xfrm>
        </p:spPr>
        <p:txBody>
          <a:bodyPr>
            <a:normAutofit/>
          </a:bodyPr>
          <a:lstStyle/>
          <a:p>
            <a:r>
              <a:rPr lang="en-US" dirty="0" smtClean="0"/>
              <a:t>Min-Hash Sketches: bottom-k</a:t>
            </a:r>
            <a:endParaRPr lang="en-US" dirty="0"/>
          </a:p>
        </p:txBody>
      </p:sp>
      <mc:AlternateContent xmlns:mc="http://schemas.openxmlformats.org/markup-compatibility/2006" xmlns:a14="http://schemas.microsoft.com/office/drawing/2010/main">
        <mc:Choice Requires="a14">
          <p:sp>
            <p:nvSpPr>
              <p:cNvPr id="21" name="Content Placeholder 2"/>
              <p:cNvSpPr txBox="1">
                <a:spLocks/>
              </p:cNvSpPr>
              <p:nvPr/>
            </p:nvSpPr>
            <p:spPr>
              <a:xfrm>
                <a:off x="277643" y="2667000"/>
                <a:ext cx="8572498" cy="1524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1"/>
                    </a:solidFill>
                  </a:rPr>
                  <a:t>Processing a new element </a:t>
                </a:r>
                <a14:m>
                  <m:oMath xmlns:m="http://schemas.openxmlformats.org/officeDocument/2006/math">
                    <m:r>
                      <a:rPr lang="en-US" b="0" i="1" dirty="0" smtClean="0">
                        <a:solidFill>
                          <a:schemeClr val="tx2"/>
                        </a:solidFill>
                        <a:latin typeface="Cambria Math"/>
                      </a:rPr>
                      <m:t>𝑥</m:t>
                    </m:r>
                    <m:r>
                      <a:rPr lang="en-US" b="0" i="1" dirty="0" smtClean="0">
                        <a:solidFill>
                          <a:schemeClr val="tx2"/>
                        </a:solidFill>
                        <a:latin typeface="Cambria Math"/>
                      </a:rPr>
                      <m:t> </m:t>
                    </m:r>
                  </m:oMath>
                </a14:m>
                <a:r>
                  <a:rPr lang="en-US" dirty="0" smtClean="0">
                    <a:solidFill>
                      <a:schemeClr val="tx1"/>
                    </a:solidFill>
                  </a:rPr>
                  <a:t>:</a:t>
                </a:r>
              </a:p>
              <a:p>
                <a:pPr marL="0" indent="0">
                  <a:buNone/>
                </a:pPr>
                <a:r>
                  <a:rPr lang="en-US" b="1" dirty="0" smtClean="0"/>
                  <a:t>If</a:t>
                </a:r>
                <a:r>
                  <a:rPr lang="en-US" b="0" dirty="0" smtClean="0"/>
                  <a:t> </a:t>
                </a:r>
                <a14:m>
                  <m:oMath xmlns:m="http://schemas.openxmlformats.org/officeDocument/2006/math">
                    <m:r>
                      <a:rPr lang="en-US" b="0" i="1" dirty="0" smtClean="0">
                        <a:solidFill>
                          <a:schemeClr val="tx2"/>
                        </a:solidFill>
                        <a:latin typeface="Cambria Math"/>
                      </a:rPr>
                      <m:t>h</m:t>
                    </m:r>
                    <m:d>
                      <m:dPr>
                        <m:ctrlPr>
                          <a:rPr lang="en-US" i="1" dirty="0" smtClean="0">
                            <a:solidFill>
                              <a:schemeClr val="tx2"/>
                            </a:solidFill>
                            <a:latin typeface="Cambria Math"/>
                          </a:rPr>
                        </m:ctrlPr>
                      </m:dPr>
                      <m:e>
                        <m:r>
                          <a:rPr lang="en-US" b="0" i="1" dirty="0" smtClean="0">
                            <a:solidFill>
                              <a:schemeClr val="tx2"/>
                            </a:solidFill>
                            <a:latin typeface="Cambria Math"/>
                          </a:rPr>
                          <m:t>𝑥</m:t>
                        </m:r>
                      </m:e>
                    </m:d>
                    <m:r>
                      <a:rPr lang="en-US" b="0" i="0" dirty="0" smtClean="0">
                        <a:solidFill>
                          <a:schemeClr val="tx2"/>
                        </a:solidFill>
                        <a:latin typeface="Cambria Math"/>
                      </a:rPr>
                      <m:t>&lt;</m:t>
                    </m:r>
                    <m:sSub>
                      <m:sSubPr>
                        <m:ctrlPr>
                          <a:rPr lang="en-US" b="0" i="1" dirty="0" smtClean="0">
                            <a:solidFill>
                              <a:schemeClr val="tx2"/>
                            </a:solidFill>
                            <a:latin typeface="Cambria Math"/>
                          </a:rPr>
                        </m:ctrlPr>
                      </m:sSubPr>
                      <m:e>
                        <m:r>
                          <m:rPr>
                            <m:sty m:val="p"/>
                          </m:rPr>
                          <a:rPr lang="en-US" b="0" i="0" dirty="0" smtClean="0">
                            <a:solidFill>
                              <a:schemeClr val="tx2"/>
                            </a:solidFill>
                            <a:latin typeface="Cambria Math"/>
                          </a:rPr>
                          <m:t>y</m:t>
                        </m:r>
                      </m:e>
                      <m:sub>
                        <m:r>
                          <m:rPr>
                            <m:sty m:val="p"/>
                          </m:rPr>
                          <a:rPr lang="en-US" b="0" i="0" dirty="0" smtClean="0">
                            <a:solidFill>
                              <a:schemeClr val="tx2"/>
                            </a:solidFill>
                            <a:latin typeface="Cambria Math"/>
                          </a:rPr>
                          <m:t>k</m:t>
                        </m:r>
                      </m:sub>
                    </m:sSub>
                  </m:oMath>
                </a14:m>
                <a:r>
                  <a:rPr lang="en-US" b="0" dirty="0" smtClean="0"/>
                  <a:t>:</a:t>
                </a:r>
              </a:p>
              <a:p>
                <a:pPr marL="0" indent="0">
                  <a:buNone/>
                </a:pPr>
                <a14:m>
                  <m:oMath xmlns:m="http://schemas.openxmlformats.org/officeDocument/2006/math">
                    <m:r>
                      <a:rPr lang="en-US" b="0" i="1" dirty="0" smtClean="0">
                        <a:solidFill>
                          <a:schemeClr val="tx2"/>
                        </a:solidFill>
                        <a:latin typeface="Cambria Math"/>
                      </a:rPr>
                      <m:t>(</m:t>
                    </m:r>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1</m:t>
                        </m:r>
                      </m:sub>
                    </m:sSub>
                    <m:r>
                      <a:rPr lang="en-US" b="0" i="1" dirty="0" smtClean="0">
                        <a:solidFill>
                          <a:schemeClr val="tx2"/>
                        </a:solidFill>
                        <a:latin typeface="Cambria Math"/>
                      </a:rPr>
                      <m:t>,…,</m:t>
                    </m:r>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𝑘</m:t>
                        </m:r>
                      </m:sub>
                    </m:sSub>
                    <m:r>
                      <a:rPr lang="en-US" b="0" i="1" dirty="0" smtClean="0">
                        <a:solidFill>
                          <a:schemeClr val="tx2"/>
                        </a:solidFill>
                        <a:latin typeface="Cambria Math"/>
                      </a:rPr>
                      <m:t>)←</m:t>
                    </m:r>
                    <m:r>
                      <m:rPr>
                        <m:sty m:val="p"/>
                      </m:rPr>
                      <a:rPr lang="en-US" b="0" i="0" dirty="0" smtClean="0">
                        <a:solidFill>
                          <a:schemeClr val="tx2"/>
                        </a:solidFill>
                        <a:latin typeface="Cambria Math"/>
                      </a:rPr>
                      <m:t>sort</m:t>
                    </m:r>
                    <m:sSub>
                      <m:sSubPr>
                        <m:ctrlPr>
                          <a:rPr lang="en-US" b="0" i="1" smtClean="0">
                            <a:solidFill>
                              <a:schemeClr val="tx2"/>
                            </a:solidFill>
                            <a:latin typeface="Cambria Math"/>
                          </a:rPr>
                        </m:ctrlPr>
                      </m:sSubPr>
                      <m:e>
                        <m:r>
                          <a:rPr lang="en-US" b="0" i="1" smtClean="0">
                            <a:solidFill>
                              <a:schemeClr val="tx2"/>
                            </a:solidFill>
                            <a:latin typeface="Cambria Math"/>
                          </a:rPr>
                          <m:t>{</m:t>
                        </m:r>
                        <m:r>
                          <a:rPr lang="en-US" b="0" i="1" smtClean="0">
                            <a:solidFill>
                              <a:schemeClr val="tx2"/>
                            </a:solidFill>
                            <a:latin typeface="Cambria Math"/>
                          </a:rPr>
                          <m:t>𝑦</m:t>
                        </m:r>
                      </m:e>
                      <m:sub>
                        <m:r>
                          <a:rPr lang="en-US" b="0" i="1" smtClean="0">
                            <a:solidFill>
                              <a:schemeClr val="tx2"/>
                            </a:solidFill>
                            <a:latin typeface="Cambria Math"/>
                          </a:rPr>
                          <m:t>1</m:t>
                        </m:r>
                      </m:sub>
                    </m:sSub>
                    <m:r>
                      <a:rPr lang="en-US" b="0" i="1" smtClean="0">
                        <a:solidFill>
                          <a:schemeClr val="tx2"/>
                        </a:solidFill>
                        <a:latin typeface="Cambria Math"/>
                      </a:rPr>
                      <m:t>,…, </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𝑘</m:t>
                        </m:r>
                        <m:r>
                          <a:rPr lang="en-US" b="0" i="1" smtClean="0">
                            <a:solidFill>
                              <a:schemeClr val="tx2"/>
                            </a:solidFill>
                            <a:latin typeface="Cambria Math"/>
                          </a:rPr>
                          <m:t>−1</m:t>
                        </m:r>
                      </m:sub>
                    </m:sSub>
                    <m:r>
                      <a:rPr lang="en-US" b="0" i="1" smtClean="0">
                        <a:solidFill>
                          <a:schemeClr val="tx2"/>
                        </a:solidFill>
                        <a:latin typeface="Cambria Math"/>
                      </a:rPr>
                      <m:t>,</m:t>
                    </m:r>
                    <m:r>
                      <a:rPr lang="en-US" b="0" i="1" smtClean="0">
                        <a:solidFill>
                          <a:schemeClr val="tx2"/>
                        </a:solidFill>
                        <a:latin typeface="Cambria Math"/>
                      </a:rPr>
                      <m:t>h</m:t>
                    </m:r>
                    <m:r>
                      <a:rPr lang="en-US" b="0" i="1" smtClean="0">
                        <a:solidFill>
                          <a:schemeClr val="tx2"/>
                        </a:solidFill>
                        <a:latin typeface="Cambria Math"/>
                      </a:rPr>
                      <m:t>(</m:t>
                    </m:r>
                    <m:r>
                      <a:rPr lang="en-US" b="0" i="1" smtClean="0">
                        <a:solidFill>
                          <a:schemeClr val="tx2"/>
                        </a:solidFill>
                        <a:latin typeface="Cambria Math"/>
                      </a:rPr>
                      <m:t>𝑥</m:t>
                    </m:r>
                    <m:r>
                      <a:rPr lang="en-US" b="0" i="1" smtClean="0">
                        <a:solidFill>
                          <a:schemeClr val="tx2"/>
                        </a:solidFill>
                        <a:latin typeface="Cambria Math"/>
                      </a:rPr>
                      <m:t>)}</m:t>
                    </m:r>
                  </m:oMath>
                </a14:m>
                <a:r>
                  <a:rPr lang="en-US" dirty="0" smtClean="0">
                    <a:solidFill>
                      <a:schemeClr val="tx1"/>
                    </a:solidFill>
                  </a:rPr>
                  <a:t> </a:t>
                </a:r>
              </a:p>
              <a:p>
                <a:pPr marL="0" indent="0">
                  <a:buNone/>
                </a:pPr>
                <a:endParaRPr lang="en-US" dirty="0" smtClean="0">
                  <a:solidFill>
                    <a:schemeClr val="tx1"/>
                  </a:solidFill>
                </a:endParaRPr>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277643" y="2667000"/>
                <a:ext cx="8572498" cy="1524000"/>
              </a:xfrm>
              <a:prstGeom prst="rect">
                <a:avLst/>
              </a:prstGeom>
              <a:blipFill rotWithShape="1">
                <a:blip r:embed="rId6"/>
                <a:stretch>
                  <a:fillRect l="-1707" t="-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295478" y="4199106"/>
                <a:ext cx="8572498" cy="22098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t>Computation</a:t>
                </a:r>
                <a:r>
                  <a:rPr lang="en-US" b="1" dirty="0" smtClean="0">
                    <a:solidFill>
                      <a:schemeClr val="tx1"/>
                    </a:solidFill>
                  </a:rPr>
                  <a:t>:  </a:t>
                </a:r>
              </a:p>
              <a:p>
                <a:pPr marL="0" indent="0">
                  <a:buNone/>
                </a:pPr>
                <a:r>
                  <a:rPr lang="en-US" dirty="0" smtClean="0"/>
                  <a:t>The sketch </a:t>
                </a:r>
                <a14:m>
                  <m:oMath xmlns:m="http://schemas.openxmlformats.org/officeDocument/2006/math">
                    <m:sSub>
                      <m:sSubPr>
                        <m:ctrlPr>
                          <a:rPr lang="en-US" b="0" i="1" smtClean="0">
                            <a:latin typeface="Cambria Math"/>
                          </a:rPr>
                        </m:ctrlPr>
                      </m:sSubPr>
                      <m:e>
                        <m:r>
                          <a:rPr lang="en-US" b="0" i="1" smtClean="0">
                            <a:latin typeface="Cambria Math"/>
                          </a:rPr>
                          <m:t>(</m:t>
                        </m:r>
                        <m:r>
                          <a:rPr lang="en-US" b="0" i="1" smtClean="0">
                            <a:latin typeface="Cambria Math"/>
                          </a:rPr>
                          <m:t>𝑦</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𝑦</m:t>
                        </m:r>
                      </m:e>
                      <m:sub>
                        <m:r>
                          <a:rPr lang="en-US" b="0" i="1" smtClean="0">
                            <a:latin typeface="Cambria Math"/>
                          </a:rPr>
                          <m:t>𝑘</m:t>
                        </m:r>
                      </m:sub>
                    </m:sSub>
                    <m:r>
                      <a:rPr lang="en-US" b="0" i="1" smtClean="0">
                        <a:latin typeface="Cambria Math"/>
                      </a:rPr>
                      <m:t>)</m:t>
                    </m:r>
                  </m:oMath>
                </a14:m>
                <a:r>
                  <a:rPr lang="en-US" b="1" dirty="0" smtClean="0">
                    <a:solidFill>
                      <a:schemeClr val="tx1"/>
                    </a:solidFill>
                  </a:rPr>
                  <a:t> </a:t>
                </a:r>
                <a:r>
                  <a:rPr lang="en-US" dirty="0" smtClean="0">
                    <a:solidFill>
                      <a:schemeClr val="tx1"/>
                    </a:solidFill>
                  </a:rPr>
                  <a:t>is maintained as a </a:t>
                </a:r>
                <a:r>
                  <a:rPr lang="en-US" i="1" dirty="0" smtClean="0">
                    <a:solidFill>
                      <a:srgbClr val="7030A0"/>
                    </a:solidFill>
                  </a:rPr>
                  <a:t>sorted list </a:t>
                </a:r>
                <a:r>
                  <a:rPr lang="en-US" dirty="0" smtClean="0">
                    <a:solidFill>
                      <a:schemeClr val="tx1"/>
                    </a:solidFill>
                  </a:rPr>
                  <a:t>or as a </a:t>
                </a:r>
                <a:r>
                  <a:rPr lang="en-US" i="1" dirty="0" smtClean="0">
                    <a:solidFill>
                      <a:srgbClr val="7030A0"/>
                    </a:solidFill>
                  </a:rPr>
                  <a:t>priority queue</a:t>
                </a:r>
                <a:r>
                  <a:rPr lang="en-US" dirty="0" smtClean="0">
                    <a:solidFill>
                      <a:schemeClr val="tx1"/>
                    </a:solidFill>
                  </a:rPr>
                  <a:t>.</a:t>
                </a:r>
              </a:p>
              <a:p>
                <a:pPr>
                  <a:buFont typeface="Wingdings" panose="05000000000000000000" pitchFamily="2" charset="2"/>
                  <a:buChar char="§"/>
                </a:pPr>
                <a14:m>
                  <m:oMath xmlns:m="http://schemas.openxmlformats.org/officeDocument/2006/math">
                    <m:r>
                      <a:rPr lang="en-US" b="0" i="1" dirty="0" smtClean="0">
                        <a:solidFill>
                          <a:schemeClr val="tx2"/>
                        </a:solidFill>
                        <a:latin typeface="Cambria Math"/>
                      </a:rPr>
                      <m:t>𝑂</m:t>
                    </m:r>
                    <m:r>
                      <a:rPr lang="en-US" b="0" i="1" dirty="0" smtClean="0">
                        <a:solidFill>
                          <a:schemeClr val="tx2"/>
                        </a:solidFill>
                        <a:latin typeface="Cambria Math"/>
                      </a:rPr>
                      <m:t>(1) </m:t>
                    </m:r>
                  </m:oMath>
                </a14:m>
                <a:r>
                  <a:rPr lang="en-US" dirty="0" smtClean="0">
                    <a:solidFill>
                      <a:schemeClr val="tx1"/>
                    </a:solidFill>
                  </a:rPr>
                  <a:t> to </a:t>
                </a:r>
                <a:r>
                  <a:rPr lang="en-US" i="1" dirty="0" smtClean="0">
                    <a:solidFill>
                      <a:schemeClr val="tx2"/>
                    </a:solidFill>
                  </a:rPr>
                  <a:t>test</a:t>
                </a:r>
                <a:r>
                  <a:rPr lang="en-US" dirty="0" smtClean="0">
                    <a:solidFill>
                      <a:schemeClr val="tx2"/>
                    </a:solidFill>
                  </a:rPr>
                  <a:t> if an update is needed  </a:t>
                </a:r>
                <a:endParaRPr lang="en-US" dirty="0">
                  <a:solidFill>
                    <a:schemeClr val="tx2"/>
                  </a:solidFill>
                </a:endParaRPr>
              </a:p>
              <a:p>
                <a:pPr>
                  <a:buFont typeface="Wingdings" panose="05000000000000000000" pitchFamily="2" charset="2"/>
                  <a:buChar char="§"/>
                </a:pPr>
                <a14:m>
                  <m:oMath xmlns:m="http://schemas.openxmlformats.org/officeDocument/2006/math">
                    <m:r>
                      <a:rPr lang="en-US" b="0" i="1" dirty="0" smtClean="0">
                        <a:solidFill>
                          <a:schemeClr val="tx2"/>
                        </a:solidFill>
                        <a:latin typeface="Cambria Math"/>
                      </a:rPr>
                      <m:t>𝑂</m:t>
                    </m:r>
                    <m:r>
                      <a:rPr lang="en-US" b="0" i="1" dirty="0" smtClean="0">
                        <a:solidFill>
                          <a:schemeClr val="tx2"/>
                        </a:solidFill>
                        <a:latin typeface="Cambria Math"/>
                      </a:rPr>
                      <m:t>(</m:t>
                    </m:r>
                    <m:r>
                      <a:rPr lang="en-US" b="0" i="1" dirty="0" smtClean="0">
                        <a:solidFill>
                          <a:schemeClr val="tx2"/>
                        </a:solidFill>
                        <a:latin typeface="Cambria Math"/>
                      </a:rPr>
                      <m:t>𝑘</m:t>
                    </m:r>
                    <m:r>
                      <a:rPr lang="en-US" b="0" i="1" dirty="0" smtClean="0">
                        <a:solidFill>
                          <a:schemeClr val="tx2"/>
                        </a:solidFill>
                        <a:latin typeface="Cambria Math"/>
                      </a:rPr>
                      <m:t>) </m:t>
                    </m:r>
                  </m:oMath>
                </a14:m>
                <a:r>
                  <a:rPr lang="en-US" dirty="0" smtClean="0"/>
                  <a:t> to update a </a:t>
                </a:r>
                <a:r>
                  <a:rPr lang="en-US" dirty="0" smtClean="0">
                    <a:solidFill>
                      <a:srgbClr val="7030A0"/>
                    </a:solidFill>
                  </a:rPr>
                  <a:t>sorted list</a:t>
                </a:r>
                <a:r>
                  <a:rPr lang="en-US" dirty="0" smtClean="0"/>
                  <a:t>. </a:t>
                </a:r>
                <a14:m>
                  <m:oMath xmlns:m="http://schemas.openxmlformats.org/officeDocument/2006/math">
                    <m:r>
                      <a:rPr lang="en-US" b="0" i="1" dirty="0" smtClean="0">
                        <a:solidFill>
                          <a:schemeClr val="tx2"/>
                        </a:solidFill>
                        <a:latin typeface="Cambria Math"/>
                      </a:rPr>
                      <m:t>𝑂</m:t>
                    </m:r>
                    <m:r>
                      <a:rPr lang="en-US" b="0" i="1" dirty="0" smtClean="0">
                        <a:solidFill>
                          <a:schemeClr val="tx2"/>
                        </a:solidFill>
                        <a:latin typeface="Cambria Math"/>
                      </a:rPr>
                      <m:t>(</m:t>
                    </m:r>
                    <m:r>
                      <m:rPr>
                        <m:sty m:val="p"/>
                      </m:rPr>
                      <a:rPr lang="en-US" b="0" i="1" dirty="0" smtClean="0">
                        <a:solidFill>
                          <a:schemeClr val="tx2"/>
                        </a:solidFill>
                        <a:latin typeface="Cambria Math"/>
                      </a:rPr>
                      <m:t>log</m:t>
                    </m:r>
                    <m:r>
                      <a:rPr lang="en-US" b="0" i="1" dirty="0" smtClean="0">
                        <a:solidFill>
                          <a:schemeClr val="tx2"/>
                        </a:solidFill>
                        <a:latin typeface="Cambria Math"/>
                      </a:rPr>
                      <m:t> </m:t>
                    </m:r>
                    <m:r>
                      <a:rPr lang="en-US" b="0" i="1" dirty="0" smtClean="0">
                        <a:solidFill>
                          <a:schemeClr val="tx2"/>
                        </a:solidFill>
                        <a:latin typeface="Cambria Math"/>
                      </a:rPr>
                      <m:t>𝑘</m:t>
                    </m:r>
                    <m:r>
                      <a:rPr lang="en-US" b="0" i="1" dirty="0" smtClean="0">
                        <a:solidFill>
                          <a:schemeClr val="tx2"/>
                        </a:solidFill>
                        <a:latin typeface="Cambria Math"/>
                      </a:rPr>
                      <m:t>) </m:t>
                    </m:r>
                  </m:oMath>
                </a14:m>
                <a:r>
                  <a:rPr lang="en-US" dirty="0" smtClean="0"/>
                  <a:t> to update a </a:t>
                </a:r>
                <a:r>
                  <a:rPr lang="en-US" dirty="0" smtClean="0">
                    <a:solidFill>
                      <a:srgbClr val="7030A0"/>
                    </a:solidFill>
                  </a:rPr>
                  <a:t>priority queue</a:t>
                </a:r>
                <a:r>
                  <a:rPr lang="en-US" dirty="0" smtClean="0"/>
                  <a:t>.</a:t>
                </a:r>
                <a:endParaRPr lang="en-US" dirty="0" smtClean="0">
                  <a:solidFill>
                    <a:schemeClr val="tx1"/>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295478" y="4199106"/>
                <a:ext cx="8572498" cy="2209800"/>
              </a:xfrm>
              <a:prstGeom prst="rect">
                <a:avLst/>
              </a:prstGeom>
              <a:blipFill rotWithShape="1">
                <a:blip r:embed="rId7"/>
                <a:stretch>
                  <a:fillRect l="-1137" t="-4972" b="-44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a:off x="159931" y="1447800"/>
                <a:ext cx="8762999" cy="1219200"/>
              </a:xfrm>
              <a:prstGeom prst="rect">
                <a:avLst/>
              </a:prstGeom>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schemeClr val="tx2"/>
                    </a:solidFill>
                  </a:rPr>
                  <a:t>Bottom-k sketch</a:t>
                </a:r>
                <a:r>
                  <a:rPr lang="en-US" b="1" dirty="0" smtClean="0">
                    <a:solidFill>
                      <a:schemeClr val="tx2"/>
                    </a:solidFill>
                  </a:rPr>
                  <a:t>:  </a:t>
                </a:r>
                <a:r>
                  <a:rPr lang="en-US" dirty="0" smtClean="0">
                    <a:solidFill>
                      <a:schemeClr val="tx1"/>
                    </a:solidFill>
                  </a:rPr>
                  <a:t>Use a </a:t>
                </a:r>
                <a:r>
                  <a:rPr lang="en-US" dirty="0" smtClean="0">
                    <a:solidFill>
                      <a:srgbClr val="7030A0"/>
                    </a:solidFill>
                  </a:rPr>
                  <a:t>single hash function</a:t>
                </a:r>
                <a:r>
                  <a:rPr lang="en-US" dirty="0" smtClean="0">
                    <a:solidFill>
                      <a:schemeClr val="tx2"/>
                    </a:solidFill>
                  </a:rPr>
                  <a:t>: </a:t>
                </a:r>
                <a14:m>
                  <m:oMath xmlns:m="http://schemas.openxmlformats.org/officeDocument/2006/math">
                    <m:r>
                      <a:rPr lang="en-US" b="0" i="1" smtClean="0">
                        <a:solidFill>
                          <a:schemeClr val="tx2"/>
                        </a:solidFill>
                        <a:latin typeface="Cambria Math"/>
                      </a:rPr>
                      <m:t>h</m:t>
                    </m:r>
                  </m:oMath>
                </a14:m>
                <a:r>
                  <a:rPr lang="en-US" dirty="0" smtClean="0">
                    <a:solidFill>
                      <a:schemeClr val="tx2"/>
                    </a:solidFill>
                  </a:rPr>
                  <a:t> </a:t>
                </a:r>
              </a:p>
              <a:p>
                <a:pPr marL="0" indent="0">
                  <a:buNone/>
                </a:pPr>
                <a:r>
                  <a:rPr lang="en-US" dirty="0" smtClean="0"/>
                  <a:t>Track the </a:t>
                </a:r>
                <a14:m>
                  <m:oMath xmlns:m="http://schemas.openxmlformats.org/officeDocument/2006/math">
                    <m:r>
                      <a:rPr lang="en-US" b="0" i="1" smtClean="0">
                        <a:solidFill>
                          <a:schemeClr val="tx2"/>
                        </a:solidFill>
                        <a:latin typeface="Cambria Math"/>
                      </a:rPr>
                      <m:t>𝑘</m:t>
                    </m:r>
                  </m:oMath>
                </a14:m>
                <a:r>
                  <a:rPr lang="en-US" dirty="0" smtClean="0"/>
                  <a:t>  smallest values  </a:t>
                </a:r>
                <a14:m>
                  <m:oMath xmlns:m="http://schemas.openxmlformats.org/officeDocument/2006/math">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1</m:t>
                        </m:r>
                      </m:sub>
                    </m:sSub>
                    <m:r>
                      <a:rPr lang="en-US" b="0" i="1" smtClean="0">
                        <a:solidFill>
                          <a:schemeClr val="tx2"/>
                        </a:solidFill>
                        <a:latin typeface="Cambria Math"/>
                      </a:rPr>
                      <m:t>&lt;</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2</m:t>
                        </m:r>
                      </m:sub>
                    </m:sSub>
                    <m:r>
                      <a:rPr lang="en-US" b="0" i="1" smtClean="0">
                        <a:solidFill>
                          <a:schemeClr val="tx2"/>
                        </a:solidFill>
                        <a:latin typeface="Cambria Math"/>
                      </a:rPr>
                      <m:t>&lt;⋯&lt;</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𝑘</m:t>
                        </m:r>
                      </m:sub>
                    </m:sSub>
                  </m:oMath>
                </a14:m>
                <a:r>
                  <a:rPr lang="en-US" dirty="0" smtClean="0"/>
                  <a:t> </a:t>
                </a:r>
                <a:endParaRPr lang="en-US"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59931" y="1447800"/>
                <a:ext cx="8762999" cy="1219200"/>
              </a:xfrm>
              <a:prstGeom prst="rect">
                <a:avLst/>
              </a:prstGeom>
              <a:blipFill rotWithShape="1">
                <a:blip r:embed="rId8"/>
                <a:stretch>
                  <a:fillRect l="-1667" t="-5446" b="-11386"/>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08157" y="6285348"/>
                <a:ext cx="8137235" cy="523220"/>
              </a:xfrm>
              <a:prstGeom prst="rect">
                <a:avLst/>
              </a:prstGeom>
              <a:noFill/>
            </p:spPr>
            <p:txBody>
              <a:bodyPr wrap="square" rtlCol="0">
                <a:spAutoFit/>
              </a:bodyPr>
              <a:lstStyle/>
              <a:p>
                <a:r>
                  <a:rPr lang="en-US" sz="2800" dirty="0" smtClean="0">
                    <a:solidFill>
                      <a:srgbClr val="FF0000"/>
                    </a:solidFill>
                  </a:rPr>
                  <a:t>We will see that  #changes </a:t>
                </a:r>
                <a14:m>
                  <m:oMath xmlns:m="http://schemas.openxmlformats.org/officeDocument/2006/math">
                    <m:r>
                      <a:rPr lang="en-US" sz="2800" b="0" i="1" dirty="0" smtClean="0">
                        <a:solidFill>
                          <a:schemeClr val="tx2"/>
                        </a:solidFill>
                        <a:latin typeface="Cambria Math"/>
                      </a:rPr>
                      <m:t>≪</m:t>
                    </m:r>
                  </m:oMath>
                </a14:m>
                <a:r>
                  <a:rPr lang="en-US" sz="2800" dirty="0" smtClean="0">
                    <a:solidFill>
                      <a:srgbClr val="FF0000"/>
                    </a:solidFill>
                  </a:rPr>
                  <a:t> #distinct elements </a:t>
                </a:r>
              </a:p>
            </p:txBody>
          </p:sp>
        </mc:Choice>
        <mc:Fallback xmlns="">
          <p:sp>
            <p:nvSpPr>
              <p:cNvPr id="8" name="TextBox 7"/>
              <p:cNvSpPr txBox="1">
                <a:spLocks noRot="1" noChangeAspect="1" noMove="1" noResize="1" noEditPoints="1" noAdjustHandles="1" noChangeArrowheads="1" noChangeShapeType="1" noTextEdit="1"/>
              </p:cNvSpPr>
              <p:nvPr/>
            </p:nvSpPr>
            <p:spPr>
              <a:xfrm>
                <a:off x="808157" y="6285348"/>
                <a:ext cx="8137235" cy="523220"/>
              </a:xfrm>
              <a:prstGeom prst="rect">
                <a:avLst/>
              </a:prstGeom>
              <a:blipFill rotWithShape="1">
                <a:blip r:embed="rId5"/>
                <a:stretch>
                  <a:fillRect l="-1574" t="-10465" b="-32558"/>
                </a:stretch>
              </a:blipFill>
            </p:spPr>
            <p:txBody>
              <a:bodyPr/>
              <a:lstStyle/>
              <a:p>
                <a:r>
                  <a:rPr lang="en-US">
                    <a:noFill/>
                  </a:rPr>
                  <a:t> </a:t>
                </a:r>
              </a:p>
            </p:txBody>
          </p:sp>
        </mc:Fallback>
      </mc:AlternateContent>
      <p:sp>
        <p:nvSpPr>
          <p:cNvPr id="9" name="Right Arrow 8"/>
          <p:cNvSpPr/>
          <p:nvPr/>
        </p:nvSpPr>
        <p:spPr>
          <a:xfrm>
            <a:off x="277643" y="6425800"/>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3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animBg="1"/>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 y="165100"/>
            <a:ext cx="8839200" cy="1143000"/>
          </a:xfrm>
        </p:spPr>
        <p:txBody>
          <a:bodyPr>
            <a:normAutofit fontScale="90000"/>
          </a:bodyPr>
          <a:lstStyle/>
          <a:p>
            <a:r>
              <a:rPr lang="en-US" dirty="0" smtClean="0"/>
              <a:t>Min-Hash Sketches: Number of updates</a:t>
            </a:r>
            <a:endParaRPr lang="en-US" dirty="0"/>
          </a:p>
        </p:txBody>
      </p:sp>
      <mc:AlternateContent xmlns:mc="http://schemas.openxmlformats.org/markup-compatibility/2006" xmlns:a14="http://schemas.microsoft.com/office/drawing/2010/main">
        <mc:Choice Requires="a14">
          <p:sp>
            <p:nvSpPr>
              <p:cNvPr id="21" name="Content Placeholder 2"/>
              <p:cNvSpPr txBox="1">
                <a:spLocks/>
              </p:cNvSpPr>
              <p:nvPr/>
            </p:nvSpPr>
            <p:spPr>
              <a:xfrm>
                <a:off x="480052" y="1219200"/>
                <a:ext cx="8572498"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7030A0"/>
                    </a:solidFill>
                  </a:rPr>
                  <a:t>Claim: </a:t>
                </a:r>
                <a:r>
                  <a:rPr lang="en-US" dirty="0" smtClean="0"/>
                  <a:t>The expected number of actual updates (changes) of the min-hash sketch is </a:t>
                </a:r>
                <a14:m>
                  <m:oMath xmlns:m="http://schemas.openxmlformats.org/officeDocument/2006/math">
                    <m:r>
                      <m:rPr>
                        <m:sty m:val="p"/>
                      </m:rPr>
                      <a:rPr lang="en-US" b="0" i="1" smtClean="0">
                        <a:solidFill>
                          <a:schemeClr val="tx2"/>
                        </a:solidFill>
                        <a:latin typeface="Cambria Math"/>
                      </a:rPr>
                      <m:t>O</m:t>
                    </m:r>
                    <m:r>
                      <a:rPr lang="en-US" b="0" i="1" smtClean="0">
                        <a:solidFill>
                          <a:schemeClr val="tx2"/>
                        </a:solidFill>
                        <a:latin typeface="Cambria Math"/>
                      </a:rPr>
                      <m:t>(</m:t>
                    </m:r>
                    <m:r>
                      <a:rPr lang="en-US" b="0" i="1" smtClean="0">
                        <a:solidFill>
                          <a:schemeClr val="tx2"/>
                        </a:solidFill>
                        <a:latin typeface="Cambria Math"/>
                      </a:rPr>
                      <m:t>𝑘</m:t>
                    </m:r>
                    <m:r>
                      <a:rPr lang="en-US" b="0" i="1" smtClean="0">
                        <a:solidFill>
                          <a:schemeClr val="tx2"/>
                        </a:solidFill>
                        <a:latin typeface="Cambria Math"/>
                      </a:rPr>
                      <m:t> </m:t>
                    </m:r>
                    <m:r>
                      <m:rPr>
                        <m:sty m:val="p"/>
                      </m:rPr>
                      <a:rPr lang="en-US" b="0" i="1" smtClean="0">
                        <a:solidFill>
                          <a:schemeClr val="tx2"/>
                        </a:solidFill>
                        <a:latin typeface="Cambria Math"/>
                      </a:rPr>
                      <m:t>ln</m:t>
                    </m:r>
                    <m:r>
                      <a:rPr lang="en-US" b="0" i="1" smtClean="0">
                        <a:solidFill>
                          <a:schemeClr val="tx2"/>
                        </a:solidFill>
                        <a:latin typeface="Cambria Math"/>
                      </a:rPr>
                      <m:t> </m:t>
                    </m:r>
                    <m:r>
                      <a:rPr lang="en-US" b="0" i="1" smtClean="0">
                        <a:solidFill>
                          <a:schemeClr val="tx2"/>
                        </a:solidFill>
                        <a:latin typeface="Cambria Math"/>
                      </a:rPr>
                      <m:t>𝑛</m:t>
                    </m:r>
                    <m:r>
                      <a:rPr lang="en-US" b="0" i="1" smtClean="0">
                        <a:solidFill>
                          <a:schemeClr val="tx2"/>
                        </a:solidFill>
                        <a:latin typeface="Cambria Math"/>
                      </a:rPr>
                      <m:t>)</m:t>
                    </m:r>
                  </m:oMath>
                </a14:m>
                <a:r>
                  <a:rPr lang="en-US" dirty="0" smtClean="0">
                    <a:solidFill>
                      <a:schemeClr val="tx2"/>
                    </a:solidFill>
                  </a:rPr>
                  <a:t> </a:t>
                </a:r>
                <a:endParaRPr lang="en-US" dirty="0" smtClean="0"/>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480052" y="1219200"/>
                <a:ext cx="8572498" cy="1143000"/>
              </a:xfrm>
              <a:prstGeom prst="rect">
                <a:avLst/>
              </a:prstGeom>
              <a:blipFill rotWithShape="1">
                <a:blip r:embed="rId3"/>
                <a:stretch>
                  <a:fillRect l="-1849" t="-6915" b="-111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114546" y="2349500"/>
                <a:ext cx="8915400" cy="25908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7030A0"/>
                    </a:solidFill>
                  </a:rPr>
                  <a:t>Proof:  </a:t>
                </a:r>
                <a:r>
                  <a:rPr lang="en-US" dirty="0"/>
                  <a:t>F</a:t>
                </a:r>
                <a:r>
                  <a:rPr lang="en-US" dirty="0" smtClean="0"/>
                  <a:t>irst Consider </a:t>
                </a:r>
                <a14:m>
                  <m:oMath xmlns:m="http://schemas.openxmlformats.org/officeDocument/2006/math">
                    <m:r>
                      <a:rPr lang="en-US" b="1" i="1" dirty="0" smtClean="0">
                        <a:solidFill>
                          <a:schemeClr val="tx2"/>
                        </a:solidFill>
                        <a:latin typeface="Cambria Math"/>
                      </a:rPr>
                      <m:t>𝒌</m:t>
                    </m:r>
                    <m:r>
                      <a:rPr lang="en-US" b="1" i="1" dirty="0" smtClean="0">
                        <a:solidFill>
                          <a:schemeClr val="tx2"/>
                        </a:solidFill>
                        <a:latin typeface="Cambria Math"/>
                      </a:rPr>
                      <m:t>=</m:t>
                    </m:r>
                    <m:r>
                      <a:rPr lang="en-US" b="1" i="1" dirty="0" smtClean="0">
                        <a:solidFill>
                          <a:schemeClr val="tx2"/>
                        </a:solidFill>
                        <a:latin typeface="Cambria Math"/>
                      </a:rPr>
                      <m:t>𝟏</m:t>
                    </m:r>
                  </m:oMath>
                </a14:m>
                <a:r>
                  <a:rPr lang="en-US" dirty="0" smtClean="0"/>
                  <a:t>. Look at distinct elements in the order they first occur.  </a:t>
                </a:r>
              </a:p>
              <a:p>
                <a:pPr marL="0" indent="0">
                  <a:buNone/>
                </a:pPr>
                <a:r>
                  <a:rPr lang="en-US" dirty="0" smtClean="0"/>
                  <a:t>The </a:t>
                </a:r>
                <a14:m>
                  <m:oMath xmlns:m="http://schemas.openxmlformats.org/officeDocument/2006/math">
                    <m:r>
                      <a:rPr lang="en-US" b="1" i="1" smtClean="0">
                        <a:solidFill>
                          <a:schemeClr val="tx2"/>
                        </a:solidFill>
                        <a:latin typeface="Cambria Math"/>
                      </a:rPr>
                      <m:t>𝒊</m:t>
                    </m:r>
                  </m:oMath>
                </a14:m>
                <a:r>
                  <a:rPr lang="en-US" b="1" baseline="30000" dirty="0" err="1" smtClean="0">
                    <a:solidFill>
                      <a:schemeClr val="tx2"/>
                    </a:solidFill>
                  </a:rPr>
                  <a:t>th</a:t>
                </a:r>
                <a:r>
                  <a:rPr lang="en-US" b="1" dirty="0" smtClean="0">
                    <a:solidFill>
                      <a:schemeClr val="tx2"/>
                    </a:solidFill>
                  </a:rPr>
                  <a:t>  </a:t>
                </a:r>
                <a:r>
                  <a:rPr lang="en-US" i="1" dirty="0" smtClean="0"/>
                  <a:t>distinct</a:t>
                </a:r>
                <a:r>
                  <a:rPr lang="en-US" dirty="0" smtClean="0"/>
                  <a:t> element has lower hash value than the current minimum with probability </a:t>
                </a:r>
                <a14:m>
                  <m:oMath xmlns:m="http://schemas.openxmlformats.org/officeDocument/2006/math">
                    <m:f>
                      <m:fPr>
                        <m:ctrlPr>
                          <a:rPr lang="en-US" b="1" i="1" smtClean="0">
                            <a:solidFill>
                              <a:schemeClr val="tx2"/>
                            </a:solidFill>
                            <a:latin typeface="Cambria Math"/>
                          </a:rPr>
                        </m:ctrlPr>
                      </m:fPr>
                      <m:num>
                        <m:r>
                          <a:rPr lang="en-US" b="1" i="0" smtClean="0">
                            <a:solidFill>
                              <a:schemeClr val="tx2"/>
                            </a:solidFill>
                            <a:latin typeface="Cambria Math"/>
                          </a:rPr>
                          <m:t>𝟏</m:t>
                        </m:r>
                      </m:num>
                      <m:den>
                        <m:r>
                          <a:rPr lang="en-US" b="1" i="0" smtClean="0">
                            <a:solidFill>
                              <a:schemeClr val="tx2"/>
                            </a:solidFill>
                            <a:latin typeface="Cambria Math"/>
                          </a:rPr>
                          <m:t>𝐢</m:t>
                        </m:r>
                      </m:den>
                    </m:f>
                  </m:oMath>
                </a14:m>
                <a:r>
                  <a:rPr lang="en-US" dirty="0" smtClean="0"/>
                  <a:t>  .  This is the probability of being first in a random permutation of </a:t>
                </a:r>
                <a14:m>
                  <m:oMath xmlns:m="http://schemas.openxmlformats.org/officeDocument/2006/math">
                    <m:r>
                      <a:rPr lang="en-US" i="1" dirty="0" smtClean="0">
                        <a:latin typeface="Cambria Math"/>
                      </a:rPr>
                      <m:t>𝑖</m:t>
                    </m:r>
                    <m:r>
                      <a:rPr lang="en-US" i="1" dirty="0" smtClean="0">
                        <a:latin typeface="Cambria Math"/>
                      </a:rPr>
                      <m:t> </m:t>
                    </m:r>
                  </m:oMath>
                </a14:m>
                <a:r>
                  <a:rPr lang="en-US" dirty="0" smtClean="0"/>
                  <a:t>elements.</a:t>
                </a:r>
              </a:p>
              <a:p>
                <a:pPr marL="0" indent="0">
                  <a:buNone/>
                </a:pPr>
                <a14:m>
                  <m:oMath xmlns:m="http://schemas.openxmlformats.org/officeDocument/2006/math">
                    <m:r>
                      <a:rPr lang="en-US" i="1" dirty="0" smtClean="0">
                        <a:latin typeface="Cambria Math"/>
                        <a:ea typeface="Cambria Math"/>
                      </a:rPr>
                      <m:t>⟹</m:t>
                    </m:r>
                    <m:r>
                      <a:rPr lang="en-US" b="0" i="1" dirty="0" smtClean="0">
                        <a:latin typeface="Cambria Math"/>
                        <a:ea typeface="Cambria Math"/>
                      </a:rPr>
                      <m:t> </m:t>
                    </m:r>
                  </m:oMath>
                </a14:m>
                <a:r>
                  <a:rPr lang="en-US" dirty="0" smtClean="0"/>
                  <a:t>Total expected number of updates is  </a:t>
                </a:r>
                <a14:m>
                  <m:oMath xmlns:m="http://schemas.openxmlformats.org/officeDocument/2006/math">
                    <m:nary>
                      <m:naryPr>
                        <m:chr m:val="∑"/>
                        <m:ctrlPr>
                          <a:rPr lang="en-US" b="0" i="1" smtClean="0">
                            <a:latin typeface="Cambria Math"/>
                          </a:rPr>
                        </m:ctrlPr>
                      </m:naryPr>
                      <m:sub>
                        <m:r>
                          <a:rPr lang="en-US" b="0" i="1" smtClean="0">
                            <a:latin typeface="Cambria Math"/>
                          </a:rPr>
                          <m:t>𝑖</m:t>
                        </m:r>
                        <m:r>
                          <a:rPr lang="en-US" b="0" i="1" smtClean="0">
                            <a:latin typeface="Cambria Math"/>
                          </a:rPr>
                          <m:t>=1</m:t>
                        </m:r>
                      </m:sub>
                      <m:sup>
                        <m:r>
                          <a:rPr lang="en-US" b="0" i="1" smtClean="0">
                            <a:latin typeface="Cambria Math"/>
                          </a:rPr>
                          <m:t>𝑛</m:t>
                        </m:r>
                      </m:sup>
                      <m:e>
                        <m:f>
                          <m:fPr>
                            <m:ctrlPr>
                              <a:rPr lang="en-US" b="0" i="1" smtClean="0">
                                <a:latin typeface="Cambria Math"/>
                              </a:rPr>
                            </m:ctrlPr>
                          </m:fPr>
                          <m:num>
                            <m:r>
                              <a:rPr lang="en-US" b="0" i="1" smtClean="0">
                                <a:latin typeface="Cambria Math"/>
                              </a:rPr>
                              <m:t>1</m:t>
                            </m:r>
                          </m:num>
                          <m:den>
                            <m:r>
                              <a:rPr lang="en-US" b="0" i="1" smtClean="0">
                                <a:latin typeface="Cambria Math"/>
                              </a:rPr>
                              <m:t>𝑖</m:t>
                            </m:r>
                          </m:den>
                        </m:f>
                        <m:r>
                          <a:rPr lang="en-US" b="0" i="1" smtClean="0">
                            <a:latin typeface="Cambria Math"/>
                          </a:rPr>
                          <m:t>=</m:t>
                        </m:r>
                        <m:sSub>
                          <m:sSubPr>
                            <m:ctrlPr>
                              <a:rPr lang="en-US" b="0" i="1" smtClean="0">
                                <a:latin typeface="Cambria Math"/>
                              </a:rPr>
                            </m:ctrlPr>
                          </m:sSubPr>
                          <m:e>
                            <m:r>
                              <a:rPr lang="en-US" b="0" i="1" smtClean="0">
                                <a:latin typeface="Cambria Math"/>
                              </a:rPr>
                              <m:t>𝐻</m:t>
                            </m:r>
                          </m:e>
                          <m:sub>
                            <m:r>
                              <a:rPr lang="en-US" b="0" i="1" smtClean="0">
                                <a:latin typeface="Cambria Math"/>
                              </a:rPr>
                              <m:t>𝑛</m:t>
                            </m:r>
                          </m:sub>
                        </m:sSub>
                        <m:r>
                          <a:rPr lang="en-US" b="0" i="1" smtClean="0">
                            <a:latin typeface="Cambria Math"/>
                          </a:rPr>
                          <m:t> </m:t>
                        </m:r>
                      </m:e>
                    </m:nary>
                    <m:r>
                      <a:rPr lang="en-US" b="0" i="1" smtClean="0">
                        <a:latin typeface="Cambria Math"/>
                      </a:rPr>
                      <m:t>≤ </m:t>
                    </m:r>
                    <m:r>
                      <m:rPr>
                        <m:sty m:val="p"/>
                      </m:rPr>
                      <a:rPr lang="en-US" b="0" i="1" smtClean="0">
                        <a:latin typeface="Cambria Math"/>
                      </a:rPr>
                      <m:t>ln</m:t>
                    </m:r>
                    <m:r>
                      <a:rPr lang="en-US" b="0" i="1" smtClean="0">
                        <a:latin typeface="Cambria Math"/>
                      </a:rPr>
                      <m:t> </m:t>
                    </m:r>
                    <m:r>
                      <a:rPr lang="en-US" b="0" i="1" smtClean="0">
                        <a:latin typeface="Cambria Math"/>
                      </a:rPr>
                      <m:t>𝑛</m:t>
                    </m:r>
                  </m:oMath>
                </a14:m>
                <a:r>
                  <a:rPr lang="en-US" dirty="0" smtClean="0"/>
                  <a:t>.</a:t>
                </a:r>
                <a:endParaRPr lang="en-US"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114546" y="2349500"/>
                <a:ext cx="8915400" cy="2590800"/>
              </a:xfrm>
              <a:prstGeom prst="rect">
                <a:avLst/>
              </a:prstGeom>
              <a:blipFill rotWithShape="1">
                <a:blip r:embed="rId4"/>
                <a:stretch>
                  <a:fillRect l="-1300" t="-4706" r="-1300" b="-2353"/>
                </a:stretch>
              </a:blipFill>
            </p:spPr>
            <p:txBody>
              <a:bodyPr/>
              <a:lstStyle/>
              <a:p>
                <a:r>
                  <a:rPr lang="en-US">
                    <a:noFill/>
                  </a:rPr>
                  <a:t> </a:t>
                </a:r>
              </a:p>
            </p:txBody>
          </p:sp>
        </mc:Fallback>
      </mc:AlternateContent>
      <p:sp>
        <p:nvSpPr>
          <p:cNvPr id="12" name="TextBox 11"/>
          <p:cNvSpPr txBox="1"/>
          <p:nvPr/>
        </p:nvSpPr>
        <p:spPr>
          <a:xfrm>
            <a:off x="1078524" y="4800600"/>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13" name="TextBox 12"/>
          <p:cNvSpPr txBox="1"/>
          <p:nvPr/>
        </p:nvSpPr>
        <p:spPr>
          <a:xfrm>
            <a:off x="1782563" y="4800599"/>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2676957" y="4800599"/>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15" name="TextBox 14"/>
          <p:cNvSpPr txBox="1"/>
          <p:nvPr/>
        </p:nvSpPr>
        <p:spPr>
          <a:xfrm>
            <a:off x="3380996" y="4800598"/>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6" name="TextBox 15"/>
          <p:cNvSpPr txBox="1"/>
          <p:nvPr/>
        </p:nvSpPr>
        <p:spPr>
          <a:xfrm>
            <a:off x="3892974" y="4806041"/>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17" name="TextBox 16"/>
          <p:cNvSpPr txBox="1"/>
          <p:nvPr/>
        </p:nvSpPr>
        <p:spPr>
          <a:xfrm>
            <a:off x="4597013" y="4806040"/>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20" name="TextBox 19"/>
          <p:cNvSpPr txBox="1"/>
          <p:nvPr/>
        </p:nvSpPr>
        <p:spPr>
          <a:xfrm>
            <a:off x="5311938" y="4806040"/>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22" name="TextBox 21"/>
          <p:cNvSpPr txBox="1"/>
          <p:nvPr/>
        </p:nvSpPr>
        <p:spPr>
          <a:xfrm>
            <a:off x="6195446" y="4806039"/>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23" name="TextBox 22"/>
          <p:cNvSpPr txBox="1"/>
          <p:nvPr/>
        </p:nvSpPr>
        <p:spPr>
          <a:xfrm>
            <a:off x="6801825" y="4800598"/>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24" name="TextBox 23"/>
          <p:cNvSpPr txBox="1"/>
          <p:nvPr/>
        </p:nvSpPr>
        <p:spPr>
          <a:xfrm>
            <a:off x="7516750" y="4800598"/>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25" name="TextBox 24"/>
          <p:cNvSpPr txBox="1"/>
          <p:nvPr/>
        </p:nvSpPr>
        <p:spPr>
          <a:xfrm>
            <a:off x="8400258" y="4800597"/>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p:sp>
        <p:nvSpPr>
          <p:cNvPr id="4" name="TextBox 3"/>
          <p:cNvSpPr txBox="1"/>
          <p:nvPr/>
        </p:nvSpPr>
        <p:spPr>
          <a:xfrm>
            <a:off x="0" y="5511278"/>
            <a:ext cx="1103379" cy="830997"/>
          </a:xfrm>
          <a:prstGeom prst="rect">
            <a:avLst/>
          </a:prstGeom>
          <a:noFill/>
        </p:spPr>
        <p:txBody>
          <a:bodyPr wrap="none" rtlCol="0">
            <a:spAutoFit/>
          </a:bodyPr>
          <a:lstStyle/>
          <a:p>
            <a:r>
              <a:rPr lang="en-US" sz="2400" dirty="0" smtClean="0"/>
              <a:t>Update</a:t>
            </a:r>
          </a:p>
          <a:p>
            <a:r>
              <a:rPr lang="en-US" sz="2400" dirty="0" smtClean="0"/>
              <a:t>Prob.</a:t>
            </a:r>
            <a:endParaRPr lang="en-US" sz="2400" dirty="0"/>
          </a:p>
        </p:txBody>
      </p:sp>
      <mc:AlternateContent xmlns:mc="http://schemas.openxmlformats.org/markup-compatibility/2006" xmlns:a14="http://schemas.microsoft.com/office/drawing/2010/main">
        <mc:Choice Requires="a14">
          <p:sp>
            <p:nvSpPr>
              <p:cNvPr id="5" name="Rectangle 4"/>
              <p:cNvSpPr/>
              <p:nvPr/>
            </p:nvSpPr>
            <p:spPr>
              <a:xfrm>
                <a:off x="1951679" y="5530733"/>
                <a:ext cx="36580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0" smtClean="0">
                              <a:latin typeface="Cambria Math"/>
                            </a:rPr>
                            <m:t>1</m:t>
                          </m:r>
                        </m:num>
                        <m:den>
                          <m:r>
                            <a:rPr lang="en-US" b="0" i="0" smtClean="0">
                              <a:latin typeface="Cambria Math"/>
                            </a:rPr>
                            <m:t>2</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951679" y="5530733"/>
                <a:ext cx="365805" cy="61093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180123" y="5651535"/>
                <a:ext cx="36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1180123" y="5651535"/>
                <a:ext cx="365805"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846073" y="5530733"/>
                <a:ext cx="365805"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0" smtClean="0">
                              <a:latin typeface="Cambria Math"/>
                            </a:rPr>
                            <m:t>1</m:t>
                          </m:r>
                        </m:num>
                        <m:den>
                          <m:r>
                            <a:rPr lang="en-US" b="0" i="0" smtClean="0">
                              <a:latin typeface="Cambria Math"/>
                            </a:rPr>
                            <m:t>3</m:t>
                          </m:r>
                        </m:den>
                      </m:f>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2846073" y="5530733"/>
                <a:ext cx="365805" cy="6127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4004382" y="5530733"/>
                <a:ext cx="36580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0" smtClean="0">
                              <a:latin typeface="Cambria Math"/>
                            </a:rPr>
                            <m:t>1</m:t>
                          </m:r>
                        </m:num>
                        <m:den>
                          <m:r>
                            <a:rPr lang="en-US" b="0" i="0" smtClean="0">
                              <a:latin typeface="Cambria Math"/>
                            </a:rPr>
                            <m:t>4</m:t>
                          </m:r>
                        </m:den>
                      </m:f>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4004382" y="5530733"/>
                <a:ext cx="365805" cy="61093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6866746" y="5530733"/>
                <a:ext cx="365805"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0" smtClean="0">
                              <a:latin typeface="Cambria Math"/>
                            </a:rPr>
                            <m:t>1</m:t>
                          </m:r>
                        </m:num>
                        <m:den>
                          <m:r>
                            <a:rPr lang="en-US" b="0" i="0" smtClean="0">
                              <a:latin typeface="Cambria Math"/>
                            </a:rPr>
                            <m:t>5</m:t>
                          </m:r>
                        </m:den>
                      </m:f>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6866746" y="5530733"/>
                <a:ext cx="365805" cy="612796"/>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8465179" y="5530733"/>
                <a:ext cx="365805"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0" smtClean="0">
                              <a:latin typeface="Cambria Math"/>
                            </a:rPr>
                            <m:t>1</m:t>
                          </m:r>
                        </m:num>
                        <m:den>
                          <m:r>
                            <a:rPr lang="en-US" b="0" i="0" smtClean="0">
                              <a:latin typeface="Cambria Math"/>
                            </a:rPr>
                            <m:t>6</m:t>
                          </m:r>
                        </m:den>
                      </m:f>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8465179" y="5530733"/>
                <a:ext cx="365805" cy="6127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3468033" y="5652465"/>
                <a:ext cx="36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3468033" y="5652465"/>
                <a:ext cx="365805"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696761" y="5652465"/>
                <a:ext cx="36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4696761" y="5652465"/>
                <a:ext cx="365805"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410200" y="5652465"/>
                <a:ext cx="36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5410200" y="5652465"/>
                <a:ext cx="365805"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6260367" y="5651535"/>
                <a:ext cx="36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6260367" y="5651535"/>
                <a:ext cx="365805"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7685866" y="5652465"/>
                <a:ext cx="36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7685866" y="5652465"/>
                <a:ext cx="365805" cy="369332"/>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353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p:bldP spid="13" grpId="0"/>
      <p:bldP spid="14" grpId="0"/>
      <p:bldP spid="15" grpId="0"/>
      <p:bldP spid="16" grpId="0"/>
      <p:bldP spid="17" grpId="0"/>
      <p:bldP spid="20" grpId="0"/>
      <p:bldP spid="22" grpId="0"/>
      <p:bldP spid="23" grpId="0"/>
      <p:bldP spid="24" grpId="0"/>
      <p:bldP spid="25" grpId="0"/>
      <p:bldP spid="4" grpId="0"/>
      <p:bldP spid="5" grpId="0"/>
      <p:bldP spid="26" grpId="0"/>
      <p:bldP spid="27" grpId="0"/>
      <p:bldP spid="28" grpId="0"/>
      <p:bldP spid="29" grpId="0"/>
      <p:bldP spid="30" grpId="0"/>
      <p:bldP spid="31"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 y="165100"/>
            <a:ext cx="8839200" cy="1143000"/>
          </a:xfrm>
        </p:spPr>
        <p:txBody>
          <a:bodyPr>
            <a:normAutofit fontScale="90000"/>
          </a:bodyPr>
          <a:lstStyle/>
          <a:p>
            <a:r>
              <a:rPr lang="en-US" dirty="0" smtClean="0"/>
              <a:t>Min-Hash Sketches: Number of updates</a:t>
            </a:r>
            <a:endParaRPr lang="en-US" dirty="0"/>
          </a:p>
        </p:txBody>
      </p:sp>
      <mc:AlternateContent xmlns:mc="http://schemas.openxmlformats.org/markup-compatibility/2006" xmlns:a14="http://schemas.microsoft.com/office/drawing/2010/main">
        <mc:Choice Requires="a14">
          <p:sp>
            <p:nvSpPr>
              <p:cNvPr id="21" name="Content Placeholder 2"/>
              <p:cNvSpPr txBox="1">
                <a:spLocks/>
              </p:cNvSpPr>
              <p:nvPr/>
            </p:nvSpPr>
            <p:spPr>
              <a:xfrm>
                <a:off x="444500" y="1435100"/>
                <a:ext cx="8572498"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7030A0"/>
                    </a:solidFill>
                  </a:rPr>
                  <a:t>Claim: </a:t>
                </a:r>
                <a:r>
                  <a:rPr lang="en-US" dirty="0" smtClean="0"/>
                  <a:t>The expected number of actual updates (changes) of the min-hash sketch is </a:t>
                </a:r>
                <a14:m>
                  <m:oMath xmlns:m="http://schemas.openxmlformats.org/officeDocument/2006/math">
                    <m:r>
                      <m:rPr>
                        <m:sty m:val="p"/>
                      </m:rPr>
                      <a:rPr lang="en-US" b="0" i="1" smtClean="0">
                        <a:solidFill>
                          <a:schemeClr val="tx2"/>
                        </a:solidFill>
                        <a:latin typeface="Cambria Math"/>
                      </a:rPr>
                      <m:t>O</m:t>
                    </m:r>
                    <m:r>
                      <a:rPr lang="en-US" b="0" i="1" smtClean="0">
                        <a:solidFill>
                          <a:schemeClr val="tx2"/>
                        </a:solidFill>
                        <a:latin typeface="Cambria Math"/>
                      </a:rPr>
                      <m:t>(</m:t>
                    </m:r>
                    <m:r>
                      <a:rPr lang="en-US" b="0" i="1" smtClean="0">
                        <a:solidFill>
                          <a:schemeClr val="tx2"/>
                        </a:solidFill>
                        <a:latin typeface="Cambria Math"/>
                      </a:rPr>
                      <m:t>𝑘</m:t>
                    </m:r>
                    <m:r>
                      <a:rPr lang="en-US" b="0" i="1" smtClean="0">
                        <a:solidFill>
                          <a:schemeClr val="tx2"/>
                        </a:solidFill>
                        <a:latin typeface="Cambria Math"/>
                      </a:rPr>
                      <m:t> </m:t>
                    </m:r>
                    <m:r>
                      <m:rPr>
                        <m:sty m:val="p"/>
                      </m:rPr>
                      <a:rPr lang="en-US" b="0" i="1" smtClean="0">
                        <a:solidFill>
                          <a:schemeClr val="tx2"/>
                        </a:solidFill>
                        <a:latin typeface="Cambria Math"/>
                      </a:rPr>
                      <m:t>ln</m:t>
                    </m:r>
                    <m:r>
                      <a:rPr lang="en-US" b="0" i="1" smtClean="0">
                        <a:solidFill>
                          <a:schemeClr val="tx2"/>
                        </a:solidFill>
                        <a:latin typeface="Cambria Math"/>
                      </a:rPr>
                      <m:t> </m:t>
                    </m:r>
                    <m:r>
                      <a:rPr lang="en-US" b="0" i="1" smtClean="0">
                        <a:solidFill>
                          <a:schemeClr val="tx2"/>
                        </a:solidFill>
                        <a:latin typeface="Cambria Math"/>
                      </a:rPr>
                      <m:t>𝑛</m:t>
                    </m:r>
                    <m:r>
                      <a:rPr lang="en-US" b="0" i="1" smtClean="0">
                        <a:solidFill>
                          <a:schemeClr val="tx2"/>
                        </a:solidFill>
                        <a:latin typeface="Cambria Math"/>
                      </a:rPr>
                      <m:t>)</m:t>
                    </m:r>
                  </m:oMath>
                </a14:m>
                <a:r>
                  <a:rPr lang="en-US" dirty="0" smtClean="0">
                    <a:solidFill>
                      <a:schemeClr val="tx2"/>
                    </a:solidFill>
                  </a:rPr>
                  <a:t> </a:t>
                </a:r>
                <a:endParaRPr lang="en-US" dirty="0" smtClean="0"/>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444500" y="1435100"/>
                <a:ext cx="8572498" cy="1143000"/>
              </a:xfrm>
              <a:prstGeom prst="rect">
                <a:avLst/>
              </a:prstGeom>
              <a:blipFill rotWithShape="1">
                <a:blip r:embed="rId3"/>
                <a:stretch>
                  <a:fillRect l="-1849" t="-6915" b="-111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419100" y="2603500"/>
                <a:ext cx="8572498" cy="141240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7030A0"/>
                    </a:solidFill>
                  </a:rPr>
                  <a:t>Proof (continued):  </a:t>
                </a:r>
                <a:r>
                  <a:rPr lang="en-US" dirty="0" smtClean="0"/>
                  <a:t>Recap for </a:t>
                </a:r>
                <a14:m>
                  <m:oMath xmlns:m="http://schemas.openxmlformats.org/officeDocument/2006/math">
                    <m:r>
                      <a:rPr lang="en-US" i="1" dirty="0" smtClean="0">
                        <a:latin typeface="Cambria Math"/>
                      </a:rPr>
                      <m:t>𝑘</m:t>
                    </m:r>
                    <m:r>
                      <a:rPr lang="en-US" i="1" dirty="0" smtClean="0">
                        <a:latin typeface="Cambria Math"/>
                      </a:rPr>
                      <m:t>=1</m:t>
                    </m:r>
                  </m:oMath>
                </a14:m>
                <a:r>
                  <a:rPr lang="en-US" dirty="0" smtClean="0"/>
                  <a:t> (single min-hash value): the </a:t>
                </a:r>
                <a14:m>
                  <m:oMath xmlns:m="http://schemas.openxmlformats.org/officeDocument/2006/math">
                    <m:r>
                      <a:rPr lang="en-US" b="0" i="1" smtClean="0">
                        <a:latin typeface="Cambria Math"/>
                      </a:rPr>
                      <m:t>𝑖</m:t>
                    </m:r>
                  </m:oMath>
                </a14:m>
                <a:r>
                  <a:rPr lang="en-US" baseline="30000" dirty="0" err="1" smtClean="0"/>
                  <a:t>th</a:t>
                </a:r>
                <a:r>
                  <a:rPr lang="en-US" dirty="0" smtClean="0"/>
                  <a:t>  distinct element causes an update with probability </a:t>
                </a:r>
                <a14:m>
                  <m:oMath xmlns:m="http://schemas.openxmlformats.org/officeDocument/2006/math">
                    <m:f>
                      <m:fPr>
                        <m:ctrlPr>
                          <a:rPr lang="en-US" b="0" i="1" smtClean="0">
                            <a:latin typeface="Cambria Math"/>
                          </a:rPr>
                        </m:ctrlPr>
                      </m:fPr>
                      <m:num>
                        <m:r>
                          <a:rPr lang="en-US" b="0" i="0" smtClean="0">
                            <a:latin typeface="Cambria Math"/>
                          </a:rPr>
                          <m:t>1</m:t>
                        </m:r>
                      </m:num>
                      <m:den>
                        <m:r>
                          <m:rPr>
                            <m:sty m:val="p"/>
                          </m:rPr>
                          <a:rPr lang="en-US" b="0" i="0" smtClean="0">
                            <a:latin typeface="Cambria Math"/>
                          </a:rPr>
                          <m:t>i</m:t>
                        </m:r>
                      </m:den>
                    </m:f>
                  </m:oMath>
                </a14:m>
                <a:r>
                  <a:rPr lang="en-US" dirty="0" smtClean="0"/>
                  <a:t> </a:t>
                </a:r>
                <a14:m>
                  <m:oMath xmlns:m="http://schemas.openxmlformats.org/officeDocument/2006/math">
                    <m:r>
                      <a:rPr lang="en-US" i="1" dirty="0" smtClean="0">
                        <a:latin typeface="Cambria Math"/>
                        <a:ea typeface="Cambria Math"/>
                      </a:rPr>
                      <m:t>⟹</m:t>
                    </m:r>
                    <m:r>
                      <a:rPr lang="en-US" b="0" i="1" dirty="0" smtClean="0">
                        <a:latin typeface="Cambria Math"/>
                        <a:ea typeface="Cambria Math"/>
                      </a:rPr>
                      <m:t> </m:t>
                    </m:r>
                  </m:oMath>
                </a14:m>
                <a:r>
                  <a:rPr lang="en-US" dirty="0" smtClean="0"/>
                  <a:t>expected total is </a:t>
                </a:r>
                <a14:m>
                  <m:oMath xmlns:m="http://schemas.openxmlformats.org/officeDocument/2006/math">
                    <m:nary>
                      <m:naryPr>
                        <m:chr m:val="∑"/>
                        <m:ctrlPr>
                          <a:rPr lang="en-US" b="0" i="1" smtClean="0">
                            <a:latin typeface="Cambria Math"/>
                          </a:rPr>
                        </m:ctrlPr>
                      </m:naryPr>
                      <m:sub>
                        <m:r>
                          <a:rPr lang="en-US" b="0" i="1" smtClean="0">
                            <a:latin typeface="Cambria Math"/>
                          </a:rPr>
                          <m:t>𝑖</m:t>
                        </m:r>
                        <m:r>
                          <a:rPr lang="en-US" b="0" i="1" smtClean="0">
                            <a:latin typeface="Cambria Math"/>
                          </a:rPr>
                          <m:t>=1</m:t>
                        </m:r>
                      </m:sub>
                      <m:sup>
                        <m:r>
                          <a:rPr lang="en-US" b="0" i="1" smtClean="0">
                            <a:latin typeface="Cambria Math"/>
                          </a:rPr>
                          <m:t>𝑛</m:t>
                        </m:r>
                      </m:sup>
                      <m:e>
                        <m:f>
                          <m:fPr>
                            <m:ctrlPr>
                              <a:rPr lang="en-US" b="0" i="1" smtClean="0">
                                <a:latin typeface="Cambria Math"/>
                              </a:rPr>
                            </m:ctrlPr>
                          </m:fPr>
                          <m:num>
                            <m:r>
                              <a:rPr lang="en-US" b="0" i="1" smtClean="0">
                                <a:latin typeface="Cambria Math"/>
                              </a:rPr>
                              <m:t>1</m:t>
                            </m:r>
                          </m:num>
                          <m:den>
                            <m:r>
                              <a:rPr lang="en-US" b="0" i="1" smtClean="0">
                                <a:latin typeface="Cambria Math"/>
                              </a:rPr>
                              <m:t>𝑖</m:t>
                            </m:r>
                          </m:den>
                        </m:f>
                        <m:r>
                          <a:rPr lang="en-US" b="0" i="1" smtClean="0">
                            <a:latin typeface="Cambria Math"/>
                          </a:rPr>
                          <m:t>  </m:t>
                        </m:r>
                      </m:e>
                    </m:nary>
                    <m:r>
                      <a:rPr lang="en-US" b="0" i="1" smtClean="0">
                        <a:latin typeface="Cambria Math"/>
                      </a:rPr>
                      <m:t>≤ </m:t>
                    </m:r>
                    <m:r>
                      <m:rPr>
                        <m:sty m:val="p"/>
                      </m:rPr>
                      <a:rPr lang="en-US" b="0" i="1" smtClean="0">
                        <a:latin typeface="Cambria Math"/>
                      </a:rPr>
                      <m:t>ln</m:t>
                    </m:r>
                    <m:r>
                      <a:rPr lang="en-US" b="0" i="1" smtClean="0">
                        <a:latin typeface="Cambria Math"/>
                      </a:rPr>
                      <m:t> </m:t>
                    </m:r>
                    <m:r>
                      <a:rPr lang="en-US" b="0" i="1" smtClean="0">
                        <a:latin typeface="Cambria Math"/>
                      </a:rPr>
                      <m:t>𝑛</m:t>
                    </m:r>
                  </m:oMath>
                </a14:m>
                <a:r>
                  <a:rPr lang="en-US" dirty="0" smtClean="0"/>
                  <a:t>.</a:t>
                </a:r>
                <a:endParaRPr lang="en-US"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419100" y="2603500"/>
                <a:ext cx="8572498" cy="1412402"/>
              </a:xfrm>
              <a:prstGeom prst="rect">
                <a:avLst/>
              </a:prstGeom>
              <a:blipFill rotWithShape="1">
                <a:blip r:embed="rId4"/>
                <a:stretch>
                  <a:fillRect l="-1707" t="-11207" r="-1494" b="-4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p:cNvSpPr txBox="1">
                <a:spLocks/>
              </p:cNvSpPr>
              <p:nvPr/>
            </p:nvSpPr>
            <p:spPr>
              <a:xfrm>
                <a:off x="419100" y="4015902"/>
                <a:ext cx="8572498" cy="253729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t>k-</a:t>
                </a:r>
                <a:r>
                  <a:rPr lang="en-US" b="1" dirty="0" err="1" smtClean="0"/>
                  <a:t>mins</a:t>
                </a:r>
                <a:r>
                  <a:rPr lang="en-US" dirty="0" smtClean="0"/>
                  <a:t>:  </a:t>
                </a:r>
                <a14:m>
                  <m:oMath xmlns:m="http://schemas.openxmlformats.org/officeDocument/2006/math">
                    <m:r>
                      <a:rPr lang="en-US" i="1" dirty="0" smtClean="0">
                        <a:latin typeface="Cambria Math"/>
                      </a:rPr>
                      <m:t>𝑘</m:t>
                    </m:r>
                  </m:oMath>
                </a14:m>
                <a:r>
                  <a:rPr lang="en-US" dirty="0" smtClean="0"/>
                  <a:t> min-hash values (apply </a:t>
                </a:r>
                <a14:m>
                  <m:oMath xmlns:m="http://schemas.openxmlformats.org/officeDocument/2006/math">
                    <m:r>
                      <a:rPr lang="en-US" i="1" dirty="0" smtClean="0">
                        <a:latin typeface="Cambria Math"/>
                      </a:rPr>
                      <m:t>𝑘</m:t>
                    </m:r>
                  </m:oMath>
                </a14:m>
                <a:r>
                  <a:rPr lang="en-US" dirty="0" smtClean="0"/>
                  <a:t> times)</a:t>
                </a:r>
              </a:p>
              <a:p>
                <a:pPr marL="0" indent="0">
                  <a:buNone/>
                </a:pPr>
                <a:r>
                  <a:rPr lang="en-US" b="1" dirty="0" smtClean="0"/>
                  <a:t>Bottom-k</a:t>
                </a:r>
                <a:r>
                  <a:rPr lang="en-US" dirty="0" smtClean="0"/>
                  <a:t>:  We keep the </a:t>
                </a:r>
                <a14:m>
                  <m:oMath xmlns:m="http://schemas.openxmlformats.org/officeDocument/2006/math">
                    <m:r>
                      <a:rPr lang="en-US" i="1" dirty="0" smtClean="0">
                        <a:latin typeface="Cambria Math"/>
                      </a:rPr>
                      <m:t>𝑘</m:t>
                    </m:r>
                  </m:oMath>
                </a14:m>
                <a:r>
                  <a:rPr lang="en-US" dirty="0" smtClean="0"/>
                  <a:t> smallest elements, so update probability of the </a:t>
                </a:r>
                <a14:m>
                  <m:oMath xmlns:m="http://schemas.openxmlformats.org/officeDocument/2006/math">
                    <m:r>
                      <a:rPr lang="en-US" b="0" i="1" smtClean="0">
                        <a:latin typeface="Cambria Math"/>
                      </a:rPr>
                      <m:t>𝑖</m:t>
                    </m:r>
                  </m:oMath>
                </a14:m>
                <a:r>
                  <a:rPr lang="en-US" baseline="30000" dirty="0" err="1" smtClean="0"/>
                  <a:t>th</a:t>
                </a:r>
                <a:r>
                  <a:rPr lang="en-US" dirty="0" smtClean="0"/>
                  <a:t>  distinct element is  </a:t>
                </a:r>
                <a14:m>
                  <m:oMath xmlns:m="http://schemas.openxmlformats.org/officeDocument/2006/math">
                    <m:r>
                      <m:rPr>
                        <m:sty m:val="p"/>
                      </m:rPr>
                      <a:rPr lang="en-US" b="0" i="0" smtClean="0">
                        <a:latin typeface="Cambria Math"/>
                      </a:rPr>
                      <m:t>min</m:t>
                    </m:r>
                    <m:r>
                      <a:rPr lang="en-US" b="0" i="1" smtClean="0">
                        <a:latin typeface="Cambria Math"/>
                      </a:rPr>
                      <m:t>{1,</m:t>
                    </m:r>
                    <m:f>
                      <m:fPr>
                        <m:ctrlPr>
                          <a:rPr lang="en-US" b="0" i="1" smtClean="0">
                            <a:latin typeface="Cambria Math"/>
                          </a:rPr>
                        </m:ctrlPr>
                      </m:fPr>
                      <m:num>
                        <m:r>
                          <a:rPr lang="en-US" b="0" i="1" smtClean="0">
                            <a:latin typeface="Cambria Math"/>
                          </a:rPr>
                          <m:t>𝑘</m:t>
                        </m:r>
                      </m:num>
                      <m:den>
                        <m:r>
                          <a:rPr lang="en-US" b="0" i="1" smtClean="0">
                            <a:latin typeface="Cambria Math"/>
                          </a:rPr>
                          <m:t>𝑖</m:t>
                        </m:r>
                      </m:den>
                    </m:f>
                    <m:r>
                      <a:rPr lang="en-US" b="0" i="1" smtClean="0">
                        <a:latin typeface="Cambria Math"/>
                      </a:rPr>
                      <m:t>}</m:t>
                    </m:r>
                  </m:oMath>
                </a14:m>
                <a:r>
                  <a:rPr lang="en-US" dirty="0" smtClean="0"/>
                  <a:t> (probability of being in the first </a:t>
                </a:r>
                <a14:m>
                  <m:oMath xmlns:m="http://schemas.openxmlformats.org/officeDocument/2006/math">
                    <m:r>
                      <a:rPr lang="en-US" i="1" dirty="0" smtClean="0">
                        <a:latin typeface="Cambria Math"/>
                      </a:rPr>
                      <m:t>𝑘</m:t>
                    </m:r>
                  </m:oMath>
                </a14:m>
                <a:r>
                  <a:rPr lang="en-US" dirty="0" smtClean="0"/>
                  <a:t> in a random permutation)</a:t>
                </a:r>
              </a:p>
              <a:p>
                <a:pPr marL="0" indent="0">
                  <a:buNone/>
                </a:pPr>
                <a:r>
                  <a:rPr lang="en-US" b="1" dirty="0"/>
                  <a:t>k</a:t>
                </a:r>
                <a:r>
                  <a:rPr lang="en-US" b="1" dirty="0" smtClean="0"/>
                  <a:t>-partition</a:t>
                </a:r>
                <a:r>
                  <a:rPr lang="en-US" dirty="0" smtClean="0"/>
                  <a:t>: </a:t>
                </a:r>
                <a14:m>
                  <m:oMath xmlns:m="http://schemas.openxmlformats.org/officeDocument/2006/math">
                    <m:r>
                      <a:rPr lang="en-US" i="1" dirty="0" smtClean="0">
                        <a:latin typeface="Cambria Math"/>
                      </a:rPr>
                      <m:t>𝑘</m:t>
                    </m:r>
                  </m:oMath>
                </a14:m>
                <a:r>
                  <a:rPr lang="en-US" dirty="0" smtClean="0"/>
                  <a:t> min-hash values for </a:t>
                </a:r>
                <a14:m>
                  <m:oMath xmlns:m="http://schemas.openxmlformats.org/officeDocument/2006/math">
                    <m:r>
                      <a:rPr lang="en-US" b="0" i="1" dirty="0" smtClean="0">
                        <a:latin typeface="Cambria Math"/>
                      </a:rPr>
                      <m:t>≈</m:t>
                    </m:r>
                    <m:r>
                      <a:rPr lang="en-US" b="0" i="1" dirty="0" smtClean="0">
                        <a:latin typeface="Cambria Math"/>
                      </a:rPr>
                      <m:t>𝑛</m:t>
                    </m:r>
                    <m:r>
                      <a:rPr lang="en-US" b="0" i="1" dirty="0" smtClean="0">
                        <a:latin typeface="Cambria Math"/>
                      </a:rPr>
                      <m:t>/</m:t>
                    </m:r>
                    <m:r>
                      <a:rPr lang="en-US" i="1" dirty="0" smtClean="0">
                        <a:latin typeface="Cambria Math"/>
                      </a:rPr>
                      <m:t>𝑘</m:t>
                    </m:r>
                  </m:oMath>
                </a14:m>
                <a:r>
                  <a:rPr lang="en-US" dirty="0" smtClean="0"/>
                  <a:t> distinct values.  </a:t>
                </a: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19100" y="4015902"/>
                <a:ext cx="8572498" cy="2537298"/>
              </a:xfrm>
              <a:prstGeom prst="rect">
                <a:avLst/>
              </a:prstGeom>
              <a:blipFill rotWithShape="1">
                <a:blip r:embed="rId5"/>
                <a:stretch>
                  <a:fillRect l="-1351" t="-3606"/>
                </a:stretch>
              </a:blipFill>
            </p:spPr>
            <p:txBody>
              <a:bodyPr/>
              <a:lstStyle/>
              <a:p>
                <a:r>
                  <a:rPr lang="en-US">
                    <a:noFill/>
                  </a:rPr>
                  <a:t> </a:t>
                </a:r>
              </a:p>
            </p:txBody>
          </p:sp>
        </mc:Fallback>
      </mc:AlternateContent>
    </p:spTree>
    <p:extLst>
      <p:ext uri="{BB962C8B-B14F-4D97-AF65-F5344CB8AC3E}">
        <p14:creationId xmlns:p14="http://schemas.microsoft.com/office/powerpoint/2010/main" val="140998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Counting Distinct Elements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2286000"/>
                <a:ext cx="8471692" cy="2514600"/>
              </a:xfrm>
            </p:spPr>
            <p:txBody>
              <a:bodyPr>
                <a:normAutofit lnSpcReduction="10000"/>
              </a:bodyPr>
              <a:lstStyle/>
              <a:p>
                <a:pPr>
                  <a:buFont typeface="Wingdings" pitchFamily="2" charset="2"/>
                  <a:buChar char="§"/>
                </a:pPr>
                <a:r>
                  <a:rPr lang="en-US" dirty="0" smtClean="0"/>
                  <a:t>Elements occur multiple times, we want to count the number of </a:t>
                </a:r>
                <a:r>
                  <a:rPr lang="en-US" i="1" dirty="0" smtClean="0"/>
                  <a:t>distinct</a:t>
                </a:r>
                <a:r>
                  <a:rPr lang="en-US" dirty="0" smtClean="0"/>
                  <a:t> elements.</a:t>
                </a:r>
              </a:p>
              <a:p>
                <a:pPr>
                  <a:buFont typeface="Wingdings" pitchFamily="2" charset="2"/>
                  <a:buChar char="§"/>
                </a:pPr>
                <a:r>
                  <a:rPr lang="en-US" dirty="0" smtClean="0"/>
                  <a:t>Number of distinct element is </a:t>
                </a:r>
                <a14:m>
                  <m:oMath xmlns:m="http://schemas.openxmlformats.org/officeDocument/2006/math">
                    <m:r>
                      <a:rPr lang="en-US" b="1" i="1" dirty="0" smtClean="0">
                        <a:solidFill>
                          <a:schemeClr val="tx2"/>
                        </a:solidFill>
                        <a:latin typeface="Cambria Math"/>
                      </a:rPr>
                      <m:t>𝒏</m:t>
                    </m:r>
                  </m:oMath>
                </a14:m>
                <a:r>
                  <a:rPr lang="en-US" b="1" dirty="0" smtClean="0">
                    <a:solidFill>
                      <a:schemeClr val="tx2"/>
                    </a:solidFill>
                  </a:rPr>
                  <a:t> </a:t>
                </a:r>
                <a:r>
                  <a:rPr lang="en-US" dirty="0" smtClean="0">
                    <a:solidFill>
                      <a:schemeClr val="tx2"/>
                    </a:solidFill>
                  </a:rPr>
                  <a:t>( =6 in example)</a:t>
                </a:r>
              </a:p>
              <a:p>
                <a:pPr>
                  <a:buFont typeface="Wingdings" pitchFamily="2" charset="2"/>
                  <a:buChar char="§"/>
                </a:pPr>
                <a:r>
                  <a:rPr lang="en-US" dirty="0"/>
                  <a:t>T</a:t>
                </a:r>
                <a:r>
                  <a:rPr lang="en-US" dirty="0" smtClean="0"/>
                  <a:t>otal number of elements is </a:t>
                </a:r>
                <a:r>
                  <a:rPr lang="en-US" dirty="0" smtClean="0">
                    <a:solidFill>
                      <a:schemeClr val="tx2"/>
                    </a:solidFill>
                  </a:rPr>
                  <a:t>11</a:t>
                </a:r>
                <a:r>
                  <a:rPr lang="en-US" b="1" dirty="0" smtClean="0">
                    <a:solidFill>
                      <a:schemeClr val="tx2"/>
                    </a:solidFill>
                  </a:rPr>
                  <a:t> </a:t>
                </a:r>
                <a:r>
                  <a:rPr lang="en-US" dirty="0" smtClean="0">
                    <a:solidFill>
                      <a:schemeClr val="tx2"/>
                    </a:solidFill>
                  </a:rPr>
                  <a:t>in this example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286000"/>
                <a:ext cx="8471692" cy="2514600"/>
              </a:xfrm>
              <a:blipFill rotWithShape="1">
                <a:blip r:embed="rId3"/>
                <a:stretch>
                  <a:fillRect l="-1583" t="-5085" b="-6538"/>
                </a:stretch>
              </a:blipFill>
            </p:spPr>
            <p:txBody>
              <a:bodyPr/>
              <a:lstStyle/>
              <a:p>
                <a:r>
                  <a:rPr lang="en-US">
                    <a:noFill/>
                  </a:rPr>
                  <a:t> </a:t>
                </a:r>
              </a:p>
            </p:txBody>
          </p:sp>
        </mc:Fallback>
      </mc:AlternateContent>
      <p:sp>
        <p:nvSpPr>
          <p:cNvPr id="4" name="TextBox 3"/>
          <p:cNvSpPr txBox="1"/>
          <p:nvPr/>
        </p:nvSpPr>
        <p:spPr>
          <a:xfrm>
            <a:off x="791184" y="1451714"/>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5" name="TextBox 4"/>
          <p:cNvSpPr txBox="1"/>
          <p:nvPr/>
        </p:nvSpPr>
        <p:spPr>
          <a:xfrm>
            <a:off x="1495223" y="1451713"/>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2389617" y="1451713"/>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3093656" y="1451712"/>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8" name="TextBox 7"/>
          <p:cNvSpPr txBox="1"/>
          <p:nvPr/>
        </p:nvSpPr>
        <p:spPr>
          <a:xfrm>
            <a:off x="3605634" y="1457155"/>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9" name="TextBox 8"/>
          <p:cNvSpPr txBox="1"/>
          <p:nvPr/>
        </p:nvSpPr>
        <p:spPr>
          <a:xfrm>
            <a:off x="4309673" y="1457154"/>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0" name="TextBox 9"/>
          <p:cNvSpPr txBox="1"/>
          <p:nvPr/>
        </p:nvSpPr>
        <p:spPr>
          <a:xfrm>
            <a:off x="5024598" y="1457154"/>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1" name="TextBox 10"/>
          <p:cNvSpPr txBox="1"/>
          <p:nvPr/>
        </p:nvSpPr>
        <p:spPr>
          <a:xfrm>
            <a:off x="5908106" y="1457153"/>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12" name="TextBox 11"/>
          <p:cNvSpPr txBox="1"/>
          <p:nvPr/>
        </p:nvSpPr>
        <p:spPr>
          <a:xfrm>
            <a:off x="6514485" y="1451712"/>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13" name="TextBox 12"/>
          <p:cNvSpPr txBox="1"/>
          <p:nvPr/>
        </p:nvSpPr>
        <p:spPr>
          <a:xfrm>
            <a:off x="7229410" y="1451712"/>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8112918" y="1451711"/>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mc:AlternateContent xmlns:mc="http://schemas.openxmlformats.org/markup-compatibility/2006" xmlns:a14="http://schemas.microsoft.com/office/drawing/2010/main">
        <mc:Choice Requires="a14">
          <p:sp>
            <p:nvSpPr>
              <p:cNvPr id="15" name="Content Placeholder 2"/>
              <p:cNvSpPr txBox="1">
                <a:spLocks/>
              </p:cNvSpPr>
              <p:nvPr/>
            </p:nvSpPr>
            <p:spPr>
              <a:xfrm>
                <a:off x="546892" y="4800600"/>
                <a:ext cx="8229600" cy="1600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rPr>
                  <a:t>Exact</a:t>
                </a:r>
                <a:r>
                  <a:rPr lang="en-US" dirty="0" smtClean="0">
                    <a:solidFill>
                      <a:srgbClr val="FF0000"/>
                    </a:solidFill>
                  </a:rPr>
                  <a:t> counting of </a:t>
                </a:r>
                <a14:m>
                  <m:oMath xmlns:m="http://schemas.openxmlformats.org/officeDocument/2006/math">
                    <m:r>
                      <a:rPr lang="en-US" b="0" i="1" smtClean="0">
                        <a:solidFill>
                          <a:srgbClr val="FF0000"/>
                        </a:solidFill>
                        <a:latin typeface="Cambria Math"/>
                        <a:ea typeface="Cambria Math"/>
                      </a:rPr>
                      <m:t>𝑛</m:t>
                    </m:r>
                    <m:r>
                      <a:rPr lang="en-US" b="0" i="1" smtClean="0">
                        <a:solidFill>
                          <a:srgbClr val="FF0000"/>
                        </a:solidFill>
                        <a:latin typeface="Cambria Math"/>
                        <a:ea typeface="Cambria Math"/>
                      </a:rPr>
                      <m:t> </m:t>
                    </m:r>
                  </m:oMath>
                </a14:m>
                <a:r>
                  <a:rPr lang="en-US" dirty="0" smtClean="0">
                    <a:solidFill>
                      <a:srgbClr val="FF0000"/>
                    </a:solidFill>
                  </a:rPr>
                  <a:t>distinct element requires a structure of size </a:t>
                </a:r>
                <a14:m>
                  <m:oMath xmlns:m="http://schemas.openxmlformats.org/officeDocument/2006/math">
                    <m:r>
                      <m:rPr>
                        <m:sty m:val="p"/>
                      </m:rPr>
                      <a:rPr lang="el-GR" i="1" smtClean="0">
                        <a:solidFill>
                          <a:srgbClr val="FF0000"/>
                        </a:solidFill>
                        <a:latin typeface="Cambria Math"/>
                        <a:ea typeface="Cambria Math"/>
                      </a:rPr>
                      <m:t>Ω</m:t>
                    </m:r>
                    <m:d>
                      <m:dPr>
                        <m:ctrlPr>
                          <a:rPr lang="en-US" b="0" i="1" smtClean="0">
                            <a:solidFill>
                              <a:srgbClr val="FF0000"/>
                            </a:solidFill>
                            <a:latin typeface="Cambria Math"/>
                            <a:ea typeface="Cambria Math"/>
                          </a:rPr>
                        </m:ctrlPr>
                      </m:dPr>
                      <m:e>
                        <m:r>
                          <a:rPr lang="en-US" b="0" i="1" smtClean="0">
                            <a:solidFill>
                              <a:srgbClr val="FF0000"/>
                            </a:solidFill>
                            <a:latin typeface="Cambria Math"/>
                            <a:ea typeface="Cambria Math"/>
                          </a:rPr>
                          <m:t>𝑛</m:t>
                        </m:r>
                      </m:e>
                    </m:d>
                    <m:r>
                      <a:rPr lang="en-US" b="0" i="1" smtClean="0">
                        <a:solidFill>
                          <a:srgbClr val="FF0000"/>
                        </a:solidFill>
                        <a:latin typeface="Cambria Math"/>
                        <a:ea typeface="Cambria Math"/>
                      </a:rPr>
                      <m:t>!</m:t>
                    </m:r>
                  </m:oMath>
                </a14:m>
                <a:endParaRPr lang="en-US" b="1" dirty="0" smtClean="0">
                  <a:solidFill>
                    <a:srgbClr val="FF0000"/>
                  </a:solidFill>
                </a:endParaRPr>
              </a:p>
              <a:p>
                <a:pPr marL="0" indent="0">
                  <a:buNone/>
                </a:pPr>
                <a:r>
                  <a:rPr lang="en-US" b="1" dirty="0" smtClean="0">
                    <a:solidFill>
                      <a:schemeClr val="tx2"/>
                    </a:solidFill>
                  </a:rPr>
                  <a:t>We are happy with an </a:t>
                </a:r>
                <a:r>
                  <a:rPr lang="en-US" b="1" i="1" dirty="0" smtClean="0">
                    <a:solidFill>
                      <a:schemeClr val="tx2"/>
                    </a:solidFill>
                  </a:rPr>
                  <a:t>approximate</a:t>
                </a:r>
                <a:r>
                  <a:rPr lang="en-US" b="1" dirty="0" smtClean="0">
                    <a:solidFill>
                      <a:schemeClr val="tx2"/>
                    </a:solidFill>
                  </a:rPr>
                  <a:t> count that uses a </a:t>
                </a:r>
                <a:r>
                  <a:rPr lang="en-US" b="1" i="1" dirty="0" smtClean="0">
                    <a:solidFill>
                      <a:schemeClr val="tx2"/>
                    </a:solidFill>
                  </a:rPr>
                  <a:t>small-size</a:t>
                </a:r>
                <a:r>
                  <a:rPr lang="en-US" b="1" dirty="0" smtClean="0">
                    <a:solidFill>
                      <a:schemeClr val="tx2"/>
                    </a:solidFill>
                  </a:rPr>
                  <a:t> working memory.</a:t>
                </a:r>
                <a:endParaRPr lang="en-US" b="1" dirty="0">
                  <a:solidFill>
                    <a:schemeClr val="tx2"/>
                  </a:solidFill>
                </a:endParaRPr>
              </a:p>
              <a:p>
                <a:endParaRPr lang="en-US" dirty="0"/>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546892" y="4800600"/>
                <a:ext cx="8229600" cy="1600200"/>
              </a:xfrm>
              <a:prstGeom prst="rect">
                <a:avLst/>
              </a:prstGeom>
              <a:blipFill rotWithShape="1">
                <a:blip r:embed="rId4"/>
                <a:stretch>
                  <a:fillRect l="-1407" t="-7634" b="-3435"/>
                </a:stretch>
              </a:blipFill>
            </p:spPr>
            <p:txBody>
              <a:bodyPr/>
              <a:lstStyle/>
              <a:p>
                <a:r>
                  <a:rPr lang="en-US">
                    <a:noFill/>
                  </a:rPr>
                  <a:t> </a:t>
                </a:r>
              </a:p>
            </p:txBody>
          </p:sp>
        </mc:Fallback>
      </mc:AlternateContent>
    </p:spTree>
    <p:extLst>
      <p:ext uri="{BB962C8B-B14F-4D97-AF65-F5344CB8AC3E}">
        <p14:creationId xmlns:p14="http://schemas.microsoft.com/office/powerpoint/2010/main" val="346342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 y="165100"/>
            <a:ext cx="8839200" cy="1143000"/>
          </a:xfrm>
        </p:spPr>
        <p:txBody>
          <a:bodyPr>
            <a:normAutofit/>
          </a:bodyPr>
          <a:lstStyle/>
          <a:p>
            <a:r>
              <a:rPr lang="en-US" dirty="0" smtClean="0"/>
              <a:t>Merging Min-Hash Sketches</a:t>
            </a:r>
            <a:endParaRPr lang="en-US"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25400" y="2362200"/>
                <a:ext cx="9017001" cy="4038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t>The union sketch </a:t>
                </a:r>
                <a14:m>
                  <m:oMath xmlns:m="http://schemas.openxmlformats.org/officeDocument/2006/math">
                    <m:r>
                      <a:rPr lang="en-US" b="1" i="1" u="sng" dirty="0" smtClean="0">
                        <a:solidFill>
                          <a:srgbClr val="7030A0"/>
                        </a:solidFill>
                        <a:latin typeface="Cambria Math"/>
                      </a:rPr>
                      <m:t>𝒚</m:t>
                    </m:r>
                  </m:oMath>
                </a14:m>
                <a:r>
                  <a:rPr lang="en-US" b="1" u="sng" dirty="0" smtClean="0">
                    <a:solidFill>
                      <a:srgbClr val="7030A0"/>
                    </a:solidFill>
                  </a:rPr>
                  <a:t> </a:t>
                </a:r>
                <a:r>
                  <a:rPr lang="en-US" b="1" u="sng" dirty="0" smtClean="0"/>
                  <a:t>from sketches of two sets </a:t>
                </a:r>
                <a14:m>
                  <m:oMath xmlns:m="http://schemas.openxmlformats.org/officeDocument/2006/math">
                    <m:r>
                      <a:rPr lang="en-US" b="1" i="1" u="sng" dirty="0" smtClean="0">
                        <a:solidFill>
                          <a:schemeClr val="tx2"/>
                        </a:solidFill>
                        <a:latin typeface="Cambria Math"/>
                      </a:rPr>
                      <m:t>𝒚</m:t>
                    </m:r>
                  </m:oMath>
                </a14:m>
                <a:r>
                  <a:rPr lang="en-US" b="1" u="sng" dirty="0" smtClean="0">
                    <a:solidFill>
                      <a:schemeClr val="tx2"/>
                    </a:solidFill>
                  </a:rPr>
                  <a:t>’</a:t>
                </a:r>
                <a:r>
                  <a:rPr lang="en-US" b="1" u="sng" dirty="0" smtClean="0">
                    <a:solidFill>
                      <a:srgbClr val="7030A0"/>
                    </a:solidFill>
                  </a:rPr>
                  <a:t>,</a:t>
                </a:r>
                <a14:m>
                  <m:oMath xmlns:m="http://schemas.openxmlformats.org/officeDocument/2006/math">
                    <m:r>
                      <a:rPr lang="en-US" b="1" i="1" u="sng" dirty="0" smtClean="0">
                        <a:solidFill>
                          <a:srgbClr val="FF0000"/>
                        </a:solidFill>
                        <a:latin typeface="Cambria Math"/>
                      </a:rPr>
                      <m:t>𝒚</m:t>
                    </m:r>
                    <m:r>
                      <a:rPr lang="en-US" b="1" i="1" u="sng" dirty="0" smtClean="0">
                        <a:solidFill>
                          <a:srgbClr val="FF0000"/>
                        </a:solidFill>
                        <a:latin typeface="Cambria Math"/>
                      </a:rPr>
                      <m:t>’’</m:t>
                    </m:r>
                  </m:oMath>
                </a14:m>
                <a:r>
                  <a:rPr lang="en-US" b="1" u="sng" dirty="0" smtClean="0"/>
                  <a:t>:</a:t>
                </a:r>
              </a:p>
              <a:p>
                <a:pPr>
                  <a:buFont typeface="Wingdings" panose="05000000000000000000" pitchFamily="2" charset="2"/>
                  <a:buChar char="§"/>
                </a:pPr>
                <a:r>
                  <a:rPr lang="en-US" b="1" dirty="0" smtClean="0"/>
                  <a:t>k-</a:t>
                </a:r>
                <a:r>
                  <a:rPr lang="en-US" b="1" dirty="0" err="1" smtClean="0"/>
                  <a:t>mins</a:t>
                </a:r>
                <a:r>
                  <a:rPr lang="en-US" dirty="0" smtClean="0"/>
                  <a:t>:  take minimum per hash function </a:t>
                </a:r>
              </a:p>
              <a:p>
                <a:pPr marL="0" indent="0">
                  <a:buNone/>
                </a:pPr>
                <a:r>
                  <a:rPr lang="en-US" dirty="0" smtClean="0"/>
                  <a:t>                   </a:t>
                </a:r>
                <a14:m>
                  <m:oMath xmlns:m="http://schemas.openxmlformats.org/officeDocument/2006/math">
                    <m:sSub>
                      <m:sSubPr>
                        <m:ctrlPr>
                          <a:rPr lang="en-US" b="0" i="1" dirty="0" smtClean="0">
                            <a:solidFill>
                              <a:srgbClr val="7030A0"/>
                            </a:solidFill>
                            <a:latin typeface="Cambria Math"/>
                          </a:rPr>
                        </m:ctrlPr>
                      </m:sSubPr>
                      <m:e>
                        <m:r>
                          <a:rPr lang="en-US" b="0" i="1" dirty="0" smtClean="0">
                            <a:solidFill>
                              <a:srgbClr val="7030A0"/>
                            </a:solidFill>
                            <a:latin typeface="Cambria Math"/>
                          </a:rPr>
                          <m:t>𝑦</m:t>
                        </m:r>
                      </m:e>
                      <m:sub>
                        <m:r>
                          <a:rPr lang="en-US" b="0" i="1" dirty="0" smtClean="0">
                            <a:solidFill>
                              <a:srgbClr val="7030A0"/>
                            </a:solidFill>
                            <a:latin typeface="Cambria Math"/>
                          </a:rPr>
                          <m:t>𝑖</m:t>
                        </m:r>
                      </m:sub>
                    </m:sSub>
                    <m:r>
                      <a:rPr lang="en-US" b="0" i="1" smtClean="0">
                        <a:solidFill>
                          <a:schemeClr val="tx1"/>
                        </a:solidFill>
                        <a:latin typeface="Cambria Math"/>
                      </a:rPr>
                      <m:t>←</m:t>
                    </m:r>
                    <m:r>
                      <m:rPr>
                        <m:sty m:val="p"/>
                      </m:rPr>
                      <a:rPr lang="en-US" b="0" i="1" smtClean="0">
                        <a:solidFill>
                          <a:schemeClr val="tx1"/>
                        </a:solidFill>
                        <a:latin typeface="Cambria Math"/>
                      </a:rPr>
                      <m:t>min</m:t>
                    </m:r>
                    <m:r>
                      <a:rPr lang="en-US" b="0" i="1" smtClean="0">
                        <a:solidFill>
                          <a:schemeClr val="tx1"/>
                        </a:solidFill>
                        <a:latin typeface="Cambria Math"/>
                      </a:rPr>
                      <m:t> {</m:t>
                    </m:r>
                    <m:sSubSup>
                      <m:sSubSupPr>
                        <m:ctrlPr>
                          <a:rPr lang="en-US" b="0" i="1" smtClean="0">
                            <a:solidFill>
                              <a:schemeClr val="tx2"/>
                            </a:solidFill>
                            <a:latin typeface="Cambria Math"/>
                          </a:rPr>
                        </m:ctrlPr>
                      </m:sSubSupPr>
                      <m:e>
                        <m:r>
                          <a:rPr lang="en-US" b="0" i="1" smtClean="0">
                            <a:solidFill>
                              <a:schemeClr val="tx2"/>
                            </a:solidFill>
                            <a:latin typeface="Cambria Math"/>
                          </a:rPr>
                          <m:t>𝑦</m:t>
                        </m:r>
                      </m:e>
                      <m:sub>
                        <m:r>
                          <a:rPr lang="en-US" b="0" i="1" smtClean="0">
                            <a:solidFill>
                              <a:schemeClr val="tx2"/>
                            </a:solidFill>
                            <a:latin typeface="Cambria Math"/>
                          </a:rPr>
                          <m:t>𝑖</m:t>
                        </m:r>
                      </m:sub>
                      <m:sup>
                        <m:r>
                          <a:rPr lang="en-US" b="0" i="1" smtClean="0">
                            <a:solidFill>
                              <a:schemeClr val="tx2"/>
                            </a:solidFill>
                            <a:latin typeface="Cambria Math"/>
                          </a:rPr>
                          <m:t>′</m:t>
                        </m:r>
                      </m:sup>
                    </m:sSubSup>
                    <m:r>
                      <a:rPr lang="en-US" b="0" i="1" smtClean="0">
                        <a:solidFill>
                          <a:schemeClr val="tx2"/>
                        </a:solidFill>
                        <a:latin typeface="Cambria Math"/>
                      </a:rPr>
                      <m:t>,</m:t>
                    </m:r>
                    <m:sSubSup>
                      <m:sSubSupPr>
                        <m:ctrlPr>
                          <a:rPr lang="en-US" b="0" i="1" smtClean="0">
                            <a:solidFill>
                              <a:srgbClr val="FF0000"/>
                            </a:solidFill>
                            <a:latin typeface="Cambria Math"/>
                          </a:rPr>
                        </m:ctrlPr>
                      </m:sSubSupPr>
                      <m:e>
                        <m:r>
                          <a:rPr lang="en-US" b="0" i="1" smtClean="0">
                            <a:solidFill>
                              <a:srgbClr val="FF0000"/>
                            </a:solidFill>
                            <a:latin typeface="Cambria Math"/>
                          </a:rPr>
                          <m:t>𝑦</m:t>
                        </m:r>
                      </m:e>
                      <m:sub>
                        <m:r>
                          <a:rPr lang="en-US" b="0" i="1" smtClean="0">
                            <a:solidFill>
                              <a:srgbClr val="FF0000"/>
                            </a:solidFill>
                            <a:latin typeface="Cambria Math"/>
                          </a:rPr>
                          <m:t>𝑖</m:t>
                        </m:r>
                      </m:sub>
                      <m:sup>
                        <m:r>
                          <a:rPr lang="en-US" b="0" i="1" smtClean="0">
                            <a:solidFill>
                              <a:srgbClr val="FF0000"/>
                            </a:solidFill>
                            <a:latin typeface="Cambria Math"/>
                          </a:rPr>
                          <m:t>′′</m:t>
                        </m:r>
                      </m:sup>
                    </m:sSubSup>
                    <m:r>
                      <a:rPr lang="en-US" b="0" i="1" smtClean="0">
                        <a:solidFill>
                          <a:srgbClr val="FF0000"/>
                        </a:solidFill>
                        <a:latin typeface="Cambria Math"/>
                      </a:rPr>
                      <m:t> </m:t>
                    </m:r>
                    <m:r>
                      <a:rPr lang="en-US" b="0" i="1" smtClean="0">
                        <a:solidFill>
                          <a:schemeClr val="tx1"/>
                        </a:solidFill>
                        <a:latin typeface="Cambria Math"/>
                      </a:rPr>
                      <m:t>}</m:t>
                    </m:r>
                  </m:oMath>
                </a14:m>
                <a:endParaRPr lang="en-US" dirty="0" smtClean="0"/>
              </a:p>
              <a:p>
                <a:pPr>
                  <a:buFont typeface="Wingdings" panose="05000000000000000000" pitchFamily="2" charset="2"/>
                  <a:buChar char="§"/>
                </a:pPr>
                <a:r>
                  <a:rPr lang="en-US" b="1" dirty="0"/>
                  <a:t>k</a:t>
                </a:r>
                <a:r>
                  <a:rPr lang="en-US" b="1" dirty="0" smtClean="0"/>
                  <a:t>-partition</a:t>
                </a:r>
                <a:r>
                  <a:rPr lang="en-US" dirty="0" smtClean="0"/>
                  <a:t>:</a:t>
                </a:r>
                <a:r>
                  <a:rPr lang="en-US" dirty="0"/>
                  <a:t> </a:t>
                </a:r>
                <a:r>
                  <a:rPr lang="en-US" dirty="0" smtClean="0"/>
                  <a:t>take minimum per part  </a:t>
                </a:r>
                <a14:m>
                  <m:oMath xmlns:m="http://schemas.openxmlformats.org/officeDocument/2006/math">
                    <m:sSub>
                      <m:sSubPr>
                        <m:ctrlPr>
                          <a:rPr lang="en-US" b="0" i="1" smtClean="0">
                            <a:solidFill>
                              <a:srgbClr val="7030A0"/>
                            </a:solidFill>
                            <a:latin typeface="Cambria Math"/>
                          </a:rPr>
                        </m:ctrlPr>
                      </m:sSubPr>
                      <m:e>
                        <m:r>
                          <a:rPr lang="en-US" b="0" i="1" smtClean="0">
                            <a:solidFill>
                              <a:srgbClr val="7030A0"/>
                            </a:solidFill>
                            <a:latin typeface="Cambria Math"/>
                          </a:rPr>
                          <m:t>𝑦</m:t>
                        </m:r>
                      </m:e>
                      <m:sub>
                        <m:r>
                          <m:rPr>
                            <m:sty m:val="p"/>
                          </m:rPr>
                          <a:rPr lang="en-US" b="0" i="0" smtClean="0">
                            <a:solidFill>
                              <a:srgbClr val="7030A0"/>
                            </a:solidFill>
                            <a:latin typeface="Cambria Math"/>
                          </a:rPr>
                          <m:t>i</m:t>
                        </m:r>
                      </m:sub>
                    </m:sSub>
                    <m:r>
                      <a:rPr lang="en-US" b="0" i="1" smtClean="0">
                        <a:solidFill>
                          <a:schemeClr val="tx1"/>
                        </a:solidFill>
                        <a:latin typeface="Cambria Math"/>
                      </a:rPr>
                      <m:t>←</m:t>
                    </m:r>
                    <m:r>
                      <m:rPr>
                        <m:sty m:val="p"/>
                      </m:rPr>
                      <a:rPr lang="en-US" b="0" i="1" smtClean="0">
                        <a:solidFill>
                          <a:schemeClr val="tx1"/>
                        </a:solidFill>
                        <a:latin typeface="Cambria Math"/>
                      </a:rPr>
                      <m:t>min</m:t>
                    </m:r>
                    <m:r>
                      <a:rPr lang="en-US" b="0" i="1" smtClean="0">
                        <a:solidFill>
                          <a:schemeClr val="tx1"/>
                        </a:solidFill>
                        <a:latin typeface="Cambria Math"/>
                      </a:rPr>
                      <m:t> {</m:t>
                    </m:r>
                    <m:sSubSup>
                      <m:sSubSupPr>
                        <m:ctrlPr>
                          <a:rPr lang="en-US" b="0" i="1" smtClean="0">
                            <a:solidFill>
                              <a:schemeClr val="tx2"/>
                            </a:solidFill>
                            <a:latin typeface="Cambria Math"/>
                          </a:rPr>
                        </m:ctrlPr>
                      </m:sSubSupPr>
                      <m:e>
                        <m:r>
                          <a:rPr lang="en-US" b="0" i="1" smtClean="0">
                            <a:solidFill>
                              <a:schemeClr val="tx2"/>
                            </a:solidFill>
                            <a:latin typeface="Cambria Math"/>
                          </a:rPr>
                          <m:t>𝑦</m:t>
                        </m:r>
                      </m:e>
                      <m:sub>
                        <m:r>
                          <a:rPr lang="en-US" b="0" i="1" smtClean="0">
                            <a:solidFill>
                              <a:schemeClr val="tx2"/>
                            </a:solidFill>
                            <a:latin typeface="Cambria Math"/>
                          </a:rPr>
                          <m:t>𝑖</m:t>
                        </m:r>
                      </m:sub>
                      <m:sup>
                        <m:r>
                          <a:rPr lang="en-US" b="0" i="1" smtClean="0">
                            <a:solidFill>
                              <a:schemeClr val="tx2"/>
                            </a:solidFill>
                            <a:latin typeface="Cambria Math"/>
                          </a:rPr>
                          <m:t>′</m:t>
                        </m:r>
                      </m:sup>
                    </m:sSubSup>
                    <m:r>
                      <a:rPr lang="en-US" b="0" i="1" smtClean="0">
                        <a:solidFill>
                          <a:schemeClr val="tx2"/>
                        </a:solidFill>
                        <a:latin typeface="Cambria Math"/>
                      </a:rPr>
                      <m:t>,</m:t>
                    </m:r>
                    <m:sSubSup>
                      <m:sSubSupPr>
                        <m:ctrlPr>
                          <a:rPr lang="en-US" b="0" i="1" smtClean="0">
                            <a:solidFill>
                              <a:srgbClr val="FF0000"/>
                            </a:solidFill>
                            <a:latin typeface="Cambria Math"/>
                          </a:rPr>
                        </m:ctrlPr>
                      </m:sSubSupPr>
                      <m:e>
                        <m:r>
                          <a:rPr lang="en-US" b="0" i="1" smtClean="0">
                            <a:solidFill>
                              <a:srgbClr val="FF0000"/>
                            </a:solidFill>
                            <a:latin typeface="Cambria Math"/>
                          </a:rPr>
                          <m:t>𝑦</m:t>
                        </m:r>
                      </m:e>
                      <m:sub>
                        <m:r>
                          <a:rPr lang="en-US" b="0" i="1" smtClean="0">
                            <a:solidFill>
                              <a:srgbClr val="FF0000"/>
                            </a:solidFill>
                            <a:latin typeface="Cambria Math"/>
                          </a:rPr>
                          <m:t>𝑖</m:t>
                        </m:r>
                      </m:sub>
                      <m:sup>
                        <m:r>
                          <a:rPr lang="en-US" b="0" i="1" smtClean="0">
                            <a:solidFill>
                              <a:srgbClr val="FF0000"/>
                            </a:solidFill>
                            <a:latin typeface="Cambria Math"/>
                          </a:rPr>
                          <m:t>′′</m:t>
                        </m:r>
                      </m:sup>
                    </m:sSubSup>
                    <m:r>
                      <a:rPr lang="en-US" b="0" i="1" smtClean="0">
                        <a:solidFill>
                          <a:srgbClr val="FF0000"/>
                        </a:solidFill>
                        <a:latin typeface="Cambria Math"/>
                      </a:rPr>
                      <m:t> </m:t>
                    </m:r>
                    <m:r>
                      <a:rPr lang="en-US" b="0" i="1" smtClean="0">
                        <a:solidFill>
                          <a:schemeClr val="tx1"/>
                        </a:solidFill>
                        <a:latin typeface="Cambria Math"/>
                      </a:rPr>
                      <m:t>}</m:t>
                    </m:r>
                  </m:oMath>
                </a14:m>
                <a:r>
                  <a:rPr lang="en-US" dirty="0" smtClean="0">
                    <a:solidFill>
                      <a:schemeClr val="tx2"/>
                    </a:solidFill>
                  </a:rPr>
                  <a:t> </a:t>
                </a:r>
                <a:endParaRPr lang="en-US" dirty="0" smtClean="0"/>
              </a:p>
              <a:p>
                <a:pPr>
                  <a:buFont typeface="Wingdings" panose="05000000000000000000" pitchFamily="2" charset="2"/>
                  <a:buChar char="§"/>
                </a:pPr>
                <a:r>
                  <a:rPr lang="en-US" b="1" dirty="0" smtClean="0"/>
                  <a:t>Bottom-k</a:t>
                </a:r>
                <a:r>
                  <a:rPr lang="en-US" dirty="0" smtClean="0"/>
                  <a:t>: The </a:t>
                </a:r>
                <a14:m>
                  <m:oMath xmlns:m="http://schemas.openxmlformats.org/officeDocument/2006/math">
                    <m:r>
                      <a:rPr lang="en-US" i="1" dirty="0" smtClean="0">
                        <a:latin typeface="Cambria Math"/>
                      </a:rPr>
                      <m:t>𝑘</m:t>
                    </m:r>
                  </m:oMath>
                </a14:m>
                <a:r>
                  <a:rPr lang="en-US" dirty="0" smtClean="0"/>
                  <a:t> smallest in union of data must be in the </a:t>
                </a:r>
                <a14:m>
                  <m:oMath xmlns:m="http://schemas.openxmlformats.org/officeDocument/2006/math">
                    <m:r>
                      <a:rPr lang="en-US" i="1" dirty="0" smtClean="0">
                        <a:latin typeface="Cambria Math"/>
                      </a:rPr>
                      <m:t>𝑘</m:t>
                    </m:r>
                  </m:oMath>
                </a14:m>
                <a:r>
                  <a:rPr lang="en-US" dirty="0" smtClean="0"/>
                  <a:t> smallest of their own set:</a:t>
                </a:r>
              </a:p>
              <a:p>
                <a:pPr marL="0" indent="0">
                  <a:buNone/>
                </a:pPr>
                <a:r>
                  <a:rPr lang="en-US" dirty="0"/>
                  <a:t> </a:t>
                </a:r>
                <a:r>
                  <a:rPr lang="en-US" dirty="0" smtClean="0"/>
                  <a:t>       </a:t>
                </a:r>
                <a14:m>
                  <m:oMath xmlns:m="http://schemas.openxmlformats.org/officeDocument/2006/math">
                    <m:sSub>
                      <m:sSubPr>
                        <m:ctrlPr>
                          <a:rPr lang="en-US" b="0" i="1" smtClean="0">
                            <a:solidFill>
                              <a:srgbClr val="7030A0"/>
                            </a:solidFill>
                            <a:latin typeface="Cambria Math"/>
                          </a:rPr>
                        </m:ctrlPr>
                      </m:sSubPr>
                      <m:e>
                        <m:r>
                          <a:rPr lang="en-US" b="0" i="1" smtClean="0">
                            <a:solidFill>
                              <a:srgbClr val="7030A0"/>
                            </a:solidFill>
                            <a:latin typeface="Cambria Math"/>
                          </a:rPr>
                          <m:t>{</m:t>
                        </m:r>
                        <m:r>
                          <a:rPr lang="en-US" b="0" i="1" smtClean="0">
                            <a:solidFill>
                              <a:srgbClr val="7030A0"/>
                            </a:solidFill>
                            <a:latin typeface="Cambria Math"/>
                          </a:rPr>
                          <m:t>𝑦</m:t>
                        </m:r>
                      </m:e>
                      <m:sub>
                        <m:r>
                          <a:rPr lang="en-US" b="0" i="0" smtClean="0">
                            <a:solidFill>
                              <a:srgbClr val="7030A0"/>
                            </a:solidFill>
                            <a:latin typeface="Cambria Math"/>
                          </a:rPr>
                          <m:t>1</m:t>
                        </m:r>
                      </m:sub>
                    </m:sSub>
                    <m:r>
                      <a:rPr lang="en-US" b="0" i="1" smtClean="0">
                        <a:solidFill>
                          <a:srgbClr val="7030A0"/>
                        </a:solidFill>
                        <a:latin typeface="Cambria Math"/>
                      </a:rPr>
                      <m:t>, …,</m:t>
                    </m:r>
                    <m:sSub>
                      <m:sSubPr>
                        <m:ctrlPr>
                          <a:rPr lang="en-US" b="0" i="1" smtClean="0">
                            <a:solidFill>
                              <a:srgbClr val="7030A0"/>
                            </a:solidFill>
                            <a:latin typeface="Cambria Math"/>
                          </a:rPr>
                        </m:ctrlPr>
                      </m:sSubPr>
                      <m:e>
                        <m:r>
                          <a:rPr lang="en-US" b="0" i="1" smtClean="0">
                            <a:solidFill>
                              <a:srgbClr val="7030A0"/>
                            </a:solidFill>
                            <a:latin typeface="Cambria Math"/>
                          </a:rPr>
                          <m:t>𝑦</m:t>
                        </m:r>
                      </m:e>
                      <m:sub>
                        <m:r>
                          <a:rPr lang="en-US" b="0" i="1" smtClean="0">
                            <a:solidFill>
                              <a:srgbClr val="7030A0"/>
                            </a:solidFill>
                            <a:latin typeface="Cambria Math"/>
                          </a:rPr>
                          <m:t>𝑘</m:t>
                        </m:r>
                      </m:sub>
                    </m:sSub>
                    <m:r>
                      <a:rPr lang="en-US" b="0" i="1" smtClean="0">
                        <a:solidFill>
                          <a:srgbClr val="7030A0"/>
                        </a:solidFill>
                        <a:latin typeface="Cambria Math"/>
                      </a:rPr>
                      <m:t>}</m:t>
                    </m:r>
                    <m:r>
                      <a:rPr lang="en-US" b="0" i="1" smtClean="0">
                        <a:solidFill>
                          <a:schemeClr val="tx2"/>
                        </a:solidFill>
                        <a:latin typeface="Cambria Math"/>
                      </a:rPr>
                      <m:t>=</m:t>
                    </m:r>
                    <m:r>
                      <m:rPr>
                        <m:sty m:val="p"/>
                      </m:rPr>
                      <a:rPr lang="en-US" b="0" i="1" smtClean="0">
                        <a:solidFill>
                          <a:schemeClr val="tx1"/>
                        </a:solidFill>
                        <a:latin typeface="Cambria Math"/>
                      </a:rPr>
                      <m:t>bottom</m:t>
                    </m:r>
                    <m:r>
                      <a:rPr lang="en-US" b="0" i="1" smtClean="0">
                        <a:solidFill>
                          <a:schemeClr val="tx1"/>
                        </a:solidFill>
                        <a:latin typeface="Cambria Math"/>
                      </a:rPr>
                      <m:t>𝑘</m:t>
                    </m:r>
                    <m:r>
                      <a:rPr lang="en-US" b="0" i="1" smtClean="0">
                        <a:solidFill>
                          <a:schemeClr val="tx1"/>
                        </a:solidFill>
                        <a:latin typeface="Cambria Math"/>
                      </a:rPr>
                      <m:t>{</m:t>
                    </m:r>
                    <m:sSubSup>
                      <m:sSubSupPr>
                        <m:ctrlPr>
                          <a:rPr lang="en-US" b="0" i="1" smtClean="0">
                            <a:solidFill>
                              <a:schemeClr val="tx2"/>
                            </a:solidFill>
                            <a:latin typeface="Cambria Math"/>
                          </a:rPr>
                        </m:ctrlPr>
                      </m:sSubSupPr>
                      <m:e>
                        <m:r>
                          <a:rPr lang="en-US" b="0" i="1" smtClean="0">
                            <a:solidFill>
                              <a:schemeClr val="tx2"/>
                            </a:solidFill>
                            <a:latin typeface="Cambria Math"/>
                          </a:rPr>
                          <m:t>𝑦</m:t>
                        </m:r>
                      </m:e>
                      <m:sub>
                        <m:r>
                          <a:rPr lang="en-US" b="0" i="1" smtClean="0">
                            <a:solidFill>
                              <a:schemeClr val="tx2"/>
                            </a:solidFill>
                            <a:latin typeface="Cambria Math"/>
                          </a:rPr>
                          <m:t>1</m:t>
                        </m:r>
                      </m:sub>
                      <m:sup>
                        <m:r>
                          <a:rPr lang="en-US" b="0" i="1" smtClean="0">
                            <a:solidFill>
                              <a:schemeClr val="tx2"/>
                            </a:solidFill>
                            <a:latin typeface="Cambria Math"/>
                          </a:rPr>
                          <m:t>′</m:t>
                        </m:r>
                      </m:sup>
                    </m:sSubSup>
                    <m:r>
                      <a:rPr lang="en-US" b="0" i="1" smtClean="0">
                        <a:solidFill>
                          <a:schemeClr val="tx2"/>
                        </a:solidFill>
                        <a:latin typeface="Cambria Math"/>
                      </a:rPr>
                      <m:t>,…,</m:t>
                    </m:r>
                    <m:sSubSup>
                      <m:sSubSupPr>
                        <m:ctrlPr>
                          <a:rPr lang="en-US" b="0" i="1" smtClean="0">
                            <a:solidFill>
                              <a:schemeClr val="tx2"/>
                            </a:solidFill>
                            <a:latin typeface="Cambria Math"/>
                          </a:rPr>
                        </m:ctrlPr>
                      </m:sSubSupPr>
                      <m:e>
                        <m:r>
                          <a:rPr lang="en-US" b="0" i="1" smtClean="0">
                            <a:solidFill>
                              <a:schemeClr val="tx2"/>
                            </a:solidFill>
                            <a:latin typeface="Cambria Math"/>
                          </a:rPr>
                          <m:t>𝑦</m:t>
                        </m:r>
                      </m:e>
                      <m:sub>
                        <m:r>
                          <a:rPr lang="en-US" b="0" i="1" smtClean="0">
                            <a:solidFill>
                              <a:schemeClr val="tx2"/>
                            </a:solidFill>
                            <a:latin typeface="Cambria Math"/>
                          </a:rPr>
                          <m:t>𝑘</m:t>
                        </m:r>
                      </m:sub>
                      <m:sup>
                        <m:r>
                          <a:rPr lang="en-US" b="0" i="1" smtClean="0">
                            <a:solidFill>
                              <a:schemeClr val="tx2"/>
                            </a:solidFill>
                            <a:latin typeface="Cambria Math"/>
                          </a:rPr>
                          <m:t>′</m:t>
                        </m:r>
                      </m:sup>
                    </m:sSubSup>
                    <m:r>
                      <a:rPr lang="en-US" b="0" i="1" smtClean="0">
                        <a:solidFill>
                          <a:schemeClr val="tx2"/>
                        </a:solidFill>
                        <a:latin typeface="Cambria Math"/>
                      </a:rPr>
                      <m:t>, </m:t>
                    </m:r>
                    <m:sSubSup>
                      <m:sSubSupPr>
                        <m:ctrlPr>
                          <a:rPr lang="en-US" b="0" i="1" smtClean="0">
                            <a:solidFill>
                              <a:srgbClr val="FF0000"/>
                            </a:solidFill>
                            <a:latin typeface="Cambria Math"/>
                          </a:rPr>
                        </m:ctrlPr>
                      </m:sSubSupPr>
                      <m:e>
                        <m:r>
                          <a:rPr lang="en-US" b="0" i="1" smtClean="0">
                            <a:solidFill>
                              <a:srgbClr val="FF0000"/>
                            </a:solidFill>
                            <a:latin typeface="Cambria Math"/>
                          </a:rPr>
                          <m:t>𝑦</m:t>
                        </m:r>
                      </m:e>
                      <m:sub>
                        <m:r>
                          <a:rPr lang="en-US" b="0" i="1" smtClean="0">
                            <a:solidFill>
                              <a:srgbClr val="FF0000"/>
                            </a:solidFill>
                            <a:latin typeface="Cambria Math"/>
                          </a:rPr>
                          <m:t>1</m:t>
                        </m:r>
                      </m:sub>
                      <m:sup>
                        <m:r>
                          <a:rPr lang="en-US" b="0" i="1" smtClean="0">
                            <a:solidFill>
                              <a:srgbClr val="FF0000"/>
                            </a:solidFill>
                            <a:latin typeface="Cambria Math"/>
                          </a:rPr>
                          <m:t>′′</m:t>
                        </m:r>
                      </m:sup>
                    </m:sSubSup>
                    <m:r>
                      <a:rPr lang="en-US" b="0" i="1" smtClean="0">
                        <a:solidFill>
                          <a:srgbClr val="FF0000"/>
                        </a:solidFill>
                        <a:latin typeface="Cambria Math"/>
                      </a:rPr>
                      <m:t>,…,</m:t>
                    </m:r>
                    <m:sSubSup>
                      <m:sSubSupPr>
                        <m:ctrlPr>
                          <a:rPr lang="en-US" b="0" i="1" smtClean="0">
                            <a:solidFill>
                              <a:srgbClr val="FF0000"/>
                            </a:solidFill>
                            <a:latin typeface="Cambria Math"/>
                          </a:rPr>
                        </m:ctrlPr>
                      </m:sSubSupPr>
                      <m:e>
                        <m:r>
                          <a:rPr lang="en-US" b="0" i="1" smtClean="0">
                            <a:solidFill>
                              <a:srgbClr val="FF0000"/>
                            </a:solidFill>
                            <a:latin typeface="Cambria Math"/>
                          </a:rPr>
                          <m:t>𝑦</m:t>
                        </m:r>
                      </m:e>
                      <m:sub>
                        <m:r>
                          <a:rPr lang="en-US" b="0" i="1" smtClean="0">
                            <a:solidFill>
                              <a:srgbClr val="FF0000"/>
                            </a:solidFill>
                            <a:latin typeface="Cambria Math"/>
                          </a:rPr>
                          <m:t>𝑘</m:t>
                        </m:r>
                      </m:sub>
                      <m:sup>
                        <m:r>
                          <a:rPr lang="en-US" b="0" i="1" smtClean="0">
                            <a:solidFill>
                              <a:srgbClr val="FF0000"/>
                            </a:solidFill>
                            <a:latin typeface="Cambria Math"/>
                          </a:rPr>
                          <m:t>′′</m:t>
                        </m:r>
                      </m:sup>
                    </m:sSubSup>
                    <m:r>
                      <a:rPr lang="en-US" b="0" i="1" smtClean="0">
                        <a:solidFill>
                          <a:schemeClr val="tx1"/>
                        </a:solidFill>
                        <a:latin typeface="Cambria Math"/>
                      </a:rPr>
                      <m:t>}</m:t>
                    </m:r>
                  </m:oMath>
                </a14:m>
                <a:r>
                  <a:rPr lang="en-US" dirty="0" smtClean="0">
                    <a:solidFill>
                      <a:srgbClr val="FF0000"/>
                    </a:solidFill>
                  </a:rPr>
                  <a:t> </a:t>
                </a:r>
                <a:endParaRPr lang="en-US" dirty="0" smtClean="0">
                  <a:solidFill>
                    <a:schemeClr val="tx2"/>
                  </a:solidFill>
                </a:endParaRPr>
              </a:p>
              <a:p>
                <a:pPr marL="0" indent="0">
                  <a:buNone/>
                </a:pPr>
                <a:endParaRPr lang="en-US" dirty="0" smtClean="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25400" y="2362200"/>
                <a:ext cx="9017001" cy="4038600"/>
              </a:xfrm>
              <a:prstGeom prst="rect">
                <a:avLst/>
              </a:prstGeom>
              <a:blipFill rotWithShape="1">
                <a:blip r:embed="rId3"/>
                <a:stretch>
                  <a:fillRect l="-1555" t="-1813"/>
                </a:stretch>
              </a:blipFill>
            </p:spPr>
            <p:txBody>
              <a:bodyPr/>
              <a:lstStyle/>
              <a:p>
                <a:r>
                  <a:rPr lang="en-US">
                    <a:noFill/>
                  </a:rPr>
                  <a:t> </a:t>
                </a:r>
              </a:p>
            </p:txBody>
          </p:sp>
        </mc:Fallback>
      </mc:AlternateContent>
      <p:sp>
        <p:nvSpPr>
          <p:cNvPr id="8" name="Content Placeholder 2"/>
          <p:cNvSpPr txBox="1">
            <a:spLocks/>
          </p:cNvSpPr>
          <p:nvPr/>
        </p:nvSpPr>
        <p:spPr>
          <a:xfrm>
            <a:off x="127001" y="1231900"/>
            <a:ext cx="89408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rgbClr val="7030A0"/>
                </a:solidFill>
              </a:rPr>
              <a:t>!! </a:t>
            </a:r>
            <a:r>
              <a:rPr lang="en-US" b="1" dirty="0" smtClean="0">
                <a:solidFill>
                  <a:srgbClr val="00B050"/>
                </a:solidFill>
              </a:rPr>
              <a:t>We apply the same set of hash function to all elements/data sets/streams.</a:t>
            </a:r>
          </a:p>
        </p:txBody>
      </p:sp>
    </p:spTree>
    <p:extLst>
      <p:ext uri="{BB962C8B-B14F-4D97-AF65-F5344CB8AC3E}">
        <p14:creationId xmlns:p14="http://schemas.microsoft.com/office/powerpoint/2010/main" val="39534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Min-Hash Sketches</a:t>
            </a:r>
            <a:endParaRPr lang="en-US" dirty="0"/>
          </a:p>
        </p:txBody>
      </p:sp>
      <p:sp>
        <p:nvSpPr>
          <p:cNvPr id="3" name="Content Placeholder 2"/>
          <p:cNvSpPr>
            <a:spLocks noGrp="1"/>
          </p:cNvSpPr>
          <p:nvPr>
            <p:ph idx="1"/>
          </p:nvPr>
        </p:nvSpPr>
        <p:spPr>
          <a:xfrm>
            <a:off x="0" y="1600200"/>
            <a:ext cx="8991600" cy="4525963"/>
          </a:xfrm>
        </p:spPr>
        <p:txBody>
          <a:bodyPr>
            <a:normAutofit/>
          </a:bodyPr>
          <a:lstStyle/>
          <a:p>
            <a:pPr>
              <a:buFont typeface="Wingdings" panose="05000000000000000000" pitchFamily="2" charset="2"/>
              <a:buChar char="q"/>
            </a:pPr>
            <a:r>
              <a:rPr lang="en-US" b="1" dirty="0" smtClean="0">
                <a:solidFill>
                  <a:srgbClr val="7030A0"/>
                </a:solidFill>
              </a:rPr>
              <a:t>Recap</a:t>
            </a:r>
            <a:r>
              <a:rPr lang="en-US" dirty="0" smtClean="0"/>
              <a:t>:</a:t>
            </a:r>
          </a:p>
          <a:p>
            <a:pPr lvl="1">
              <a:buFont typeface="Wingdings" panose="05000000000000000000" pitchFamily="2" charset="2"/>
              <a:buChar char="§"/>
            </a:pPr>
            <a:r>
              <a:rPr lang="en-US" sz="3000" dirty="0" smtClean="0"/>
              <a:t>We defined Min-Hash Sketches (3 types)</a:t>
            </a:r>
          </a:p>
          <a:p>
            <a:pPr lvl="1">
              <a:buFont typeface="Wingdings" panose="05000000000000000000" pitchFamily="2" charset="2"/>
              <a:buChar char="§"/>
            </a:pPr>
            <a:r>
              <a:rPr lang="en-US" sz="3000" dirty="0" smtClean="0"/>
              <a:t>Adding elements, merging Min-Hash sketches</a:t>
            </a:r>
          </a:p>
          <a:p>
            <a:pPr lvl="1">
              <a:buFont typeface="Wingdings" panose="05000000000000000000" pitchFamily="2" charset="2"/>
              <a:buChar char="§"/>
            </a:pPr>
            <a:r>
              <a:rPr lang="en-US" sz="3000" dirty="0" smtClean="0"/>
              <a:t>Some properties of these sketches</a:t>
            </a:r>
          </a:p>
          <a:p>
            <a:pPr>
              <a:buFont typeface="Wingdings" panose="05000000000000000000" pitchFamily="2" charset="2"/>
              <a:buChar char="q"/>
            </a:pPr>
            <a:r>
              <a:rPr lang="en-US" b="1" dirty="0" smtClean="0">
                <a:solidFill>
                  <a:srgbClr val="7030A0"/>
                </a:solidFill>
              </a:rPr>
              <a:t>Next: We put Min-Hash sketches to work</a:t>
            </a:r>
            <a:endParaRPr lang="en-US" b="1" dirty="0">
              <a:solidFill>
                <a:srgbClr val="7030A0"/>
              </a:solidFill>
            </a:endParaRPr>
          </a:p>
          <a:p>
            <a:pPr lvl="1">
              <a:buFont typeface="Wingdings" panose="05000000000000000000" pitchFamily="2" charset="2"/>
              <a:buChar char="§"/>
            </a:pPr>
            <a:r>
              <a:rPr lang="en-US" sz="3200" dirty="0" smtClean="0"/>
              <a:t>Estimating Distinct Count from a Min-Hash Sketch</a:t>
            </a:r>
          </a:p>
          <a:p>
            <a:pPr lvl="2">
              <a:buFont typeface="Wingdings" panose="05000000000000000000" pitchFamily="2" charset="2"/>
              <a:buChar char="§"/>
            </a:pPr>
            <a:r>
              <a:rPr lang="en-US" sz="3000" dirty="0" smtClean="0"/>
              <a:t>Tools from estimation </a:t>
            </a:r>
            <a:r>
              <a:rPr lang="en-US" sz="3000" dirty="0" smtClean="0"/>
              <a:t>theory</a:t>
            </a:r>
            <a:endParaRPr lang="en-US" sz="3000" dirty="0" smtClean="0"/>
          </a:p>
        </p:txBody>
      </p:sp>
    </p:spTree>
    <p:extLst>
      <p:ext uri="{BB962C8B-B14F-4D97-AF65-F5344CB8AC3E}">
        <p14:creationId xmlns:p14="http://schemas.microsoft.com/office/powerpoint/2010/main" val="3623509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The Exponential Distribution </a:t>
                </a:r>
                <a14:m>
                  <m:oMath xmlns:m="http://schemas.openxmlformats.org/officeDocument/2006/math">
                    <m:r>
                      <m:rPr>
                        <m:sty m:val="p"/>
                      </m:rPr>
                      <a:rPr lang="en-US" b="0" i="0" dirty="0" smtClean="0">
                        <a:latin typeface="Cambria Math"/>
                      </a:rPr>
                      <m:t>Exp</m:t>
                    </m:r>
                    <m:r>
                      <a:rPr lang="en-US" i="1" dirty="0" smtClean="0">
                        <a:latin typeface="Cambria Math"/>
                      </a:rPr>
                      <m:t>(</m:t>
                    </m:r>
                    <m:r>
                      <a:rPr lang="en-US" i="1" dirty="0" smtClean="0">
                        <a:latin typeface="Cambria Math"/>
                      </a:rPr>
                      <m:t>𝑛</m:t>
                    </m:r>
                    <m:r>
                      <a:rPr lang="en-US" i="1" dirty="0" smtClean="0">
                        <a:latin typeface="Cambria Math"/>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4"/>
                <a:stretch>
                  <a:fillRect b="-31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876800"/>
              </a:xfrm>
            </p:spPr>
            <p:txBody>
              <a:bodyPr>
                <a:normAutofit fontScale="92500" lnSpcReduction="10000"/>
              </a:bodyPr>
              <a:lstStyle/>
              <a:p>
                <a:pPr>
                  <a:buFont typeface="Wingdings" panose="05000000000000000000" pitchFamily="2" charset="2"/>
                  <a:buChar char="§"/>
                </a:pPr>
                <a:r>
                  <a:rPr lang="en-US" dirty="0" smtClean="0"/>
                  <a:t>PDF  </a:t>
                </a:r>
                <a14:m>
                  <m:oMath xmlns:m="http://schemas.openxmlformats.org/officeDocument/2006/math">
                    <m:r>
                      <a:rPr lang="en-US" b="0" i="1" smtClean="0">
                        <a:solidFill>
                          <a:schemeClr val="tx2"/>
                        </a:solidFill>
                        <a:latin typeface="Cambria Math"/>
                      </a:rPr>
                      <m:t>𝑛</m:t>
                    </m:r>
                    <m:sSup>
                      <m:sSupPr>
                        <m:ctrlPr>
                          <a:rPr lang="en-US" b="0" i="1" smtClean="0">
                            <a:solidFill>
                              <a:schemeClr val="tx2"/>
                            </a:solidFill>
                            <a:latin typeface="Cambria Math"/>
                          </a:rPr>
                        </m:ctrlPr>
                      </m:sSupPr>
                      <m:e>
                        <m:r>
                          <m:rPr>
                            <m:sty m:val="p"/>
                          </m:rPr>
                          <a:rPr lang="en-US" b="0" i="1" smtClean="0">
                            <a:solidFill>
                              <a:schemeClr val="tx2"/>
                            </a:solidFill>
                            <a:latin typeface="Cambria Math"/>
                          </a:rPr>
                          <m:t>e</m:t>
                        </m:r>
                      </m:e>
                      <m:sup>
                        <m:r>
                          <a:rPr lang="en-US" b="0" i="1" smtClean="0">
                            <a:solidFill>
                              <a:schemeClr val="tx2"/>
                            </a:solidFill>
                            <a:latin typeface="Cambria Math"/>
                          </a:rPr>
                          <m:t>−</m:t>
                        </m:r>
                        <m:r>
                          <a:rPr lang="en-US" b="0" i="1" smtClean="0">
                            <a:solidFill>
                              <a:schemeClr val="tx2"/>
                            </a:solidFill>
                            <a:latin typeface="Cambria Math"/>
                          </a:rPr>
                          <m:t>𝑛𝑥</m:t>
                        </m:r>
                      </m:sup>
                    </m:sSup>
                    <m:r>
                      <a:rPr lang="en-US" b="0" i="0" smtClean="0">
                        <a:solidFill>
                          <a:schemeClr val="tx2"/>
                        </a:solidFill>
                        <a:latin typeface="Cambria Math"/>
                      </a:rPr>
                      <m:t>, </m:t>
                    </m:r>
                    <m:r>
                      <a:rPr lang="en-US" b="0" i="1" smtClean="0">
                        <a:solidFill>
                          <a:schemeClr val="tx2"/>
                        </a:solidFill>
                        <a:latin typeface="Cambria Math"/>
                      </a:rPr>
                      <m:t>𝑥</m:t>
                    </m:r>
                    <m:r>
                      <a:rPr lang="en-US" b="0" i="1" smtClean="0">
                        <a:solidFill>
                          <a:schemeClr val="tx2"/>
                        </a:solidFill>
                        <a:latin typeface="Cambria Math"/>
                      </a:rPr>
                      <m:t>≥0</m:t>
                    </m:r>
                  </m:oMath>
                </a14:m>
                <a:r>
                  <a:rPr lang="en-US" dirty="0" smtClean="0">
                    <a:solidFill>
                      <a:schemeClr val="tx2"/>
                    </a:solidFill>
                  </a:rPr>
                  <a:t>  ; </a:t>
                </a:r>
                <a:r>
                  <a:rPr lang="en-US" dirty="0" smtClean="0"/>
                  <a:t>CDF  </a:t>
                </a:r>
                <a14:m>
                  <m:oMath xmlns:m="http://schemas.openxmlformats.org/officeDocument/2006/math">
                    <m:r>
                      <a:rPr lang="en-US" b="0" i="0" smtClean="0">
                        <a:solidFill>
                          <a:schemeClr val="tx2"/>
                        </a:solidFill>
                        <a:latin typeface="Cambria Math"/>
                      </a:rPr>
                      <m:t>1−</m:t>
                    </m:r>
                    <m:sSup>
                      <m:sSupPr>
                        <m:ctrlPr>
                          <a:rPr lang="en-US" b="0" i="1" smtClean="0">
                            <a:solidFill>
                              <a:schemeClr val="tx2"/>
                            </a:solidFill>
                            <a:latin typeface="Cambria Math"/>
                          </a:rPr>
                        </m:ctrlPr>
                      </m:sSupPr>
                      <m:e>
                        <m:r>
                          <m:rPr>
                            <m:sty m:val="p"/>
                          </m:rPr>
                          <a:rPr lang="en-US" b="0" i="1" smtClean="0">
                            <a:solidFill>
                              <a:schemeClr val="tx2"/>
                            </a:solidFill>
                            <a:latin typeface="Cambria Math"/>
                          </a:rPr>
                          <m:t>e</m:t>
                        </m:r>
                      </m:e>
                      <m:sup>
                        <m:r>
                          <a:rPr lang="en-US" b="0" i="1" smtClean="0">
                            <a:solidFill>
                              <a:schemeClr val="tx2"/>
                            </a:solidFill>
                            <a:latin typeface="Cambria Math"/>
                          </a:rPr>
                          <m:t>−</m:t>
                        </m:r>
                        <m:r>
                          <a:rPr lang="en-US" b="0" i="1" smtClean="0">
                            <a:solidFill>
                              <a:schemeClr val="tx2"/>
                            </a:solidFill>
                            <a:latin typeface="Cambria Math"/>
                          </a:rPr>
                          <m:t>𝑛𝑥</m:t>
                        </m:r>
                      </m:sup>
                    </m:sSup>
                  </m:oMath>
                </a14:m>
                <a:r>
                  <a:rPr lang="en-US" dirty="0" smtClean="0"/>
                  <a:t> ; </a:t>
                </a:r>
                <a14:m>
                  <m:oMath xmlns:m="http://schemas.openxmlformats.org/officeDocument/2006/math">
                    <m:r>
                      <a:rPr lang="en-US">
                        <a:solidFill>
                          <a:schemeClr val="tx2"/>
                        </a:solidFill>
                        <a:latin typeface="Cambria Math"/>
                      </a:rPr>
                      <m:t> </m:t>
                    </m:r>
                    <m:r>
                      <a:rPr lang="en-US" b="0" i="1" smtClean="0">
                        <a:solidFill>
                          <a:schemeClr val="tx2"/>
                        </a:solidFill>
                        <a:latin typeface="Cambria Math"/>
                      </a:rPr>
                      <m:t>𝜇</m:t>
                    </m:r>
                    <m:r>
                      <a:rPr lang="en-US" b="0" i="1" smtClean="0">
                        <a:solidFill>
                          <a:schemeClr val="tx2"/>
                        </a:solidFill>
                        <a:latin typeface="Cambria Math"/>
                      </a:rPr>
                      <m:t>=</m:t>
                    </m:r>
                    <m:r>
                      <a:rPr lang="en-US" b="0" i="1" smtClean="0">
                        <a:solidFill>
                          <a:schemeClr val="tx2"/>
                        </a:solidFill>
                        <a:latin typeface="Cambria Math"/>
                      </a:rPr>
                      <m:t>𝜎</m:t>
                    </m:r>
                    <m:r>
                      <a:rPr lang="en-US" b="0" i="0" smtClean="0">
                        <a:solidFill>
                          <a:schemeClr val="tx2"/>
                        </a:solidFill>
                        <a:latin typeface="Cambria Math"/>
                      </a:rPr>
                      <m:t>=</m:t>
                    </m:r>
                    <m:f>
                      <m:fPr>
                        <m:ctrlPr>
                          <a:rPr lang="en-US" b="0" i="1" smtClean="0">
                            <a:solidFill>
                              <a:schemeClr val="tx2"/>
                            </a:solidFill>
                            <a:latin typeface="Cambria Math"/>
                          </a:rPr>
                        </m:ctrlPr>
                      </m:fPr>
                      <m:num>
                        <m:r>
                          <a:rPr lang="en-US" b="0" i="0" smtClean="0">
                            <a:solidFill>
                              <a:schemeClr val="tx2"/>
                            </a:solidFill>
                            <a:latin typeface="Cambria Math"/>
                          </a:rPr>
                          <m:t>1</m:t>
                        </m:r>
                      </m:num>
                      <m:den>
                        <m:r>
                          <m:rPr>
                            <m:sty m:val="p"/>
                          </m:rPr>
                          <a:rPr lang="en-US" b="0" i="0" smtClean="0">
                            <a:solidFill>
                              <a:schemeClr val="tx2"/>
                            </a:solidFill>
                            <a:latin typeface="Cambria Math"/>
                          </a:rPr>
                          <m:t>n</m:t>
                        </m:r>
                      </m:den>
                    </m:f>
                  </m:oMath>
                </a14:m>
                <a:endParaRPr lang="en-US" dirty="0" smtClean="0"/>
              </a:p>
              <a:p>
                <a:pPr>
                  <a:buFont typeface="Wingdings" panose="05000000000000000000" pitchFamily="2" charset="2"/>
                  <a:buChar char="§"/>
                </a:pPr>
                <a:r>
                  <a:rPr lang="en-US" dirty="0" smtClean="0"/>
                  <a:t>Very useful properties:</a:t>
                </a:r>
              </a:p>
              <a:p>
                <a:pPr lvl="1">
                  <a:buFont typeface="Wingdings" panose="05000000000000000000" pitchFamily="2" charset="2"/>
                  <a:buChar char="Ø"/>
                </a:pPr>
                <a:r>
                  <a:rPr lang="en-US" sz="3000" b="1" dirty="0" err="1" smtClean="0">
                    <a:solidFill>
                      <a:srgbClr val="7030A0"/>
                    </a:solidFill>
                  </a:rPr>
                  <a:t>Memorylessness</a:t>
                </a:r>
                <a:r>
                  <a:rPr lang="en-US" sz="3000" dirty="0" smtClean="0"/>
                  <a:t>: </a:t>
                </a:r>
              </a:p>
              <a:p>
                <a:pPr marL="457200" lvl="1" indent="0">
                  <a:buNone/>
                </a:pPr>
                <a14:m>
                  <m:oMath xmlns:m="http://schemas.openxmlformats.org/officeDocument/2006/math">
                    <m:r>
                      <a:rPr lang="en-US" sz="3000" b="0" i="1" smtClean="0">
                        <a:solidFill>
                          <a:schemeClr val="tx2"/>
                        </a:solidFill>
                        <a:latin typeface="Cambria Math"/>
                      </a:rPr>
                      <m:t>∀</m:t>
                    </m:r>
                    <m:r>
                      <a:rPr lang="en-US" sz="3000" b="0" i="1" smtClean="0">
                        <a:solidFill>
                          <a:schemeClr val="tx2"/>
                        </a:solidFill>
                        <a:latin typeface="Cambria Math"/>
                      </a:rPr>
                      <m:t>𝑡</m:t>
                    </m:r>
                    <m:r>
                      <a:rPr lang="en-US" sz="3000" b="0" i="1" smtClean="0">
                        <a:solidFill>
                          <a:schemeClr val="tx2"/>
                        </a:solidFill>
                        <a:latin typeface="Cambria Math"/>
                      </a:rPr>
                      <m:t>,</m:t>
                    </m:r>
                    <m:r>
                      <a:rPr lang="en-US" sz="3000" b="0" i="1" smtClean="0">
                        <a:solidFill>
                          <a:schemeClr val="tx2"/>
                        </a:solidFill>
                        <a:latin typeface="Cambria Math"/>
                      </a:rPr>
                      <m:t>𝑦</m:t>
                    </m:r>
                    <m:r>
                      <a:rPr lang="en-US" sz="3000" b="0" i="1" smtClean="0">
                        <a:solidFill>
                          <a:schemeClr val="tx2"/>
                        </a:solidFill>
                        <a:latin typeface="Cambria Math"/>
                      </a:rPr>
                      <m:t>≥0, </m:t>
                    </m:r>
                    <m:r>
                      <m:rPr>
                        <m:sty m:val="p"/>
                      </m:rPr>
                      <a:rPr lang="en-US" sz="3000" b="0" i="0" smtClean="0">
                        <a:solidFill>
                          <a:schemeClr val="tx2"/>
                        </a:solidFill>
                        <a:latin typeface="Cambria Math"/>
                      </a:rPr>
                      <m:t>Pr</m:t>
                    </m:r>
                    <m:d>
                      <m:dPr>
                        <m:begChr m:val="["/>
                        <m:endChr m:val="|"/>
                        <m:ctrlPr>
                          <a:rPr lang="en-US" sz="3000" b="0" i="1" smtClean="0">
                            <a:solidFill>
                              <a:schemeClr val="tx2"/>
                            </a:solidFill>
                            <a:latin typeface="Cambria Math"/>
                          </a:rPr>
                        </m:ctrlPr>
                      </m:dPr>
                      <m:e>
                        <m:r>
                          <a:rPr lang="en-US" sz="3000" b="0" i="1" smtClean="0">
                            <a:solidFill>
                              <a:schemeClr val="tx2"/>
                            </a:solidFill>
                            <a:latin typeface="Cambria Math"/>
                          </a:rPr>
                          <m:t>𝑥</m:t>
                        </m:r>
                        <m:r>
                          <a:rPr lang="en-US" sz="3000" b="0" i="1" smtClean="0">
                            <a:solidFill>
                              <a:schemeClr val="tx2"/>
                            </a:solidFill>
                            <a:latin typeface="Cambria Math"/>
                          </a:rPr>
                          <m:t>&gt;</m:t>
                        </m:r>
                        <m:r>
                          <a:rPr lang="en-US" sz="3000" b="0" i="1" smtClean="0">
                            <a:solidFill>
                              <a:schemeClr val="tx2"/>
                            </a:solidFill>
                            <a:latin typeface="Cambria Math"/>
                          </a:rPr>
                          <m:t>𝑦</m:t>
                        </m:r>
                        <m:r>
                          <a:rPr lang="en-US" sz="3000" b="0" i="1" smtClean="0">
                            <a:solidFill>
                              <a:schemeClr val="tx2"/>
                            </a:solidFill>
                            <a:latin typeface="Cambria Math"/>
                          </a:rPr>
                          <m:t>+</m:t>
                        </m:r>
                        <m:r>
                          <a:rPr lang="en-US" sz="3000" b="0" i="1" smtClean="0">
                            <a:solidFill>
                              <a:schemeClr val="tx2"/>
                            </a:solidFill>
                            <a:latin typeface="Cambria Math"/>
                          </a:rPr>
                          <m:t>𝑡</m:t>
                        </m:r>
                        <m:r>
                          <a:rPr lang="en-US" sz="3000" b="0" i="0" smtClean="0">
                            <a:solidFill>
                              <a:schemeClr val="tx2"/>
                            </a:solidFill>
                            <a:latin typeface="Cambria Math"/>
                          </a:rPr>
                          <m:t> </m:t>
                        </m:r>
                      </m:e>
                    </m:d>
                    <m:r>
                      <a:rPr lang="en-US" sz="3000" b="0" i="0" smtClean="0">
                        <a:solidFill>
                          <a:schemeClr val="tx2"/>
                        </a:solidFill>
                        <a:latin typeface="Cambria Math"/>
                      </a:rPr>
                      <m:t> </m:t>
                    </m:r>
                    <m:r>
                      <a:rPr lang="en-US" sz="3000" b="0" i="1" smtClean="0">
                        <a:solidFill>
                          <a:schemeClr val="tx2"/>
                        </a:solidFill>
                        <a:latin typeface="Cambria Math"/>
                      </a:rPr>
                      <m:t>𝑥</m:t>
                    </m:r>
                    <m:r>
                      <a:rPr lang="en-US" sz="3000" b="0" i="1" smtClean="0">
                        <a:solidFill>
                          <a:schemeClr val="tx2"/>
                        </a:solidFill>
                        <a:latin typeface="Cambria Math"/>
                      </a:rPr>
                      <m:t>&gt;</m:t>
                    </m:r>
                    <m:r>
                      <a:rPr lang="en-US" sz="3000" b="0" i="1" smtClean="0">
                        <a:solidFill>
                          <a:schemeClr val="tx2"/>
                        </a:solidFill>
                        <a:latin typeface="Cambria Math"/>
                      </a:rPr>
                      <m:t>𝑦</m:t>
                    </m:r>
                    <m:r>
                      <a:rPr lang="en-US" sz="3000" b="0" i="0" smtClean="0">
                        <a:solidFill>
                          <a:schemeClr val="tx2"/>
                        </a:solidFill>
                        <a:latin typeface="Cambria Math"/>
                      </a:rPr>
                      <m:t>]=</m:t>
                    </m:r>
                  </m:oMath>
                </a14:m>
                <a:r>
                  <a:rPr lang="en-US" sz="3000" b="0" dirty="0" smtClean="0">
                    <a:solidFill>
                      <a:schemeClr val="tx2"/>
                    </a:solidFill>
                  </a:rPr>
                  <a:t> </a:t>
                </a:r>
                <a14:m>
                  <m:oMath xmlns:m="http://schemas.openxmlformats.org/officeDocument/2006/math">
                    <m:r>
                      <m:rPr>
                        <m:sty m:val="p"/>
                      </m:rPr>
                      <a:rPr lang="en-US" sz="3000" b="0" i="0" smtClean="0">
                        <a:solidFill>
                          <a:schemeClr val="tx2"/>
                        </a:solidFill>
                        <a:latin typeface="Cambria Math"/>
                      </a:rPr>
                      <m:t>Pr</m:t>
                    </m:r>
                    <m:d>
                      <m:dPr>
                        <m:begChr m:val="["/>
                        <m:endChr m:val="]"/>
                        <m:ctrlPr>
                          <a:rPr lang="en-US" sz="3000" b="0" i="1" smtClean="0">
                            <a:solidFill>
                              <a:schemeClr val="tx2"/>
                            </a:solidFill>
                            <a:latin typeface="Cambria Math"/>
                          </a:rPr>
                        </m:ctrlPr>
                      </m:dPr>
                      <m:e>
                        <m:r>
                          <a:rPr lang="en-US" sz="3000" b="0" i="1" smtClean="0">
                            <a:solidFill>
                              <a:schemeClr val="tx2"/>
                            </a:solidFill>
                            <a:latin typeface="Cambria Math"/>
                          </a:rPr>
                          <m:t>𝑥</m:t>
                        </m:r>
                        <m:r>
                          <a:rPr lang="en-US" sz="3000" b="0" i="1" smtClean="0">
                            <a:solidFill>
                              <a:schemeClr val="tx2"/>
                            </a:solidFill>
                            <a:latin typeface="Cambria Math"/>
                          </a:rPr>
                          <m:t>&gt;</m:t>
                        </m:r>
                        <m:r>
                          <a:rPr lang="en-US" sz="3000" b="0" i="1" smtClean="0">
                            <a:solidFill>
                              <a:schemeClr val="tx2"/>
                            </a:solidFill>
                            <a:latin typeface="Cambria Math"/>
                          </a:rPr>
                          <m:t>𝑡</m:t>
                        </m:r>
                      </m:e>
                    </m:d>
                  </m:oMath>
                </a14:m>
                <a:endParaRPr lang="en-US" sz="3000" b="0" dirty="0" smtClean="0"/>
              </a:p>
              <a:p>
                <a:pPr lvl="1">
                  <a:buFont typeface="Wingdings" panose="05000000000000000000" pitchFamily="2" charset="2"/>
                  <a:buChar char="Ø"/>
                </a:pPr>
                <a:r>
                  <a:rPr lang="en-US" sz="3000" b="1" dirty="0" smtClean="0">
                    <a:solidFill>
                      <a:srgbClr val="7030A0"/>
                    </a:solidFill>
                  </a:rPr>
                  <a:t>Min-to-Sum conversion</a:t>
                </a:r>
                <a:r>
                  <a:rPr lang="en-US" sz="3000" dirty="0" smtClean="0"/>
                  <a:t>:</a:t>
                </a:r>
              </a:p>
              <a:p>
                <a:pPr marL="457200" lvl="1" indent="0">
                  <a:buNone/>
                </a:pPr>
                <a14:m>
                  <m:oMathPara xmlns:m="http://schemas.openxmlformats.org/officeDocument/2006/math">
                    <m:oMathParaPr>
                      <m:jc m:val="centerGroup"/>
                    </m:oMathParaPr>
                    <m:oMath xmlns:m="http://schemas.openxmlformats.org/officeDocument/2006/math">
                      <m:r>
                        <m:rPr>
                          <m:sty m:val="p"/>
                        </m:rPr>
                        <a:rPr lang="en-US" sz="3000" b="0" i="0" dirty="0" smtClean="0">
                          <a:solidFill>
                            <a:schemeClr val="tx2"/>
                          </a:solidFill>
                          <a:latin typeface="Cambria Math"/>
                        </a:rPr>
                        <m:t>min</m:t>
                      </m:r>
                      <m:d>
                        <m:dPr>
                          <m:begChr m:val="{"/>
                          <m:endChr m:val="}"/>
                          <m:ctrlPr>
                            <a:rPr lang="en-US" sz="3000" b="0" i="1" dirty="0" smtClean="0">
                              <a:solidFill>
                                <a:schemeClr val="tx2"/>
                              </a:solidFill>
                              <a:latin typeface="Cambria Math"/>
                            </a:rPr>
                          </m:ctrlPr>
                        </m:dPr>
                        <m:e>
                          <m:r>
                            <m:rPr>
                              <m:sty m:val="p"/>
                            </m:rPr>
                            <a:rPr lang="en-US" sz="3000" b="0" i="0" dirty="0" smtClean="0">
                              <a:solidFill>
                                <a:schemeClr val="tx2"/>
                              </a:solidFill>
                              <a:latin typeface="Cambria Math"/>
                            </a:rPr>
                            <m:t>Exp</m:t>
                          </m:r>
                          <m:d>
                            <m:dPr>
                              <m:ctrlPr>
                                <a:rPr lang="en-US" sz="3000" b="0" i="1" dirty="0" smtClean="0">
                                  <a:solidFill>
                                    <a:schemeClr val="tx2"/>
                                  </a:solidFill>
                                  <a:latin typeface="Cambria Math"/>
                                </a:rPr>
                              </m:ctrlPr>
                            </m:dPr>
                            <m:e>
                              <m:sSub>
                                <m:sSubPr>
                                  <m:ctrlPr>
                                    <a:rPr lang="en-US" sz="3000" b="0" i="1" dirty="0" smtClean="0">
                                      <a:solidFill>
                                        <a:schemeClr val="tx2"/>
                                      </a:solidFill>
                                      <a:latin typeface="Cambria Math"/>
                                    </a:rPr>
                                  </m:ctrlPr>
                                </m:sSubPr>
                                <m:e>
                                  <m:r>
                                    <a:rPr lang="en-US" sz="3000" i="1" dirty="0" smtClean="0">
                                      <a:solidFill>
                                        <a:schemeClr val="tx2"/>
                                      </a:solidFill>
                                      <a:latin typeface="Cambria Math"/>
                                    </a:rPr>
                                    <m:t>𝑛</m:t>
                                  </m:r>
                                </m:e>
                                <m:sub>
                                  <m:r>
                                    <a:rPr lang="en-US" sz="3000" b="0" i="1" dirty="0" smtClean="0">
                                      <a:solidFill>
                                        <a:schemeClr val="tx2"/>
                                      </a:solidFill>
                                      <a:latin typeface="Cambria Math"/>
                                    </a:rPr>
                                    <m:t>1</m:t>
                                  </m:r>
                                </m:sub>
                              </m:sSub>
                            </m:e>
                          </m:d>
                          <m:r>
                            <a:rPr lang="en-US" sz="3000" b="0" i="1" dirty="0" smtClean="0">
                              <a:solidFill>
                                <a:schemeClr val="tx2"/>
                              </a:solidFill>
                              <a:latin typeface="Cambria Math"/>
                            </a:rPr>
                            <m:t>,…,</m:t>
                          </m:r>
                          <m:r>
                            <m:rPr>
                              <m:sty m:val="p"/>
                            </m:rPr>
                            <a:rPr lang="en-US" sz="3000" b="0" i="1" dirty="0" smtClean="0">
                              <a:solidFill>
                                <a:schemeClr val="tx2"/>
                              </a:solidFill>
                              <a:latin typeface="Cambria Math"/>
                            </a:rPr>
                            <m:t>Exp</m:t>
                          </m:r>
                          <m:d>
                            <m:dPr>
                              <m:ctrlPr>
                                <a:rPr lang="en-US" sz="3000" b="0" i="1" dirty="0" smtClean="0">
                                  <a:solidFill>
                                    <a:schemeClr val="tx2"/>
                                  </a:solidFill>
                                  <a:latin typeface="Cambria Math"/>
                                </a:rPr>
                              </m:ctrlPr>
                            </m:dPr>
                            <m:e>
                              <m:sSub>
                                <m:sSubPr>
                                  <m:ctrlPr>
                                    <a:rPr lang="en-US" sz="3000" b="0" i="1" dirty="0" smtClean="0">
                                      <a:solidFill>
                                        <a:schemeClr val="tx2"/>
                                      </a:solidFill>
                                      <a:latin typeface="Cambria Math"/>
                                    </a:rPr>
                                  </m:ctrlPr>
                                </m:sSubPr>
                                <m:e>
                                  <m:r>
                                    <a:rPr lang="en-US" sz="3000" b="0" i="1" dirty="0" smtClean="0">
                                      <a:solidFill>
                                        <a:schemeClr val="tx2"/>
                                      </a:solidFill>
                                      <a:latin typeface="Cambria Math"/>
                                    </a:rPr>
                                    <m:t>𝑛</m:t>
                                  </m:r>
                                </m:e>
                                <m:sub>
                                  <m:r>
                                    <a:rPr lang="en-US" sz="3000" b="0" i="1" dirty="0" smtClean="0">
                                      <a:solidFill>
                                        <a:schemeClr val="tx2"/>
                                      </a:solidFill>
                                      <a:latin typeface="Cambria Math"/>
                                    </a:rPr>
                                    <m:t>𝑡</m:t>
                                  </m:r>
                                </m:sub>
                              </m:sSub>
                            </m:e>
                          </m:d>
                        </m:e>
                      </m:d>
                      <m:r>
                        <a:rPr lang="en-US" sz="3000" b="0" i="1" dirty="0" smtClean="0">
                          <a:solidFill>
                            <a:schemeClr val="tx2"/>
                          </a:solidFill>
                          <a:latin typeface="Cambria Math"/>
                        </a:rPr>
                        <m:t>∼</m:t>
                      </m:r>
                      <m:r>
                        <m:rPr>
                          <m:sty m:val="p"/>
                        </m:rPr>
                        <a:rPr lang="en-US" sz="3000" b="0" i="1" dirty="0" smtClean="0">
                          <a:solidFill>
                            <a:schemeClr val="tx2"/>
                          </a:solidFill>
                          <a:latin typeface="Cambria Math"/>
                        </a:rPr>
                        <m:t>Exp</m:t>
                      </m:r>
                      <m:r>
                        <a:rPr lang="en-US" sz="3000" b="0" i="1" dirty="0" smtClean="0">
                          <a:solidFill>
                            <a:schemeClr val="tx2"/>
                          </a:solidFill>
                          <a:latin typeface="Cambria Math"/>
                        </a:rPr>
                        <m:t>(</m:t>
                      </m:r>
                      <m:sSub>
                        <m:sSubPr>
                          <m:ctrlPr>
                            <a:rPr lang="en-US" sz="3000" b="0" i="1" dirty="0" smtClean="0">
                              <a:solidFill>
                                <a:schemeClr val="tx2"/>
                              </a:solidFill>
                              <a:latin typeface="Cambria Math"/>
                            </a:rPr>
                          </m:ctrlPr>
                        </m:sSubPr>
                        <m:e>
                          <m:r>
                            <a:rPr lang="en-US" sz="3000" b="0" i="1" dirty="0" smtClean="0">
                              <a:solidFill>
                                <a:schemeClr val="tx2"/>
                              </a:solidFill>
                              <a:latin typeface="Cambria Math"/>
                            </a:rPr>
                            <m:t>𝑛</m:t>
                          </m:r>
                        </m:e>
                        <m:sub>
                          <m:r>
                            <a:rPr lang="en-US" sz="3000" b="0" i="1" dirty="0" smtClean="0">
                              <a:solidFill>
                                <a:schemeClr val="tx2"/>
                              </a:solidFill>
                              <a:latin typeface="Cambria Math"/>
                            </a:rPr>
                            <m:t>1</m:t>
                          </m:r>
                        </m:sub>
                      </m:sSub>
                      <m:r>
                        <a:rPr lang="en-US" sz="3000" b="0" i="1" dirty="0" smtClean="0">
                          <a:solidFill>
                            <a:schemeClr val="tx2"/>
                          </a:solidFill>
                          <a:latin typeface="Cambria Math"/>
                        </a:rPr>
                        <m:t>+⋯+</m:t>
                      </m:r>
                      <m:sSub>
                        <m:sSubPr>
                          <m:ctrlPr>
                            <a:rPr lang="en-US" sz="3000" b="0" i="1" dirty="0" smtClean="0">
                              <a:solidFill>
                                <a:schemeClr val="tx2"/>
                              </a:solidFill>
                              <a:latin typeface="Cambria Math"/>
                            </a:rPr>
                          </m:ctrlPr>
                        </m:sSubPr>
                        <m:e>
                          <m:r>
                            <a:rPr lang="en-US" sz="3000" b="0" i="1" dirty="0" smtClean="0">
                              <a:solidFill>
                                <a:schemeClr val="tx2"/>
                              </a:solidFill>
                              <a:latin typeface="Cambria Math"/>
                            </a:rPr>
                            <m:t>𝑛</m:t>
                          </m:r>
                        </m:e>
                        <m:sub>
                          <m:r>
                            <a:rPr lang="en-US" sz="3000" b="0" i="1" dirty="0" smtClean="0">
                              <a:solidFill>
                                <a:schemeClr val="tx2"/>
                              </a:solidFill>
                              <a:latin typeface="Cambria Math"/>
                            </a:rPr>
                            <m:t>𝑡</m:t>
                          </m:r>
                        </m:sub>
                      </m:sSub>
                      <m:r>
                        <a:rPr lang="en-US" sz="3000" b="0" i="1" dirty="0" smtClean="0">
                          <a:solidFill>
                            <a:schemeClr val="tx2"/>
                          </a:solidFill>
                          <a:latin typeface="Cambria Math"/>
                        </a:rPr>
                        <m:t>)</m:t>
                      </m:r>
                    </m:oMath>
                  </m:oMathPara>
                </a14:m>
                <a:endParaRPr lang="en-US" sz="3000" dirty="0" smtClean="0">
                  <a:solidFill>
                    <a:schemeClr val="tx2"/>
                  </a:solidFill>
                </a:endParaRPr>
              </a:p>
              <a:p>
                <a:pPr>
                  <a:buFont typeface="Wingdings" panose="05000000000000000000" pitchFamily="2" charset="2"/>
                  <a:buChar char="§"/>
                </a:pPr>
                <a:r>
                  <a:rPr lang="en-US" dirty="0" smtClean="0"/>
                  <a:t>Relation with uniform:</a:t>
                </a:r>
              </a:p>
              <a:p>
                <a:pPr marL="0" indent="0">
                  <a:buNone/>
                </a:pPr>
                <a:r>
                  <a:rPr lang="en-US" dirty="0" smtClean="0"/>
                  <a:t>                </a:t>
                </a:r>
                <a14:m>
                  <m:oMath xmlns:m="http://schemas.openxmlformats.org/officeDocument/2006/math">
                    <m:r>
                      <a:rPr lang="en-US" b="0" i="1" dirty="0" smtClean="0">
                        <a:solidFill>
                          <a:schemeClr val="tx2"/>
                        </a:solidFill>
                        <a:latin typeface="Cambria Math"/>
                      </a:rPr>
                      <m:t>𝑢</m:t>
                    </m:r>
                    <m:r>
                      <a:rPr lang="en-US" b="0" i="1" dirty="0" smtClean="0">
                        <a:solidFill>
                          <a:schemeClr val="tx2"/>
                        </a:solidFill>
                        <a:latin typeface="Cambria Math"/>
                      </a:rPr>
                      <m:t>∼</m:t>
                    </m:r>
                    <m:r>
                      <a:rPr lang="en-US" b="0" i="1" dirty="0" smtClean="0">
                        <a:solidFill>
                          <a:schemeClr val="tx2"/>
                        </a:solidFill>
                        <a:latin typeface="Cambria Math"/>
                      </a:rPr>
                      <m:t>𝑈</m:t>
                    </m:r>
                    <m:d>
                      <m:dPr>
                        <m:begChr m:val="["/>
                        <m:endChr m:val="]"/>
                        <m:ctrlPr>
                          <a:rPr lang="en-US" b="0" i="1" dirty="0" smtClean="0">
                            <a:solidFill>
                              <a:schemeClr val="tx2"/>
                            </a:solidFill>
                            <a:latin typeface="Cambria Math"/>
                          </a:rPr>
                        </m:ctrlPr>
                      </m:dPr>
                      <m:e>
                        <m:r>
                          <a:rPr lang="en-US" b="0" i="1" dirty="0" smtClean="0">
                            <a:solidFill>
                              <a:schemeClr val="tx2"/>
                            </a:solidFill>
                            <a:latin typeface="Cambria Math"/>
                          </a:rPr>
                          <m:t>0,1</m:t>
                        </m:r>
                      </m:e>
                    </m:d>
                    <m:r>
                      <a:rPr lang="en-US" b="0" i="1" dirty="0" smtClean="0">
                        <a:solidFill>
                          <a:schemeClr val="tx2"/>
                        </a:solidFill>
                        <a:latin typeface="Cambria Math"/>
                      </a:rPr>
                      <m:t> </m:t>
                    </m:r>
                    <m:r>
                      <a:rPr lang="en-US" b="0" i="1" dirty="0" smtClean="0">
                        <a:solidFill>
                          <a:schemeClr val="tx2"/>
                        </a:solidFill>
                        <a:latin typeface="Cambria Math"/>
                        <a:ea typeface="Cambria Math"/>
                      </a:rPr>
                      <m:t>⇔−</m:t>
                    </m:r>
                    <m:f>
                      <m:fPr>
                        <m:ctrlPr>
                          <a:rPr lang="en-US" b="0" i="1" dirty="0" smtClean="0">
                            <a:solidFill>
                              <a:schemeClr val="tx2"/>
                            </a:solidFill>
                            <a:latin typeface="Cambria Math"/>
                            <a:ea typeface="Cambria Math"/>
                          </a:rPr>
                        </m:ctrlPr>
                      </m:fPr>
                      <m:num>
                        <m:r>
                          <m:rPr>
                            <m:sty m:val="p"/>
                          </m:rPr>
                          <a:rPr lang="en-US" b="0" i="1" dirty="0" smtClean="0">
                            <a:solidFill>
                              <a:schemeClr val="tx2"/>
                            </a:solidFill>
                            <a:latin typeface="Cambria Math"/>
                            <a:ea typeface="Cambria Math"/>
                          </a:rPr>
                          <m:t>ln</m:t>
                        </m:r>
                        <m:d>
                          <m:dPr>
                            <m:ctrlPr>
                              <a:rPr lang="en-US" b="0" i="1" dirty="0" smtClean="0">
                                <a:solidFill>
                                  <a:schemeClr val="tx2"/>
                                </a:solidFill>
                                <a:latin typeface="Cambria Math"/>
                                <a:ea typeface="Cambria Math"/>
                              </a:rPr>
                            </m:ctrlPr>
                          </m:dPr>
                          <m:e>
                            <m:r>
                              <a:rPr lang="en-US" b="0" i="1" dirty="0" smtClean="0">
                                <a:solidFill>
                                  <a:schemeClr val="tx2"/>
                                </a:solidFill>
                                <a:latin typeface="Cambria Math"/>
                                <a:ea typeface="Cambria Math"/>
                              </a:rPr>
                              <m:t>1−</m:t>
                            </m:r>
                            <m:r>
                              <a:rPr lang="en-US" b="0" i="1" dirty="0" smtClean="0">
                                <a:solidFill>
                                  <a:schemeClr val="tx2"/>
                                </a:solidFill>
                                <a:latin typeface="Cambria Math"/>
                                <a:ea typeface="Cambria Math"/>
                              </a:rPr>
                              <m:t>𝑢</m:t>
                            </m:r>
                          </m:e>
                        </m:d>
                      </m:num>
                      <m:den>
                        <m:r>
                          <a:rPr lang="en-US" b="0" i="1" dirty="0" smtClean="0">
                            <a:solidFill>
                              <a:schemeClr val="tx2"/>
                            </a:solidFill>
                            <a:latin typeface="Cambria Math"/>
                            <a:ea typeface="Cambria Math"/>
                          </a:rPr>
                          <m:t>𝑛</m:t>
                        </m:r>
                      </m:den>
                    </m:f>
                    <m:r>
                      <a:rPr lang="en-US" b="0" i="1" dirty="0" smtClean="0">
                        <a:solidFill>
                          <a:schemeClr val="tx2"/>
                        </a:solidFill>
                        <a:latin typeface="Cambria Math"/>
                      </a:rPr>
                      <m:t>∼</m:t>
                    </m:r>
                    <m:r>
                      <m:rPr>
                        <m:sty m:val="p"/>
                      </m:rPr>
                      <a:rPr lang="en-US" b="0" i="1" dirty="0" smtClean="0">
                        <a:solidFill>
                          <a:schemeClr val="tx2"/>
                        </a:solidFill>
                        <a:latin typeface="Cambria Math"/>
                      </a:rPr>
                      <m:t>Exp</m:t>
                    </m:r>
                    <m:r>
                      <a:rPr lang="en-US" b="0" i="1" dirty="0" smtClean="0">
                        <a:solidFill>
                          <a:schemeClr val="tx2"/>
                        </a:solidFill>
                        <a:latin typeface="Cambria Math"/>
                      </a:rPr>
                      <m:t>(</m:t>
                    </m:r>
                    <m:r>
                      <a:rPr lang="en-US" b="0" i="1" dirty="0" smtClean="0">
                        <a:solidFill>
                          <a:schemeClr val="tx2"/>
                        </a:solidFill>
                        <a:latin typeface="Cambria Math"/>
                      </a:rPr>
                      <m:t>𝑛</m:t>
                    </m:r>
                    <m:r>
                      <a:rPr lang="en-US" b="0" i="1" dirty="0" smtClean="0">
                        <a:solidFill>
                          <a:schemeClr val="tx2"/>
                        </a:solidFill>
                        <a:latin typeface="Cambria Math"/>
                      </a:rPr>
                      <m:t>)</m:t>
                    </m:r>
                  </m:oMath>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dirty="0" smtClean="0">
                          <a:solidFill>
                            <a:schemeClr val="tx2"/>
                          </a:solidFill>
                          <a:latin typeface="Cambria Math"/>
                          <a:ea typeface="Cambria Math"/>
                        </a:rPr>
                        <m:t>𝑥</m:t>
                      </m:r>
                      <m:r>
                        <a:rPr lang="en-US" b="0" i="1" dirty="0" smtClean="0">
                          <a:solidFill>
                            <a:schemeClr val="tx2"/>
                          </a:solidFill>
                          <a:latin typeface="Cambria Math"/>
                        </a:rPr>
                        <m:t>∼</m:t>
                      </m:r>
                      <m:r>
                        <m:rPr>
                          <m:sty m:val="p"/>
                        </m:rPr>
                        <a:rPr lang="en-US" b="0" i="1" dirty="0" smtClean="0">
                          <a:solidFill>
                            <a:schemeClr val="tx2"/>
                          </a:solidFill>
                          <a:latin typeface="Cambria Math"/>
                        </a:rPr>
                        <m:t>Exp</m:t>
                      </m:r>
                      <m:r>
                        <a:rPr lang="en-US" b="0" i="1" dirty="0" smtClean="0">
                          <a:solidFill>
                            <a:schemeClr val="tx2"/>
                          </a:solidFill>
                          <a:latin typeface="Cambria Math"/>
                        </a:rPr>
                        <m:t>(</m:t>
                      </m:r>
                      <m:r>
                        <a:rPr lang="en-US" b="0" i="1" dirty="0" smtClean="0">
                          <a:solidFill>
                            <a:schemeClr val="tx2"/>
                          </a:solidFill>
                          <a:latin typeface="Cambria Math"/>
                        </a:rPr>
                        <m:t>𝑛</m:t>
                      </m:r>
                      <m:r>
                        <a:rPr lang="en-US" b="0" i="1" dirty="0" smtClean="0">
                          <a:solidFill>
                            <a:schemeClr val="tx2"/>
                          </a:solidFill>
                          <a:latin typeface="Cambria Math"/>
                        </a:rPr>
                        <m:t>)⇔1−</m:t>
                      </m:r>
                      <m:sSup>
                        <m:sSupPr>
                          <m:ctrlPr>
                            <a:rPr lang="en-US" b="0" i="1" dirty="0" smtClean="0">
                              <a:solidFill>
                                <a:schemeClr val="tx2"/>
                              </a:solidFill>
                              <a:latin typeface="Cambria Math"/>
                            </a:rPr>
                          </m:ctrlPr>
                        </m:sSupPr>
                        <m:e>
                          <m:r>
                            <m:rPr>
                              <m:sty m:val="p"/>
                            </m:rPr>
                            <a:rPr lang="en-US" b="0" i="1" dirty="0" smtClean="0">
                              <a:solidFill>
                                <a:schemeClr val="tx2"/>
                              </a:solidFill>
                              <a:latin typeface="Cambria Math"/>
                            </a:rPr>
                            <m:t>e</m:t>
                          </m:r>
                        </m:e>
                        <m:sup>
                          <m:r>
                            <a:rPr lang="en-US" b="0" i="1" dirty="0" smtClean="0">
                              <a:solidFill>
                                <a:schemeClr val="tx2"/>
                              </a:solidFill>
                              <a:latin typeface="Cambria Math"/>
                            </a:rPr>
                            <m:t>−</m:t>
                          </m:r>
                          <m:r>
                            <a:rPr lang="en-US" b="0" i="1" dirty="0" smtClean="0">
                              <a:solidFill>
                                <a:schemeClr val="tx2"/>
                              </a:solidFill>
                              <a:latin typeface="Cambria Math"/>
                            </a:rPr>
                            <m:t>𝑛𝑥</m:t>
                          </m:r>
                        </m:sup>
                      </m:sSup>
                      <m:r>
                        <a:rPr lang="en-US" b="0" i="1" dirty="0" smtClean="0">
                          <a:solidFill>
                            <a:schemeClr val="tx2"/>
                          </a:solidFill>
                          <a:latin typeface="Cambria Math"/>
                        </a:rPr>
                        <m:t>∼</m:t>
                      </m:r>
                      <m:r>
                        <a:rPr lang="en-US" b="0" i="1" dirty="0" smtClean="0">
                          <a:solidFill>
                            <a:schemeClr val="tx2"/>
                          </a:solidFill>
                          <a:latin typeface="Cambria Math"/>
                        </a:rPr>
                        <m:t>𝑈</m:t>
                      </m:r>
                      <m:d>
                        <m:dPr>
                          <m:begChr m:val="["/>
                          <m:endChr m:val="]"/>
                          <m:ctrlPr>
                            <a:rPr lang="en-US" b="0" i="1" dirty="0" smtClean="0">
                              <a:solidFill>
                                <a:schemeClr val="tx2"/>
                              </a:solidFill>
                              <a:latin typeface="Cambria Math"/>
                            </a:rPr>
                          </m:ctrlPr>
                        </m:dPr>
                        <m:e>
                          <m:r>
                            <a:rPr lang="en-US" b="0" i="1" dirty="0" smtClean="0">
                              <a:solidFill>
                                <a:schemeClr val="tx2"/>
                              </a:solidFill>
                              <a:latin typeface="Cambria Math"/>
                            </a:rPr>
                            <m:t>0,1</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876800"/>
              </a:xfrm>
              <a:blipFill rotWithShape="1">
                <a:blip r:embed="rId8"/>
                <a:stretch>
                  <a:fillRect l="-1481" t="-500"/>
                </a:stretch>
              </a:blipFill>
            </p:spPr>
            <p:txBody>
              <a:bodyPr/>
              <a:lstStyle/>
              <a:p>
                <a:r>
                  <a:rPr lang="en-US">
                    <a:noFill/>
                  </a:rPr>
                  <a:t> </a:t>
                </a:r>
              </a:p>
            </p:txBody>
          </p:sp>
        </mc:Fallback>
      </mc:AlternateContent>
    </p:spTree>
    <p:extLst>
      <p:ext uri="{BB962C8B-B14F-4D97-AF65-F5344CB8AC3E}">
        <p14:creationId xmlns:p14="http://schemas.microsoft.com/office/powerpoint/2010/main" val="3460046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Estimating Distinct Count from a Min-Hash Sketch: </a:t>
            </a:r>
            <a:r>
              <a:rPr lang="en-US" i="1" dirty="0" smtClean="0"/>
              <a:t>k</a:t>
            </a:r>
            <a:r>
              <a:rPr lang="en-US" dirty="0" smtClean="0"/>
              <a:t>-</a:t>
            </a:r>
            <a:r>
              <a:rPr lang="en-US" dirty="0" err="1" smtClean="0"/>
              <a:t>mins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1"/>
                <a:ext cx="8991600" cy="3352800"/>
              </a:xfrm>
            </p:spPr>
            <p:txBody>
              <a:bodyPr>
                <a:normAutofit/>
              </a:bodyPr>
              <a:lstStyle/>
              <a:p>
                <a:r>
                  <a:rPr lang="en-US" dirty="0" smtClean="0"/>
                  <a:t>Change to </a:t>
                </a:r>
                <a:r>
                  <a:rPr lang="en-US" dirty="0" smtClean="0">
                    <a:solidFill>
                      <a:srgbClr val="7030A0"/>
                    </a:solidFill>
                  </a:rPr>
                  <a:t>exponential distribution </a:t>
                </a:r>
                <a14:m>
                  <m:oMath xmlns:m="http://schemas.openxmlformats.org/officeDocument/2006/math">
                    <m:r>
                      <a:rPr lang="en-US" b="0" i="1" dirty="0" smtClean="0">
                        <a:solidFill>
                          <a:schemeClr val="tx2"/>
                        </a:solidFill>
                        <a:latin typeface="Cambria Math"/>
                      </a:rPr>
                      <m:t>h</m:t>
                    </m:r>
                    <m:d>
                      <m:dPr>
                        <m:ctrlPr>
                          <a:rPr lang="en-US" b="0" i="1" dirty="0" smtClean="0">
                            <a:solidFill>
                              <a:schemeClr val="tx2"/>
                            </a:solidFill>
                            <a:latin typeface="Cambria Math"/>
                          </a:rPr>
                        </m:ctrlPr>
                      </m:dPr>
                      <m:e>
                        <m:r>
                          <a:rPr lang="en-US" b="0" i="1" dirty="0" smtClean="0">
                            <a:solidFill>
                              <a:schemeClr val="tx2"/>
                            </a:solidFill>
                            <a:latin typeface="Cambria Math"/>
                          </a:rPr>
                          <m:t>𝑥</m:t>
                        </m:r>
                      </m:e>
                    </m:d>
                    <m:r>
                      <a:rPr lang="en-US" b="0" i="1" dirty="0" smtClean="0">
                        <a:solidFill>
                          <a:schemeClr val="tx2"/>
                        </a:solidFill>
                        <a:latin typeface="Cambria Math"/>
                      </a:rPr>
                      <m:t>∼</m:t>
                    </m:r>
                    <m:r>
                      <m:rPr>
                        <m:sty m:val="p"/>
                      </m:rPr>
                      <a:rPr lang="en-US" b="0" i="1" dirty="0" smtClean="0">
                        <a:solidFill>
                          <a:schemeClr val="tx2"/>
                        </a:solidFill>
                        <a:latin typeface="Cambria Math"/>
                      </a:rPr>
                      <m:t>Exp</m:t>
                    </m:r>
                    <m:r>
                      <a:rPr lang="en-US" b="0" i="1" dirty="0" smtClean="0">
                        <a:solidFill>
                          <a:schemeClr val="tx2"/>
                        </a:solidFill>
                        <a:latin typeface="Cambria Math"/>
                      </a:rPr>
                      <m:t>(1)</m:t>
                    </m:r>
                  </m:oMath>
                </a14:m>
                <a:endParaRPr lang="en-US" dirty="0" smtClean="0">
                  <a:solidFill>
                    <a:schemeClr val="tx2"/>
                  </a:solidFill>
                </a:endParaRPr>
              </a:p>
              <a:p>
                <a:r>
                  <a:rPr lang="en-US" dirty="0" smtClean="0"/>
                  <a:t>Using Min-to-Sum property,  </a:t>
                </a:r>
                <a14:m>
                  <m:oMath xmlns:m="http://schemas.openxmlformats.org/officeDocument/2006/math">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𝑖</m:t>
                        </m:r>
                      </m:sub>
                    </m:sSub>
                    <m:r>
                      <a:rPr lang="en-US" b="0" i="1" smtClean="0">
                        <a:solidFill>
                          <a:schemeClr val="tx2"/>
                        </a:solidFill>
                        <a:latin typeface="Cambria Math"/>
                      </a:rPr>
                      <m:t>∼</m:t>
                    </m:r>
                    <m:r>
                      <m:rPr>
                        <m:sty m:val="p"/>
                      </m:rPr>
                      <a:rPr lang="en-US" b="0" i="1" smtClean="0">
                        <a:solidFill>
                          <a:schemeClr val="tx2"/>
                        </a:solidFill>
                        <a:latin typeface="Cambria Math"/>
                      </a:rPr>
                      <m:t>Exp</m:t>
                    </m:r>
                    <m:r>
                      <a:rPr lang="en-US" b="0" i="1" smtClean="0">
                        <a:solidFill>
                          <a:schemeClr val="tx2"/>
                        </a:solidFill>
                        <a:latin typeface="Cambria Math"/>
                      </a:rPr>
                      <m:t>(</m:t>
                    </m:r>
                    <m:r>
                      <a:rPr lang="en-US" b="0" i="1" smtClean="0">
                        <a:solidFill>
                          <a:schemeClr val="tx2"/>
                        </a:solidFill>
                        <a:latin typeface="Cambria Math"/>
                      </a:rPr>
                      <m:t>𝑛</m:t>
                    </m:r>
                    <m:r>
                      <a:rPr lang="en-US" b="0" i="1" smtClean="0">
                        <a:solidFill>
                          <a:schemeClr val="tx2"/>
                        </a:solidFill>
                        <a:latin typeface="Cambria Math"/>
                      </a:rPr>
                      <m:t>)</m:t>
                    </m:r>
                  </m:oMath>
                </a14:m>
                <a:r>
                  <a:rPr lang="en-US" dirty="0" smtClean="0">
                    <a:solidFill>
                      <a:schemeClr val="tx2"/>
                    </a:solidFill>
                  </a:rPr>
                  <a:t> </a:t>
                </a:r>
                <a:endParaRPr lang="en-US" dirty="0" smtClean="0"/>
              </a:p>
              <a:p>
                <a:pPr lvl="1"/>
                <a:r>
                  <a:rPr lang="en-US" dirty="0" smtClean="0"/>
                  <a:t>In fact, </a:t>
                </a:r>
                <a:r>
                  <a:rPr lang="en-US" dirty="0"/>
                  <a:t>w</a:t>
                </a:r>
                <a:r>
                  <a:rPr lang="en-US" dirty="0" smtClean="0"/>
                  <a:t>e can just work with </a:t>
                </a:r>
                <a14:m>
                  <m:oMath xmlns:m="http://schemas.openxmlformats.org/officeDocument/2006/math">
                    <m:r>
                      <a:rPr lang="en-US" b="0" i="1" dirty="0" smtClean="0">
                        <a:solidFill>
                          <a:schemeClr val="tx2"/>
                        </a:solidFill>
                        <a:latin typeface="Cambria Math"/>
                      </a:rPr>
                      <m:t>h</m:t>
                    </m:r>
                    <m:d>
                      <m:dPr>
                        <m:ctrlPr>
                          <a:rPr lang="en-US" b="0" i="1" dirty="0" smtClean="0">
                            <a:solidFill>
                              <a:schemeClr val="tx2"/>
                            </a:solidFill>
                            <a:latin typeface="Cambria Math"/>
                          </a:rPr>
                        </m:ctrlPr>
                      </m:dPr>
                      <m:e>
                        <m:r>
                          <a:rPr lang="en-US" b="0" i="1" dirty="0" smtClean="0">
                            <a:solidFill>
                              <a:schemeClr val="tx2"/>
                            </a:solidFill>
                            <a:latin typeface="Cambria Math"/>
                          </a:rPr>
                          <m:t>𝑥</m:t>
                        </m:r>
                      </m:e>
                    </m:d>
                    <m:r>
                      <a:rPr lang="en-US" b="0" i="1" dirty="0" smtClean="0">
                        <a:solidFill>
                          <a:schemeClr val="tx2"/>
                        </a:solidFill>
                        <a:latin typeface="Cambria Math"/>
                      </a:rPr>
                      <m:t>∼</m:t>
                    </m:r>
                    <m:r>
                      <m:rPr>
                        <m:sty m:val="p"/>
                      </m:rPr>
                      <a:rPr lang="en-US" b="0" i="1" dirty="0" smtClean="0">
                        <a:solidFill>
                          <a:schemeClr val="tx2"/>
                        </a:solidFill>
                        <a:latin typeface="Cambria Math"/>
                      </a:rPr>
                      <m:t>U</m:t>
                    </m:r>
                    <m:r>
                      <a:rPr lang="en-US" b="0" i="1" dirty="0" smtClean="0">
                        <a:solidFill>
                          <a:schemeClr val="tx2"/>
                        </a:solidFill>
                        <a:latin typeface="Cambria Math"/>
                      </a:rPr>
                      <m:t>[0,1]</m:t>
                    </m:r>
                  </m:oMath>
                </a14:m>
                <a:r>
                  <a:rPr lang="en-US" dirty="0" smtClean="0">
                    <a:solidFill>
                      <a:schemeClr val="tx2"/>
                    </a:solidFill>
                  </a:rPr>
                  <a:t>  </a:t>
                </a:r>
                <a:r>
                  <a:rPr lang="en-US" dirty="0" smtClean="0"/>
                  <a:t>and use  </a:t>
                </a:r>
                <a14:m>
                  <m:oMath xmlns:m="http://schemas.openxmlformats.org/officeDocument/2006/math">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𝑖</m:t>
                        </m:r>
                      </m:sub>
                    </m:sSub>
                    <m:r>
                      <a:rPr lang="en-US" b="0" i="1" smtClean="0">
                        <a:solidFill>
                          <a:schemeClr val="tx2"/>
                        </a:solidFill>
                        <a:latin typeface="Cambria Math"/>
                      </a:rPr>
                      <m:t>←−</m:t>
                    </m:r>
                    <m:r>
                      <m:rPr>
                        <m:sty m:val="p"/>
                      </m:rPr>
                      <a:rPr lang="en-US" b="0" i="1" smtClean="0">
                        <a:solidFill>
                          <a:schemeClr val="tx2"/>
                        </a:solidFill>
                        <a:latin typeface="Cambria Math"/>
                      </a:rPr>
                      <m:t>ln</m:t>
                    </m:r>
                    <m:d>
                      <m:dPr>
                        <m:ctrlPr>
                          <a:rPr lang="en-US" b="0" i="1" smtClean="0">
                            <a:solidFill>
                              <a:schemeClr val="tx2"/>
                            </a:solidFill>
                            <a:latin typeface="Cambria Math"/>
                          </a:rPr>
                        </m:ctrlPr>
                      </m:dPr>
                      <m:e>
                        <m:r>
                          <a:rPr lang="en-US" b="0" i="1" smtClean="0">
                            <a:solidFill>
                              <a:schemeClr val="tx2"/>
                            </a:solidFill>
                            <a:latin typeface="Cambria Math"/>
                          </a:rPr>
                          <m:t>1−</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𝑖</m:t>
                            </m:r>
                          </m:sub>
                        </m:sSub>
                      </m:e>
                    </m:d>
                  </m:oMath>
                </a14:m>
                <a:r>
                  <a:rPr lang="en-US" b="0" dirty="0" smtClean="0"/>
                  <a:t> when estimating.</a:t>
                </a:r>
              </a:p>
              <a:p>
                <a:r>
                  <a:rPr lang="en-US" dirty="0" smtClean="0"/>
                  <a:t>Number of distinct elements becomes a </a:t>
                </a:r>
                <a:r>
                  <a:rPr lang="en-US" dirty="0" smtClean="0">
                    <a:solidFill>
                      <a:schemeClr val="tx2"/>
                    </a:solidFill>
                  </a:rPr>
                  <a:t>parameter estimation</a:t>
                </a:r>
                <a:r>
                  <a:rPr lang="en-US" dirty="0" smtClean="0"/>
                  <a:t> problem: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1"/>
                <a:ext cx="8991600" cy="3352800"/>
              </a:xfrm>
              <a:blipFill rotWithShape="1">
                <a:blip r:embed="rId4"/>
                <a:stretch>
                  <a:fillRect l="-1492" t="-2182" r="-2102" b="-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533400" y="5054600"/>
                <a:ext cx="8077200" cy="1295400"/>
              </a:xfrm>
              <a:prstGeom prst="rect">
                <a:avLst/>
              </a:prstGeom>
              <a:solidFill>
                <a:schemeClr val="accent1">
                  <a:alpha val="18000"/>
                </a:schemeClr>
              </a:solidFill>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Given </a:t>
                </a:r>
                <a14:m>
                  <m:oMath xmlns:m="http://schemas.openxmlformats.org/officeDocument/2006/math">
                    <m:r>
                      <a:rPr lang="en-US" i="1">
                        <a:solidFill>
                          <a:schemeClr val="tx2"/>
                        </a:solidFill>
                        <a:latin typeface="Cambria Math"/>
                      </a:rPr>
                      <m:t>𝑘</m:t>
                    </m:r>
                  </m:oMath>
                </a14:m>
                <a:r>
                  <a:rPr lang="en-US" dirty="0"/>
                  <a:t> independent samples from </a:t>
                </a:r>
                <a14:m>
                  <m:oMath xmlns:m="http://schemas.openxmlformats.org/officeDocument/2006/math">
                    <m:r>
                      <m:rPr>
                        <m:sty m:val="p"/>
                      </m:rPr>
                      <a:rPr lang="en-US" i="1">
                        <a:solidFill>
                          <a:schemeClr val="tx2"/>
                        </a:solidFill>
                        <a:latin typeface="Cambria Math"/>
                      </a:rPr>
                      <m:t>Exp</m:t>
                    </m:r>
                    <m:r>
                      <a:rPr lang="en-US" i="1">
                        <a:solidFill>
                          <a:schemeClr val="tx2"/>
                        </a:solidFill>
                        <a:latin typeface="Cambria Math"/>
                      </a:rPr>
                      <m:t>(</m:t>
                    </m:r>
                    <m:r>
                      <a:rPr lang="en-US" i="1">
                        <a:solidFill>
                          <a:schemeClr val="tx2"/>
                        </a:solidFill>
                        <a:latin typeface="Cambria Math"/>
                      </a:rPr>
                      <m:t>𝑛</m:t>
                    </m:r>
                    <m:r>
                      <a:rPr lang="en-US" i="1">
                        <a:solidFill>
                          <a:schemeClr val="tx2"/>
                        </a:solidFill>
                        <a:latin typeface="Cambria Math"/>
                      </a:rPr>
                      <m:t>)</m:t>
                    </m:r>
                  </m:oMath>
                </a14:m>
                <a:r>
                  <a:rPr lang="en-US" dirty="0">
                    <a:solidFill>
                      <a:schemeClr val="tx2"/>
                    </a:solidFill>
                  </a:rPr>
                  <a:t> </a:t>
                </a:r>
                <a:r>
                  <a:rPr lang="en-US" dirty="0"/>
                  <a:t>, estimate </a:t>
                </a:r>
                <a14:m>
                  <m:oMath xmlns:m="http://schemas.openxmlformats.org/officeDocument/2006/math">
                    <m:r>
                      <a:rPr lang="en-US" i="1">
                        <a:solidFill>
                          <a:schemeClr val="tx2"/>
                        </a:solidFill>
                        <a:latin typeface="Cambria Math"/>
                      </a:rPr>
                      <m:t>𝑛</m:t>
                    </m:r>
                  </m:oMath>
                </a14:m>
                <a:endParaRPr lang="en-US" dirty="0">
                  <a:solidFill>
                    <a:schemeClr val="tx2"/>
                  </a:solidFill>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533400" y="5054600"/>
                <a:ext cx="8077200" cy="1295400"/>
              </a:xfrm>
              <a:prstGeom prst="rect">
                <a:avLst/>
              </a:prstGeom>
              <a:blipFill rotWithShape="1">
                <a:blip r:embed="rId3"/>
                <a:stretch>
                  <a:fillRect l="-1884" t="-5116"/>
                </a:stretch>
              </a:blipFill>
              <a:ln>
                <a:solidFill>
                  <a:schemeClr val="tx2"/>
                </a:solidFill>
              </a:ln>
            </p:spPr>
            <p:txBody>
              <a:bodyPr/>
              <a:lstStyle/>
              <a:p>
                <a:r>
                  <a:rPr lang="en-US">
                    <a:noFill/>
                  </a:rPr>
                  <a:t> </a:t>
                </a:r>
              </a:p>
            </p:txBody>
          </p:sp>
        </mc:Fallback>
      </mc:AlternateContent>
    </p:spTree>
    <p:extLst>
      <p:ext uri="{BB962C8B-B14F-4D97-AF65-F5344CB8AC3E}">
        <p14:creationId xmlns:p14="http://schemas.microsoft.com/office/powerpoint/2010/main" val="332796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Estimating Distinct Count from a Min-Hash Sketch: </a:t>
            </a:r>
            <a:r>
              <a:rPr lang="en-US" i="1" dirty="0" smtClean="0"/>
              <a:t>k</a:t>
            </a:r>
            <a:r>
              <a:rPr lang="en-US" dirty="0" smtClean="0"/>
              <a:t>-</a:t>
            </a:r>
            <a:r>
              <a:rPr lang="en-US" dirty="0" err="1" smtClean="0"/>
              <a:t>mins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447800"/>
                <a:ext cx="9067800" cy="5105400"/>
              </a:xfrm>
            </p:spPr>
            <p:txBody>
              <a:bodyPr>
                <a:normAutofit lnSpcReduction="10000"/>
              </a:bodyPr>
              <a:lstStyle/>
              <a:p>
                <a:pPr>
                  <a:buFont typeface="Wingdings" panose="05000000000000000000" pitchFamily="2" charset="2"/>
                  <a:buChar char="§"/>
                </a:pPr>
                <a:r>
                  <a:rPr lang="en-US" dirty="0" smtClean="0"/>
                  <a:t>Each </a:t>
                </a:r>
                <a14:m>
                  <m:oMath xmlns:m="http://schemas.openxmlformats.org/officeDocument/2006/math">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𝑖</m:t>
                        </m:r>
                      </m:sub>
                    </m:sSub>
                    <m:r>
                      <a:rPr lang="en-US" b="0" i="1" smtClean="0">
                        <a:solidFill>
                          <a:schemeClr val="tx2"/>
                        </a:solidFill>
                        <a:latin typeface="Cambria Math"/>
                      </a:rPr>
                      <m:t>∼</m:t>
                    </m:r>
                    <m:r>
                      <m:rPr>
                        <m:sty m:val="p"/>
                      </m:rPr>
                      <a:rPr lang="en-US" b="0" i="1" smtClean="0">
                        <a:solidFill>
                          <a:schemeClr val="tx2"/>
                        </a:solidFill>
                        <a:latin typeface="Cambria Math"/>
                      </a:rPr>
                      <m:t>Exp</m:t>
                    </m:r>
                    <m:r>
                      <a:rPr lang="en-US" b="0" i="1" smtClean="0">
                        <a:solidFill>
                          <a:schemeClr val="tx2"/>
                        </a:solidFill>
                        <a:latin typeface="Cambria Math"/>
                      </a:rPr>
                      <m:t>(</m:t>
                    </m:r>
                    <m:r>
                      <a:rPr lang="en-US" b="0" i="1" smtClean="0">
                        <a:solidFill>
                          <a:schemeClr val="tx2"/>
                        </a:solidFill>
                        <a:latin typeface="Cambria Math"/>
                      </a:rPr>
                      <m:t>𝑛</m:t>
                    </m:r>
                    <m:r>
                      <a:rPr lang="en-US" b="0" i="1" smtClean="0">
                        <a:solidFill>
                          <a:schemeClr val="tx2"/>
                        </a:solidFill>
                        <a:latin typeface="Cambria Math"/>
                      </a:rPr>
                      <m:t>)</m:t>
                    </m:r>
                  </m:oMath>
                </a14:m>
                <a:r>
                  <a:rPr lang="en-US" dirty="0" smtClean="0"/>
                  <a:t> has expectation </a:t>
                </a:r>
                <a14:m>
                  <m:oMath xmlns:m="http://schemas.openxmlformats.org/officeDocument/2006/math">
                    <m:f>
                      <m:fPr>
                        <m:ctrlPr>
                          <a:rPr lang="en-US" b="0" i="1" smtClean="0">
                            <a:solidFill>
                              <a:schemeClr val="tx2"/>
                            </a:solidFill>
                            <a:latin typeface="Cambria Math"/>
                          </a:rPr>
                        </m:ctrlPr>
                      </m:fPr>
                      <m:num>
                        <m:r>
                          <a:rPr lang="en-US" b="0" i="1" smtClean="0">
                            <a:solidFill>
                              <a:schemeClr val="tx2"/>
                            </a:solidFill>
                            <a:latin typeface="Cambria Math"/>
                          </a:rPr>
                          <m:t>1</m:t>
                        </m:r>
                      </m:num>
                      <m:den>
                        <m:r>
                          <a:rPr lang="en-US" b="0" i="1" smtClean="0">
                            <a:solidFill>
                              <a:schemeClr val="tx2"/>
                            </a:solidFill>
                            <a:latin typeface="Cambria Math"/>
                          </a:rPr>
                          <m:t>𝑛</m:t>
                        </m:r>
                      </m:den>
                    </m:f>
                  </m:oMath>
                </a14:m>
                <a:r>
                  <a:rPr lang="en-US" dirty="0" smtClean="0"/>
                  <a:t> and variance </a:t>
                </a:r>
                <a14:m>
                  <m:oMath xmlns:m="http://schemas.openxmlformats.org/officeDocument/2006/math">
                    <m:sSup>
                      <m:sSupPr>
                        <m:ctrlPr>
                          <a:rPr lang="en-US" b="0" i="1" smtClean="0">
                            <a:solidFill>
                              <a:schemeClr val="tx2"/>
                            </a:solidFill>
                            <a:latin typeface="Cambria Math"/>
                          </a:rPr>
                        </m:ctrlPr>
                      </m:sSupPr>
                      <m:e>
                        <m:r>
                          <a:rPr lang="en-US" b="0" i="1" smtClean="0">
                            <a:solidFill>
                              <a:schemeClr val="tx2"/>
                            </a:solidFill>
                            <a:latin typeface="Cambria Math"/>
                          </a:rPr>
                          <m:t>𝜎</m:t>
                        </m:r>
                      </m:e>
                      <m:sup>
                        <m:r>
                          <a:rPr lang="en-US" b="0" i="1" smtClean="0">
                            <a:solidFill>
                              <a:schemeClr val="tx2"/>
                            </a:solidFill>
                            <a:latin typeface="Cambria Math"/>
                          </a:rPr>
                          <m:t>2</m:t>
                        </m:r>
                      </m:sup>
                    </m:sSup>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1</m:t>
                        </m:r>
                      </m:num>
                      <m:den>
                        <m:sSup>
                          <m:sSupPr>
                            <m:ctrlPr>
                              <a:rPr lang="en-US" b="0" i="1" smtClean="0">
                                <a:solidFill>
                                  <a:schemeClr val="tx2"/>
                                </a:solidFill>
                                <a:latin typeface="Cambria Math"/>
                              </a:rPr>
                            </m:ctrlPr>
                          </m:sSupPr>
                          <m:e>
                            <m:r>
                              <a:rPr lang="en-US" b="0" i="1" smtClean="0">
                                <a:solidFill>
                                  <a:schemeClr val="tx2"/>
                                </a:solidFill>
                                <a:latin typeface="Cambria Math"/>
                              </a:rPr>
                              <m:t>𝑛</m:t>
                            </m:r>
                          </m:e>
                          <m:sup>
                            <m:r>
                              <a:rPr lang="en-US" b="0" i="1" smtClean="0">
                                <a:solidFill>
                                  <a:schemeClr val="tx2"/>
                                </a:solidFill>
                                <a:latin typeface="Cambria Math"/>
                              </a:rPr>
                              <m:t>2</m:t>
                            </m:r>
                          </m:sup>
                        </m:sSup>
                      </m:den>
                    </m:f>
                    <m:r>
                      <m:rPr>
                        <m:lit/>
                      </m:rPr>
                      <a:rPr lang="en-US" b="0" i="1" smtClean="0">
                        <a:latin typeface="Cambria Math"/>
                      </a:rPr>
                      <m:t>.</m:t>
                    </m:r>
                  </m:oMath>
                </a14:m>
                <a:r>
                  <a:rPr lang="en-US" dirty="0" smtClean="0"/>
                  <a:t>  </a:t>
                </a:r>
              </a:p>
              <a:p>
                <a:pPr>
                  <a:buFont typeface="Wingdings" panose="05000000000000000000" pitchFamily="2" charset="2"/>
                  <a:buChar char="§"/>
                </a:pPr>
                <a:r>
                  <a:rPr lang="en-US" dirty="0" smtClean="0"/>
                  <a:t>The average </a:t>
                </a:r>
                <a14:m>
                  <m:oMath xmlns:m="http://schemas.openxmlformats.org/officeDocument/2006/math">
                    <m:acc>
                      <m:accPr>
                        <m:chr m:val="̂"/>
                        <m:ctrlPr>
                          <a:rPr lang="en-US" b="0" i="1" smtClean="0">
                            <a:solidFill>
                              <a:schemeClr val="tx2"/>
                            </a:solidFill>
                            <a:latin typeface="Cambria Math"/>
                          </a:rPr>
                        </m:ctrlPr>
                      </m:accPr>
                      <m:e>
                        <m:r>
                          <a:rPr lang="en-US" b="0" i="1" smtClean="0">
                            <a:solidFill>
                              <a:schemeClr val="tx2"/>
                            </a:solidFill>
                            <a:latin typeface="Cambria Math"/>
                          </a:rPr>
                          <m:t>𝑎</m:t>
                        </m:r>
                      </m:e>
                    </m:acc>
                    <m:r>
                      <a:rPr lang="en-US" b="0" i="1" dirty="0" smtClean="0">
                        <a:latin typeface="Cambria Math"/>
                      </a:rPr>
                      <m:t>=</m:t>
                    </m:r>
                    <m:f>
                      <m:fPr>
                        <m:ctrlPr>
                          <a:rPr lang="en-US" b="0" i="1" smtClean="0">
                            <a:solidFill>
                              <a:schemeClr val="tx2"/>
                            </a:solidFill>
                            <a:latin typeface="Cambria Math"/>
                          </a:rPr>
                        </m:ctrlPr>
                      </m:fPr>
                      <m:num>
                        <m:nary>
                          <m:naryPr>
                            <m:chr m:val="∑"/>
                            <m:ctrlPr>
                              <a:rPr lang="en-US" b="0" i="1" smtClean="0">
                                <a:solidFill>
                                  <a:schemeClr val="tx2"/>
                                </a:solidFill>
                                <a:latin typeface="Cambria Math"/>
                              </a:rPr>
                            </m:ctrlPr>
                          </m:naryPr>
                          <m:sub>
                            <m:r>
                              <a:rPr lang="en-US" b="0" i="1" smtClean="0">
                                <a:solidFill>
                                  <a:schemeClr val="tx2"/>
                                </a:solidFill>
                                <a:latin typeface="Cambria Math"/>
                              </a:rPr>
                              <m:t>𝑖</m:t>
                            </m:r>
                            <m:r>
                              <a:rPr lang="en-US" b="0" i="1" smtClean="0">
                                <a:solidFill>
                                  <a:schemeClr val="tx2"/>
                                </a:solidFill>
                                <a:latin typeface="Cambria Math"/>
                              </a:rPr>
                              <m:t>=1</m:t>
                            </m:r>
                          </m:sub>
                          <m:sup>
                            <m:r>
                              <a:rPr lang="en-US" b="0" i="1" smtClean="0">
                                <a:solidFill>
                                  <a:schemeClr val="tx2"/>
                                </a:solidFill>
                                <a:latin typeface="Cambria Math"/>
                              </a:rPr>
                              <m:t>𝑘</m:t>
                            </m:r>
                          </m:sup>
                          <m:e>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𝑖</m:t>
                                </m:r>
                              </m:sub>
                            </m:sSub>
                          </m:e>
                        </m:nary>
                      </m:num>
                      <m:den>
                        <m:r>
                          <a:rPr lang="en-US" b="0" i="1" smtClean="0">
                            <a:solidFill>
                              <a:schemeClr val="tx2"/>
                            </a:solidFill>
                            <a:latin typeface="Cambria Math"/>
                          </a:rPr>
                          <m:t>𝑘</m:t>
                        </m:r>
                      </m:den>
                    </m:f>
                    <m:r>
                      <a:rPr lang="en-US" b="0" i="1" smtClean="0">
                        <a:solidFill>
                          <a:schemeClr val="tx2"/>
                        </a:solidFill>
                        <a:latin typeface="Cambria Math"/>
                      </a:rPr>
                      <m:t> </m:t>
                    </m:r>
                  </m:oMath>
                </a14:m>
                <a:r>
                  <a:rPr lang="en-US" dirty="0" smtClean="0"/>
                  <a:t> has expectation </a:t>
                </a:r>
                <a14:m>
                  <m:oMath xmlns:m="http://schemas.openxmlformats.org/officeDocument/2006/math">
                    <m:r>
                      <a:rPr lang="en-US" b="0" i="1" smtClean="0">
                        <a:solidFill>
                          <a:schemeClr val="tx2"/>
                        </a:solidFill>
                        <a:latin typeface="Cambria Math"/>
                      </a:rPr>
                      <m:t>𝜇</m:t>
                    </m:r>
                    <m:r>
                      <a:rPr lang="en-US" b="0" i="1" smtClean="0">
                        <a:solidFill>
                          <a:schemeClr val="tx2"/>
                        </a:solidFill>
                        <a:latin typeface="Cambria Math"/>
                      </a:rPr>
                      <m:t>= </m:t>
                    </m:r>
                    <m:f>
                      <m:fPr>
                        <m:ctrlPr>
                          <a:rPr lang="en-US" b="0" i="1" smtClean="0">
                            <a:solidFill>
                              <a:schemeClr val="tx2"/>
                            </a:solidFill>
                            <a:latin typeface="Cambria Math"/>
                          </a:rPr>
                        </m:ctrlPr>
                      </m:fPr>
                      <m:num>
                        <m:r>
                          <a:rPr lang="en-US" b="0" i="1" smtClean="0">
                            <a:solidFill>
                              <a:schemeClr val="tx2"/>
                            </a:solidFill>
                            <a:latin typeface="Cambria Math"/>
                          </a:rPr>
                          <m:t>1</m:t>
                        </m:r>
                      </m:num>
                      <m:den>
                        <m:r>
                          <a:rPr lang="en-US" b="0" i="1" smtClean="0">
                            <a:solidFill>
                              <a:schemeClr val="tx2"/>
                            </a:solidFill>
                            <a:latin typeface="Cambria Math"/>
                          </a:rPr>
                          <m:t>𝑛</m:t>
                        </m:r>
                      </m:den>
                    </m:f>
                  </m:oMath>
                </a14:m>
                <a:r>
                  <a:rPr lang="en-US" dirty="0" smtClean="0"/>
                  <a:t> and variance </a:t>
                </a:r>
                <a14:m>
                  <m:oMath xmlns:m="http://schemas.openxmlformats.org/officeDocument/2006/math">
                    <m:sSup>
                      <m:sSupPr>
                        <m:ctrlPr>
                          <a:rPr lang="en-US" b="0" i="1" smtClean="0">
                            <a:solidFill>
                              <a:schemeClr val="tx2"/>
                            </a:solidFill>
                            <a:latin typeface="Cambria Math"/>
                          </a:rPr>
                        </m:ctrlPr>
                      </m:sSupPr>
                      <m:e>
                        <m:r>
                          <a:rPr lang="en-US" b="0" i="1" smtClean="0">
                            <a:solidFill>
                              <a:schemeClr val="tx2"/>
                            </a:solidFill>
                            <a:latin typeface="Cambria Math"/>
                          </a:rPr>
                          <m:t>𝜎</m:t>
                        </m:r>
                      </m:e>
                      <m:sup>
                        <m:r>
                          <a:rPr lang="en-US" b="0" i="1" smtClean="0">
                            <a:solidFill>
                              <a:schemeClr val="tx2"/>
                            </a:solidFill>
                            <a:latin typeface="Cambria Math"/>
                          </a:rPr>
                          <m:t>2</m:t>
                        </m:r>
                      </m:sup>
                    </m:sSup>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1</m:t>
                        </m:r>
                      </m:num>
                      <m:den>
                        <m:sSup>
                          <m:sSupPr>
                            <m:ctrlPr>
                              <a:rPr lang="en-US" b="0" i="1" smtClean="0">
                                <a:solidFill>
                                  <a:schemeClr val="tx2"/>
                                </a:solidFill>
                                <a:latin typeface="Cambria Math"/>
                              </a:rPr>
                            </m:ctrlPr>
                          </m:sSupPr>
                          <m:e>
                            <m:r>
                              <a:rPr lang="en-US" b="0" i="1" smtClean="0">
                                <a:solidFill>
                                  <a:schemeClr val="tx2"/>
                                </a:solidFill>
                                <a:latin typeface="Cambria Math"/>
                              </a:rPr>
                              <m:t>𝑘𝑛</m:t>
                            </m:r>
                          </m:e>
                          <m:sup>
                            <m:r>
                              <a:rPr lang="en-US" b="0" i="1" smtClean="0">
                                <a:solidFill>
                                  <a:schemeClr val="tx2"/>
                                </a:solidFill>
                                <a:latin typeface="Cambria Math"/>
                              </a:rPr>
                              <m:t>2</m:t>
                            </m:r>
                          </m:sup>
                        </m:sSup>
                      </m:den>
                    </m:f>
                    <m:r>
                      <a:rPr lang="en-US" b="0" i="0" smtClean="0">
                        <a:solidFill>
                          <a:schemeClr val="tx2"/>
                        </a:solidFill>
                        <a:latin typeface="Cambria Math"/>
                      </a:rPr>
                      <m:t>.</m:t>
                    </m:r>
                  </m:oMath>
                </a14:m>
                <a:r>
                  <a:rPr lang="en-US" dirty="0" smtClean="0"/>
                  <a:t>    The cv is </a:t>
                </a:r>
                <a14:m>
                  <m:oMath xmlns:m="http://schemas.openxmlformats.org/officeDocument/2006/math">
                    <m:f>
                      <m:fPr>
                        <m:ctrlPr>
                          <a:rPr lang="en-US" b="0" i="1" smtClean="0">
                            <a:solidFill>
                              <a:schemeClr val="tx2"/>
                            </a:solidFill>
                            <a:latin typeface="Cambria Math"/>
                          </a:rPr>
                        </m:ctrlPr>
                      </m:fPr>
                      <m:num>
                        <m:r>
                          <a:rPr lang="en-US" b="0" i="1" smtClean="0">
                            <a:solidFill>
                              <a:schemeClr val="tx2"/>
                            </a:solidFill>
                            <a:latin typeface="Cambria Math"/>
                          </a:rPr>
                          <m:t>𝜎</m:t>
                        </m:r>
                      </m:num>
                      <m:den>
                        <m:r>
                          <a:rPr lang="en-US" b="0" i="1" smtClean="0">
                            <a:solidFill>
                              <a:schemeClr val="tx2"/>
                            </a:solidFill>
                            <a:latin typeface="Cambria Math"/>
                          </a:rPr>
                          <m:t>𝜇</m:t>
                        </m:r>
                      </m:den>
                    </m:f>
                    <m:r>
                      <a:rPr lang="en-US" b="0" i="0" smtClean="0">
                        <a:solidFill>
                          <a:schemeClr val="tx2"/>
                        </a:solidFill>
                        <a:latin typeface="Cambria Math"/>
                      </a:rPr>
                      <m:t>=1/</m:t>
                    </m:r>
                    <m:rad>
                      <m:radPr>
                        <m:degHide m:val="on"/>
                        <m:ctrlPr>
                          <a:rPr lang="en-US" b="0" i="1" smtClean="0">
                            <a:solidFill>
                              <a:schemeClr val="tx2"/>
                            </a:solidFill>
                            <a:latin typeface="Cambria Math"/>
                          </a:rPr>
                        </m:ctrlPr>
                      </m:radPr>
                      <m:deg/>
                      <m:e>
                        <m:r>
                          <a:rPr lang="en-US" b="0" i="1" smtClean="0">
                            <a:solidFill>
                              <a:schemeClr val="tx2"/>
                            </a:solidFill>
                            <a:latin typeface="Cambria Math"/>
                          </a:rPr>
                          <m:t>𝑘</m:t>
                        </m:r>
                      </m:e>
                    </m:rad>
                  </m:oMath>
                </a14:m>
                <a:r>
                  <a:rPr lang="en-US" dirty="0" smtClean="0"/>
                  <a:t> .</a:t>
                </a:r>
              </a:p>
              <a:p>
                <a:pPr>
                  <a:buFont typeface="Wingdings" panose="05000000000000000000" pitchFamily="2" charset="2"/>
                  <a:buChar char="§"/>
                </a:pPr>
                <a14:m>
                  <m:oMath xmlns:m="http://schemas.openxmlformats.org/officeDocument/2006/math">
                    <m:acc>
                      <m:accPr>
                        <m:chr m:val="̂"/>
                        <m:ctrlPr>
                          <a:rPr lang="en-US" i="1">
                            <a:solidFill>
                              <a:schemeClr val="tx2"/>
                            </a:solidFill>
                            <a:latin typeface="Cambria Math"/>
                          </a:rPr>
                        </m:ctrlPr>
                      </m:accPr>
                      <m:e>
                        <m:r>
                          <a:rPr lang="en-US" i="1">
                            <a:solidFill>
                              <a:schemeClr val="tx2"/>
                            </a:solidFill>
                            <a:latin typeface="Cambria Math"/>
                          </a:rPr>
                          <m:t>𝑎</m:t>
                        </m:r>
                      </m:e>
                    </m:acc>
                  </m:oMath>
                </a14:m>
                <a:r>
                  <a:rPr lang="en-US" dirty="0" smtClean="0"/>
                  <a:t> is a good unbiased estimator for </a:t>
                </a:r>
                <a14:m>
                  <m:oMath xmlns:m="http://schemas.openxmlformats.org/officeDocument/2006/math">
                    <m:f>
                      <m:fPr>
                        <m:ctrlPr>
                          <a:rPr lang="en-US" b="0" i="1" smtClean="0">
                            <a:solidFill>
                              <a:schemeClr val="tx2"/>
                            </a:solidFill>
                            <a:latin typeface="Cambria Math"/>
                          </a:rPr>
                        </m:ctrlPr>
                      </m:fPr>
                      <m:num>
                        <m:r>
                          <a:rPr lang="en-US" b="0" i="1" smtClean="0">
                            <a:solidFill>
                              <a:schemeClr val="tx2"/>
                            </a:solidFill>
                            <a:latin typeface="Cambria Math"/>
                          </a:rPr>
                          <m:t>1</m:t>
                        </m:r>
                      </m:num>
                      <m:den>
                        <m:r>
                          <a:rPr lang="en-US" b="0" i="1" smtClean="0">
                            <a:solidFill>
                              <a:schemeClr val="tx2"/>
                            </a:solidFill>
                            <a:latin typeface="Cambria Math"/>
                          </a:rPr>
                          <m:t>𝑛</m:t>
                        </m:r>
                      </m:den>
                    </m:f>
                  </m:oMath>
                </a14:m>
                <a:endParaRPr lang="en-US" b="0" dirty="0" smtClean="0">
                  <a:solidFill>
                    <a:schemeClr val="tx2"/>
                  </a:solidFill>
                </a:endParaRPr>
              </a:p>
              <a:p>
                <a:pPr>
                  <a:buFont typeface="Wingdings" panose="05000000000000000000" pitchFamily="2" charset="2"/>
                  <a:buChar char="§"/>
                </a:pPr>
                <a:r>
                  <a:rPr lang="en-US" dirty="0"/>
                  <a:t>But </a:t>
                </a:r>
                <a:r>
                  <a:rPr lang="en-US" dirty="0" smtClean="0"/>
                  <a:t> </a:t>
                </a:r>
                <a14:m>
                  <m:oMath xmlns:m="http://schemas.openxmlformats.org/officeDocument/2006/math">
                    <m:f>
                      <m:fPr>
                        <m:ctrlPr>
                          <a:rPr lang="en-US" i="1">
                            <a:solidFill>
                              <a:schemeClr val="tx2"/>
                            </a:solidFill>
                            <a:latin typeface="Cambria Math"/>
                          </a:rPr>
                        </m:ctrlPr>
                      </m:fPr>
                      <m:num>
                        <m:r>
                          <a:rPr lang="en-US" i="1">
                            <a:solidFill>
                              <a:schemeClr val="tx2"/>
                            </a:solidFill>
                            <a:latin typeface="Cambria Math"/>
                          </a:rPr>
                          <m:t>1</m:t>
                        </m:r>
                      </m:num>
                      <m:den>
                        <m:r>
                          <a:rPr lang="en-US" i="1">
                            <a:solidFill>
                              <a:schemeClr val="tx2"/>
                            </a:solidFill>
                            <a:latin typeface="Cambria Math"/>
                          </a:rPr>
                          <m:t>𝑛</m:t>
                        </m:r>
                      </m:den>
                    </m:f>
                    <m:r>
                      <a:rPr lang="en-US" i="1">
                        <a:solidFill>
                          <a:schemeClr val="tx2"/>
                        </a:solidFill>
                        <a:latin typeface="Cambria Math"/>
                      </a:rPr>
                      <m:t> </m:t>
                    </m:r>
                  </m:oMath>
                </a14:m>
                <a:r>
                  <a:rPr lang="en-US" dirty="0" smtClean="0"/>
                  <a:t> which is the </a:t>
                </a:r>
                <a:r>
                  <a:rPr lang="en-US" b="1" dirty="0" smtClean="0"/>
                  <a:t>inverse</a:t>
                </a:r>
                <a:r>
                  <a:rPr lang="en-US" dirty="0" smtClean="0"/>
                  <a:t> of what we want. </a:t>
                </a:r>
              </a:p>
              <a:p>
                <a:pPr marL="0" indent="0">
                  <a:buNone/>
                </a:pPr>
                <a:r>
                  <a:rPr lang="en-US" dirty="0" smtClean="0"/>
                  <a:t>What about estimating </a:t>
                </a:r>
                <a14:m>
                  <m:oMath xmlns:m="http://schemas.openxmlformats.org/officeDocument/2006/math">
                    <m:r>
                      <a:rPr lang="en-US" b="0" i="1" smtClean="0">
                        <a:solidFill>
                          <a:schemeClr val="tx2"/>
                        </a:solidFill>
                        <a:latin typeface="Cambria Math"/>
                      </a:rPr>
                      <m:t>𝑛</m:t>
                    </m:r>
                  </m:oMath>
                </a14:m>
                <a:r>
                  <a:rPr lang="en-US" dirty="0" smtClean="0"/>
                  <a:t> ?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447800"/>
                <a:ext cx="9067800" cy="5105400"/>
              </a:xfrm>
              <a:blipFill rotWithShape="1">
                <a:blip r:embed="rId6"/>
                <a:stretch>
                  <a:fillRect l="-1748" t="-478" r="-2017" b="-478"/>
                </a:stretch>
              </a:blipFill>
            </p:spPr>
            <p:txBody>
              <a:bodyPr/>
              <a:lstStyle/>
              <a:p>
                <a:r>
                  <a:rPr lang="en-US">
                    <a:noFill/>
                  </a:rPr>
                  <a:t> </a:t>
                </a:r>
              </a:p>
            </p:txBody>
          </p:sp>
        </mc:Fallback>
      </mc:AlternateContent>
    </p:spTree>
    <p:extLst>
      <p:ext uri="{BB962C8B-B14F-4D97-AF65-F5344CB8AC3E}">
        <p14:creationId xmlns:p14="http://schemas.microsoft.com/office/powerpoint/2010/main" val="4145411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Estimating Distinct Count from a Min-Hash Sketch: </a:t>
            </a:r>
            <a:r>
              <a:rPr lang="en-US" i="1" dirty="0" smtClean="0"/>
              <a:t>k</a:t>
            </a:r>
            <a:r>
              <a:rPr lang="en-US" dirty="0" smtClean="0"/>
              <a:t>-</a:t>
            </a:r>
            <a:r>
              <a:rPr lang="en-US" dirty="0" err="1" smtClean="0"/>
              <a:t>mins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839200" cy="4953000"/>
              </a:xfrm>
            </p:spPr>
            <p:txBody>
              <a:bodyPr>
                <a:normAutofit/>
              </a:bodyPr>
              <a:lstStyle/>
              <a:p>
                <a:pPr marL="0" indent="0">
                  <a:buNone/>
                </a:pPr>
                <a:r>
                  <a:rPr lang="en-US" dirty="0" smtClean="0"/>
                  <a:t>What about estimating </a:t>
                </a:r>
                <a14:m>
                  <m:oMath xmlns:m="http://schemas.openxmlformats.org/officeDocument/2006/math">
                    <m:r>
                      <a:rPr lang="en-US" b="0" i="1" smtClean="0">
                        <a:solidFill>
                          <a:schemeClr val="tx2"/>
                        </a:solidFill>
                        <a:latin typeface="Cambria Math"/>
                      </a:rPr>
                      <m:t>𝑛</m:t>
                    </m:r>
                  </m:oMath>
                </a14:m>
                <a:r>
                  <a:rPr lang="en-US" dirty="0" smtClean="0"/>
                  <a:t> ?  </a:t>
                </a:r>
              </a:p>
              <a:p>
                <a:pPr marL="514350" indent="-514350">
                  <a:buFont typeface="+mj-lt"/>
                  <a:buAutoNum type="arabicParenR"/>
                </a:pPr>
                <a:r>
                  <a:rPr lang="en-US" dirty="0" smtClean="0"/>
                  <a:t>We can use the biased  estimator </a:t>
                </a:r>
                <a14:m>
                  <m:oMath xmlns:m="http://schemas.openxmlformats.org/officeDocument/2006/math">
                    <m:f>
                      <m:fPr>
                        <m:ctrlPr>
                          <a:rPr lang="en-US" b="0" i="1" smtClean="0">
                            <a:solidFill>
                              <a:schemeClr val="tx2"/>
                            </a:solidFill>
                            <a:latin typeface="Cambria Math"/>
                          </a:rPr>
                        </m:ctrlPr>
                      </m:fPr>
                      <m:num>
                        <m:r>
                          <a:rPr lang="en-US" b="0" i="0" smtClean="0">
                            <a:solidFill>
                              <a:schemeClr val="tx2"/>
                            </a:solidFill>
                            <a:latin typeface="Cambria Math"/>
                          </a:rPr>
                          <m:t>1</m:t>
                        </m:r>
                      </m:num>
                      <m:den>
                        <m:acc>
                          <m:accPr>
                            <m:chr m:val="̂"/>
                            <m:ctrlPr>
                              <a:rPr lang="en-US" b="0" i="1" smtClean="0">
                                <a:solidFill>
                                  <a:schemeClr val="tx2"/>
                                </a:solidFill>
                                <a:latin typeface="Cambria Math"/>
                              </a:rPr>
                            </m:ctrlPr>
                          </m:accPr>
                          <m:e>
                            <m:r>
                              <a:rPr lang="en-US" b="0" i="1" smtClean="0">
                                <a:solidFill>
                                  <a:schemeClr val="tx2"/>
                                </a:solidFill>
                                <a:latin typeface="Cambria Math"/>
                              </a:rPr>
                              <m:t>𝑎</m:t>
                            </m:r>
                            <m:r>
                              <a:rPr lang="en-US" b="0" i="1" smtClean="0">
                                <a:solidFill>
                                  <a:schemeClr val="tx2"/>
                                </a:solidFill>
                                <a:latin typeface="Cambria Math"/>
                              </a:rPr>
                              <m:t> </m:t>
                            </m:r>
                          </m:e>
                        </m:acc>
                      </m:den>
                    </m:f>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𝑘</m:t>
                        </m:r>
                      </m:num>
                      <m:den>
                        <m:nary>
                          <m:naryPr>
                            <m:chr m:val="∑"/>
                            <m:ctrlPr>
                              <a:rPr lang="en-US" b="0" i="1" smtClean="0">
                                <a:solidFill>
                                  <a:schemeClr val="tx2"/>
                                </a:solidFill>
                                <a:latin typeface="Cambria Math"/>
                              </a:rPr>
                            </m:ctrlPr>
                          </m:naryPr>
                          <m:sub>
                            <m:r>
                              <a:rPr lang="en-US" b="0" i="1" smtClean="0">
                                <a:solidFill>
                                  <a:schemeClr val="tx2"/>
                                </a:solidFill>
                                <a:latin typeface="Cambria Math"/>
                              </a:rPr>
                              <m:t>𝑖</m:t>
                            </m:r>
                            <m:r>
                              <a:rPr lang="en-US" b="0" i="1" smtClean="0">
                                <a:solidFill>
                                  <a:schemeClr val="tx2"/>
                                </a:solidFill>
                                <a:latin typeface="Cambria Math"/>
                              </a:rPr>
                              <m:t>=1</m:t>
                            </m:r>
                          </m:sub>
                          <m:sup>
                            <m:r>
                              <a:rPr lang="en-US" b="0" i="1" smtClean="0">
                                <a:solidFill>
                                  <a:schemeClr val="tx2"/>
                                </a:solidFill>
                                <a:latin typeface="Cambria Math"/>
                              </a:rPr>
                              <m:t>𝑘</m:t>
                            </m:r>
                          </m:sup>
                          <m:e>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𝑖</m:t>
                                </m:r>
                              </m:sub>
                            </m:sSub>
                          </m:e>
                        </m:nary>
                      </m:den>
                    </m:f>
                    <m:r>
                      <a:rPr lang="en-US" b="0" i="1" smtClean="0">
                        <a:solidFill>
                          <a:schemeClr val="tx2"/>
                        </a:solidFill>
                        <a:latin typeface="Cambria Math"/>
                      </a:rPr>
                      <m:t> </m:t>
                    </m:r>
                  </m:oMath>
                </a14:m>
                <a:r>
                  <a:rPr lang="en-US" dirty="0" smtClean="0"/>
                  <a:t>  </a:t>
                </a:r>
                <a:endParaRPr lang="en-US" dirty="0"/>
              </a:p>
              <a:p>
                <a:pPr lvl="1">
                  <a:buFont typeface="Wingdings" panose="05000000000000000000" pitchFamily="2" charset="2"/>
                  <a:buChar char="§"/>
                </a:pPr>
                <a:r>
                  <a:rPr lang="en-US" dirty="0"/>
                  <a:t>T</a:t>
                </a:r>
                <a:r>
                  <a:rPr lang="en-US" dirty="0" smtClean="0"/>
                  <a:t>o say something useful on the estimate quality:  We apply </a:t>
                </a:r>
                <a:r>
                  <a:rPr lang="en-US" i="1" dirty="0" err="1" smtClean="0"/>
                  <a:t>Chebyshev’s</a:t>
                </a:r>
                <a:r>
                  <a:rPr lang="en-US" i="1" dirty="0" smtClean="0"/>
                  <a:t> inequality </a:t>
                </a:r>
                <a:r>
                  <a:rPr lang="en-US" dirty="0" smtClean="0"/>
                  <a:t>to bound the probability</a:t>
                </a:r>
                <a:r>
                  <a:rPr lang="en-US" dirty="0"/>
                  <a:t> </a:t>
                </a:r>
                <a:r>
                  <a:rPr lang="en-US" dirty="0" smtClean="0"/>
                  <a:t> that </a:t>
                </a:r>
                <a14:m>
                  <m:oMath xmlns:m="http://schemas.openxmlformats.org/officeDocument/2006/math">
                    <m:acc>
                      <m:accPr>
                        <m:chr m:val="̂"/>
                        <m:ctrlPr>
                          <a:rPr lang="en-US" b="0" i="1" smtClean="0">
                            <a:solidFill>
                              <a:schemeClr val="tx2"/>
                            </a:solidFill>
                            <a:latin typeface="Cambria Math"/>
                          </a:rPr>
                        </m:ctrlPr>
                      </m:accPr>
                      <m:e>
                        <m:r>
                          <a:rPr lang="en-US" i="1">
                            <a:solidFill>
                              <a:schemeClr val="tx2"/>
                            </a:solidFill>
                            <a:latin typeface="Cambria Math"/>
                          </a:rPr>
                          <m:t>𝑎</m:t>
                        </m:r>
                      </m:e>
                    </m:acc>
                  </m:oMath>
                </a14:m>
                <a:r>
                  <a:rPr lang="en-US" dirty="0" smtClean="0"/>
                  <a:t> is far  from its expectation </a:t>
                </a:r>
                <a14:m>
                  <m:oMath xmlns:m="http://schemas.openxmlformats.org/officeDocument/2006/math">
                    <m:f>
                      <m:fPr>
                        <m:ctrlPr>
                          <a:rPr lang="en-US" b="0" i="1" smtClean="0">
                            <a:solidFill>
                              <a:schemeClr val="tx2"/>
                            </a:solidFill>
                            <a:latin typeface="Cambria Math"/>
                          </a:rPr>
                        </m:ctrlPr>
                      </m:fPr>
                      <m:num>
                        <m:r>
                          <a:rPr lang="en-US" b="0" i="0" smtClean="0">
                            <a:solidFill>
                              <a:schemeClr val="tx2"/>
                            </a:solidFill>
                            <a:latin typeface="Cambria Math"/>
                          </a:rPr>
                          <m:t>1</m:t>
                        </m:r>
                      </m:num>
                      <m:den>
                        <m:r>
                          <m:rPr>
                            <m:sty m:val="p"/>
                          </m:rPr>
                          <a:rPr lang="en-US" b="0" i="0" smtClean="0">
                            <a:solidFill>
                              <a:schemeClr val="tx2"/>
                            </a:solidFill>
                            <a:latin typeface="Cambria Math"/>
                          </a:rPr>
                          <m:t>n</m:t>
                        </m:r>
                      </m:den>
                    </m:f>
                  </m:oMath>
                </a14:m>
                <a:r>
                  <a:rPr lang="en-US" dirty="0"/>
                  <a:t> and thus </a:t>
                </a:r>
                <a14:m>
                  <m:oMath xmlns:m="http://schemas.openxmlformats.org/officeDocument/2006/math">
                    <m:f>
                      <m:fPr>
                        <m:ctrlPr>
                          <a:rPr lang="en-US" i="1">
                            <a:solidFill>
                              <a:schemeClr val="tx2"/>
                            </a:solidFill>
                            <a:latin typeface="Cambria Math"/>
                          </a:rPr>
                        </m:ctrlPr>
                      </m:fPr>
                      <m:num>
                        <m:r>
                          <a:rPr lang="en-US" i="1">
                            <a:solidFill>
                              <a:schemeClr val="tx2"/>
                            </a:solidFill>
                            <a:latin typeface="Cambria Math"/>
                          </a:rPr>
                          <m:t>1</m:t>
                        </m:r>
                      </m:num>
                      <m:den>
                        <m:acc>
                          <m:accPr>
                            <m:chr m:val="̂"/>
                            <m:ctrlPr>
                              <a:rPr lang="en-US" i="1">
                                <a:solidFill>
                                  <a:schemeClr val="tx2"/>
                                </a:solidFill>
                                <a:latin typeface="Cambria Math"/>
                              </a:rPr>
                            </m:ctrlPr>
                          </m:accPr>
                          <m:e>
                            <m:r>
                              <a:rPr lang="en-US" i="1">
                                <a:solidFill>
                                  <a:schemeClr val="tx2"/>
                                </a:solidFill>
                                <a:latin typeface="Cambria Math"/>
                              </a:rPr>
                              <m:t>𝑎</m:t>
                            </m:r>
                          </m:e>
                        </m:acc>
                      </m:den>
                    </m:f>
                  </m:oMath>
                </a14:m>
                <a:r>
                  <a:rPr lang="en-US" dirty="0"/>
                  <a:t> is far from </a:t>
                </a:r>
                <a14:m>
                  <m:oMath xmlns:m="http://schemas.openxmlformats.org/officeDocument/2006/math">
                    <m:r>
                      <a:rPr lang="en-US" i="1">
                        <a:solidFill>
                          <a:schemeClr val="tx2"/>
                        </a:solidFill>
                        <a:latin typeface="Cambria Math"/>
                      </a:rPr>
                      <m:t>𝑛</m:t>
                    </m:r>
                  </m:oMath>
                </a14:m>
                <a:endParaRPr lang="en-US" dirty="0" smtClean="0"/>
              </a:p>
              <a:p>
                <a:pPr marL="514350" indent="-514350">
                  <a:buFont typeface="+mj-lt"/>
                  <a:buAutoNum type="arabicParenR"/>
                </a:pPr>
                <a:r>
                  <a:rPr lang="en-US" i="1" dirty="0" smtClean="0"/>
                  <a:t>Maximum Likelihood Estimation</a:t>
                </a:r>
                <a:r>
                  <a:rPr lang="en-US" dirty="0" smtClean="0"/>
                  <a:t> (general and powerful technique)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839200" cy="4953000"/>
              </a:xfrm>
              <a:blipFill rotWithShape="1">
                <a:blip r:embed="rId5"/>
                <a:stretch>
                  <a:fillRect l="-1793" t="-1478"/>
                </a:stretch>
              </a:blipFill>
            </p:spPr>
            <p:txBody>
              <a:bodyPr/>
              <a:lstStyle/>
              <a:p>
                <a:r>
                  <a:rPr lang="en-US">
                    <a:noFill/>
                  </a:rPr>
                  <a:t> </a:t>
                </a:r>
              </a:p>
            </p:txBody>
          </p:sp>
        </mc:Fallback>
      </mc:AlternateContent>
    </p:spTree>
    <p:extLst>
      <p:ext uri="{BB962C8B-B14F-4D97-AF65-F5344CB8AC3E}">
        <p14:creationId xmlns:p14="http://schemas.microsoft.com/office/powerpoint/2010/main" val="514537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p:txBody>
          <a:bodyPr>
            <a:normAutofit/>
          </a:bodyPr>
          <a:lstStyle/>
          <a:p>
            <a:r>
              <a:rPr lang="en-US" dirty="0" err="1" smtClean="0"/>
              <a:t>Chebyshev’s</a:t>
            </a:r>
            <a:r>
              <a:rPr lang="en-US" dirty="0" smtClean="0"/>
              <a:t> Inequality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1981200"/>
              </a:xfrm>
              <a:solidFill>
                <a:schemeClr val="accent1">
                  <a:alpha val="7000"/>
                </a:schemeClr>
              </a:solidFill>
              <a:ln>
                <a:solidFill>
                  <a:schemeClr val="accent1"/>
                </a:solidFill>
              </a:ln>
            </p:spPr>
            <p:txBody>
              <a:bodyPr>
                <a:normAutofit lnSpcReduction="10000"/>
              </a:bodyPr>
              <a:lstStyle/>
              <a:p>
                <a:pPr marL="0" indent="0">
                  <a:buNone/>
                </a:pPr>
                <a:r>
                  <a:rPr lang="en-US" dirty="0" smtClean="0"/>
                  <a:t>For any random variable </a:t>
                </a:r>
                <a14:m>
                  <m:oMath xmlns:m="http://schemas.openxmlformats.org/officeDocument/2006/math">
                    <m:r>
                      <a:rPr lang="en-US" b="0" i="0" smtClean="0">
                        <a:solidFill>
                          <a:schemeClr val="tx2"/>
                        </a:solidFill>
                        <a:latin typeface="Cambria Math"/>
                      </a:rPr>
                      <m:t> </m:t>
                    </m:r>
                  </m:oMath>
                </a14:m>
                <a:r>
                  <a:rPr lang="en-US" dirty="0" smtClean="0"/>
                  <a:t>with expectation </a:t>
                </a:r>
                <a14:m>
                  <m:oMath xmlns:m="http://schemas.openxmlformats.org/officeDocument/2006/math">
                    <m:r>
                      <a:rPr lang="en-US" b="0" i="1" smtClean="0">
                        <a:solidFill>
                          <a:schemeClr val="tx2"/>
                        </a:solidFill>
                        <a:latin typeface="Cambria Math"/>
                      </a:rPr>
                      <m:t>𝜇</m:t>
                    </m:r>
                    <m:r>
                      <a:rPr lang="en-US" b="0" i="1" smtClean="0">
                        <a:solidFill>
                          <a:schemeClr val="tx2"/>
                        </a:solidFill>
                        <a:latin typeface="Cambria Math"/>
                      </a:rPr>
                      <m:t> </m:t>
                    </m:r>
                  </m:oMath>
                </a14:m>
                <a:r>
                  <a:rPr lang="en-US" dirty="0" smtClean="0"/>
                  <a:t> and standard deviation </a:t>
                </a:r>
                <a14:m>
                  <m:oMath xmlns:m="http://schemas.openxmlformats.org/officeDocument/2006/math">
                    <m:r>
                      <a:rPr lang="en-US" b="0" i="1" smtClean="0">
                        <a:solidFill>
                          <a:schemeClr val="tx2"/>
                        </a:solidFill>
                        <a:latin typeface="Cambria Math"/>
                      </a:rPr>
                      <m:t>𝜎</m:t>
                    </m:r>
                  </m:oMath>
                </a14:m>
                <a:r>
                  <a:rPr lang="en-US" dirty="0" smtClean="0"/>
                  <a:t>,  for any </a:t>
                </a:r>
                <a14:m>
                  <m:oMath xmlns:m="http://schemas.openxmlformats.org/officeDocument/2006/math">
                    <m:r>
                      <a:rPr lang="en-US" b="0" i="1" smtClean="0">
                        <a:solidFill>
                          <a:schemeClr val="tx2"/>
                        </a:solidFill>
                        <a:latin typeface="Cambria Math"/>
                      </a:rPr>
                      <m:t>𝑐</m:t>
                    </m:r>
                    <m:r>
                      <a:rPr lang="en-US" b="0" i="1" smtClean="0">
                        <a:solidFill>
                          <a:schemeClr val="tx2"/>
                        </a:solidFill>
                        <a:latin typeface="Cambria Math"/>
                      </a:rPr>
                      <m:t>≥1 </m:t>
                    </m:r>
                  </m:oMath>
                </a14:m>
                <a:endParaRPr lang="en-US" dirty="0" smtClean="0"/>
              </a:p>
              <a:p>
                <a:pPr marL="0" indent="0">
                  <a:buNone/>
                </a:pPr>
                <a14:m>
                  <m:oMathPara xmlns:m="http://schemas.openxmlformats.org/officeDocument/2006/math">
                    <m:oMathParaPr>
                      <m:jc m:val="centerGroup"/>
                    </m:oMathParaPr>
                    <m:oMath xmlns:m="http://schemas.openxmlformats.org/officeDocument/2006/math">
                      <m:r>
                        <m:rPr>
                          <m:sty m:val="p"/>
                        </m:rPr>
                        <a:rPr lang="en-US" b="0" i="1" smtClean="0">
                          <a:solidFill>
                            <a:schemeClr val="tx2"/>
                          </a:solidFill>
                          <a:latin typeface="Cambria Math"/>
                        </a:rPr>
                        <m:t>Pr</m:t>
                      </m:r>
                      <m:d>
                        <m:dPr>
                          <m:begChr m:val="["/>
                          <m:endChr m:val="]"/>
                          <m:ctrlPr>
                            <a:rPr lang="en-US" b="0" i="1" smtClean="0">
                              <a:solidFill>
                                <a:schemeClr val="tx2"/>
                              </a:solidFill>
                              <a:latin typeface="Cambria Math"/>
                            </a:rPr>
                          </m:ctrlPr>
                        </m:dPr>
                        <m:e>
                          <m:d>
                            <m:dPr>
                              <m:begChr m:val="|"/>
                              <m:endChr m:val="|"/>
                              <m:ctrlPr>
                                <a:rPr lang="en-US" b="0" i="1" smtClean="0">
                                  <a:solidFill>
                                    <a:schemeClr val="tx2"/>
                                  </a:solidFill>
                                  <a:latin typeface="Cambria Math"/>
                                </a:rPr>
                              </m:ctrlPr>
                            </m:dPr>
                            <m:e>
                              <m:r>
                                <a:rPr lang="en-US" b="0" i="1" smtClean="0">
                                  <a:solidFill>
                                    <a:schemeClr val="tx2"/>
                                  </a:solidFill>
                                  <a:latin typeface="Cambria Math"/>
                                </a:rPr>
                                <m:t>𝑥</m:t>
                              </m:r>
                              <m:r>
                                <a:rPr lang="en-US" b="0" i="1" smtClean="0">
                                  <a:solidFill>
                                    <a:schemeClr val="tx2"/>
                                  </a:solidFill>
                                  <a:latin typeface="Cambria Math"/>
                                </a:rPr>
                                <m:t>−</m:t>
                              </m:r>
                              <m:r>
                                <a:rPr lang="en-US" b="0" i="1" smtClean="0">
                                  <a:solidFill>
                                    <a:schemeClr val="tx2"/>
                                  </a:solidFill>
                                  <a:latin typeface="Cambria Math"/>
                                </a:rPr>
                                <m:t>𝜇</m:t>
                              </m:r>
                            </m:e>
                          </m:d>
                          <m:r>
                            <a:rPr lang="en-US" b="0" i="1" smtClean="0">
                              <a:solidFill>
                                <a:schemeClr val="tx2"/>
                              </a:solidFill>
                              <a:latin typeface="Cambria Math"/>
                            </a:rPr>
                            <m:t>≥</m:t>
                          </m:r>
                          <m:r>
                            <a:rPr lang="en-US" b="0" i="1" smtClean="0">
                              <a:solidFill>
                                <a:schemeClr val="tx2"/>
                              </a:solidFill>
                              <a:latin typeface="Cambria Math"/>
                            </a:rPr>
                            <m:t>𝑐</m:t>
                          </m:r>
                          <m:r>
                            <a:rPr lang="en-US" b="0" i="1" smtClean="0">
                              <a:solidFill>
                                <a:schemeClr val="tx2"/>
                              </a:solidFill>
                              <a:latin typeface="Cambria Math"/>
                            </a:rPr>
                            <m:t>𝜎</m:t>
                          </m:r>
                        </m:e>
                      </m:d>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1</m:t>
                          </m:r>
                        </m:num>
                        <m:den>
                          <m:sSup>
                            <m:sSupPr>
                              <m:ctrlPr>
                                <a:rPr lang="en-US" b="0" i="1" smtClean="0">
                                  <a:solidFill>
                                    <a:schemeClr val="tx2"/>
                                  </a:solidFill>
                                  <a:latin typeface="Cambria Math"/>
                                </a:rPr>
                              </m:ctrlPr>
                            </m:sSupPr>
                            <m:e>
                              <m:r>
                                <a:rPr lang="en-US" b="0" i="1" smtClean="0">
                                  <a:solidFill>
                                    <a:schemeClr val="tx2"/>
                                  </a:solidFill>
                                  <a:latin typeface="Cambria Math"/>
                                </a:rPr>
                                <m:t>𝑐</m:t>
                              </m:r>
                            </m:e>
                            <m:sup>
                              <m:r>
                                <a:rPr lang="en-US" b="0" i="1" smtClean="0">
                                  <a:solidFill>
                                    <a:schemeClr val="tx2"/>
                                  </a:solidFill>
                                  <a:latin typeface="Cambria Math"/>
                                </a:rPr>
                                <m:t>2</m:t>
                              </m:r>
                            </m:sup>
                          </m:sSup>
                        </m:den>
                      </m:f>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1981200"/>
              </a:xfrm>
              <a:blipFill rotWithShape="1">
                <a:blip r:embed="rId6"/>
                <a:stretch>
                  <a:fillRect l="-1775" t="-5810"/>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8997" y="3581400"/>
                <a:ext cx="4681603" cy="904158"/>
              </a:xfrm>
              <a:prstGeom prst="rect">
                <a:avLst/>
              </a:prstGeom>
            </p:spPr>
            <p:txBody>
              <a:bodyPr wrap="none">
                <a:spAutoFit/>
              </a:bodyPr>
              <a:lstStyle/>
              <a:p>
                <a:r>
                  <a:rPr lang="en-US" sz="3600" dirty="0" smtClean="0"/>
                  <a:t>For </a:t>
                </a:r>
                <a14:m>
                  <m:oMath xmlns:m="http://schemas.openxmlformats.org/officeDocument/2006/math">
                    <m:acc>
                      <m:accPr>
                        <m:chr m:val="̂"/>
                        <m:ctrlPr>
                          <a:rPr lang="en-US" sz="3600" b="0" i="1" smtClean="0">
                            <a:solidFill>
                              <a:schemeClr val="tx2"/>
                            </a:solidFill>
                            <a:latin typeface="Cambria Math"/>
                          </a:rPr>
                        </m:ctrlPr>
                      </m:accPr>
                      <m:e>
                        <m:r>
                          <a:rPr lang="en-US" sz="3600" b="0" i="1" smtClean="0">
                            <a:solidFill>
                              <a:schemeClr val="tx2"/>
                            </a:solidFill>
                            <a:latin typeface="Cambria Math"/>
                          </a:rPr>
                          <m:t>𝑎</m:t>
                        </m:r>
                      </m:e>
                    </m:acc>
                  </m:oMath>
                </a14:m>
                <a:r>
                  <a:rPr lang="en-US" sz="3600" dirty="0" smtClean="0"/>
                  <a:t>,   </a:t>
                </a:r>
                <a14:m>
                  <m:oMath xmlns:m="http://schemas.openxmlformats.org/officeDocument/2006/math">
                    <m:r>
                      <a:rPr lang="en-US" sz="3600" b="0" i="1" smtClean="0">
                        <a:solidFill>
                          <a:schemeClr val="tx2"/>
                        </a:solidFill>
                        <a:latin typeface="Cambria Math"/>
                      </a:rPr>
                      <m:t>𝜇</m:t>
                    </m:r>
                    <m:r>
                      <a:rPr lang="en-US" sz="3600" b="0" i="1" smtClean="0">
                        <a:solidFill>
                          <a:schemeClr val="tx2"/>
                        </a:solidFill>
                        <a:latin typeface="Cambria Math"/>
                      </a:rPr>
                      <m:t>=</m:t>
                    </m:r>
                    <m:f>
                      <m:fPr>
                        <m:ctrlPr>
                          <a:rPr lang="en-US" sz="3600" b="0" i="1" smtClean="0">
                            <a:solidFill>
                              <a:schemeClr val="tx2"/>
                            </a:solidFill>
                            <a:latin typeface="Cambria Math"/>
                          </a:rPr>
                        </m:ctrlPr>
                      </m:fPr>
                      <m:num>
                        <m:r>
                          <a:rPr lang="en-US" sz="3600" b="0" i="1" smtClean="0">
                            <a:solidFill>
                              <a:schemeClr val="tx2"/>
                            </a:solidFill>
                            <a:latin typeface="Cambria Math"/>
                          </a:rPr>
                          <m:t>1</m:t>
                        </m:r>
                      </m:num>
                      <m:den>
                        <m:r>
                          <a:rPr lang="en-US" sz="3600" b="0" i="1" smtClean="0">
                            <a:solidFill>
                              <a:schemeClr val="tx2"/>
                            </a:solidFill>
                            <a:latin typeface="Cambria Math"/>
                          </a:rPr>
                          <m:t>𝑛</m:t>
                        </m:r>
                      </m:den>
                    </m:f>
                    <m:r>
                      <a:rPr lang="en-US" sz="3600" b="0" i="1" smtClean="0">
                        <a:solidFill>
                          <a:schemeClr val="tx2"/>
                        </a:solidFill>
                        <a:latin typeface="Cambria Math"/>
                      </a:rPr>
                      <m:t> , </m:t>
                    </m:r>
                    <m:r>
                      <a:rPr lang="en-US" sz="3600" b="0" i="1" smtClean="0">
                        <a:solidFill>
                          <a:schemeClr val="tx2"/>
                        </a:solidFill>
                        <a:latin typeface="Cambria Math"/>
                      </a:rPr>
                      <m:t>𝜎</m:t>
                    </m:r>
                    <m:r>
                      <a:rPr lang="en-US" sz="3600" b="0" i="1" smtClean="0">
                        <a:solidFill>
                          <a:schemeClr val="tx2"/>
                        </a:solidFill>
                        <a:latin typeface="Cambria Math"/>
                      </a:rPr>
                      <m:t>=</m:t>
                    </m:r>
                    <m:f>
                      <m:fPr>
                        <m:ctrlPr>
                          <a:rPr lang="en-US" sz="3600" b="0" i="1" smtClean="0">
                            <a:solidFill>
                              <a:schemeClr val="tx2"/>
                            </a:solidFill>
                            <a:latin typeface="Cambria Math"/>
                          </a:rPr>
                        </m:ctrlPr>
                      </m:fPr>
                      <m:num>
                        <m:r>
                          <a:rPr lang="en-US" sz="3600" b="0" i="1" smtClean="0">
                            <a:solidFill>
                              <a:schemeClr val="tx2"/>
                            </a:solidFill>
                            <a:latin typeface="Cambria Math"/>
                          </a:rPr>
                          <m:t>1</m:t>
                        </m:r>
                      </m:num>
                      <m:den>
                        <m:r>
                          <a:rPr lang="en-US" sz="3600" b="0" i="1" smtClean="0">
                            <a:solidFill>
                              <a:schemeClr val="tx2"/>
                            </a:solidFill>
                            <a:latin typeface="Cambria Math"/>
                          </a:rPr>
                          <m:t>𝑛</m:t>
                        </m:r>
                        <m:rad>
                          <m:radPr>
                            <m:degHide m:val="on"/>
                            <m:ctrlPr>
                              <a:rPr lang="en-US" sz="3600" b="0" i="1" smtClean="0">
                                <a:solidFill>
                                  <a:schemeClr val="tx2"/>
                                </a:solidFill>
                                <a:latin typeface="Cambria Math"/>
                              </a:rPr>
                            </m:ctrlPr>
                          </m:radPr>
                          <m:deg/>
                          <m:e>
                            <m:r>
                              <a:rPr lang="en-US" sz="3600" b="0" i="1" smtClean="0">
                                <a:solidFill>
                                  <a:schemeClr val="tx2"/>
                                </a:solidFill>
                                <a:latin typeface="Cambria Math"/>
                              </a:rPr>
                              <m:t>𝑘</m:t>
                            </m:r>
                          </m:e>
                        </m:rad>
                      </m:den>
                    </m:f>
                  </m:oMath>
                </a14:m>
                <a:r>
                  <a:rPr lang="en-US" sz="3600" dirty="0"/>
                  <a:t> </a:t>
                </a:r>
                <a:endParaRPr lang="en-US" sz="3600" dirty="0" smtClean="0"/>
              </a:p>
            </p:txBody>
          </p:sp>
        </mc:Choice>
        <mc:Fallback xmlns="">
          <p:sp>
            <p:nvSpPr>
              <p:cNvPr id="5" name="Rectangle 4"/>
              <p:cNvSpPr>
                <a:spLocks noRot="1" noChangeAspect="1" noMove="1" noResize="1" noEditPoints="1" noAdjustHandles="1" noChangeArrowheads="1" noChangeShapeType="1" noTextEdit="1"/>
              </p:cNvSpPr>
              <p:nvPr/>
            </p:nvSpPr>
            <p:spPr>
              <a:xfrm>
                <a:off x="118997" y="3581400"/>
                <a:ext cx="4681603" cy="904158"/>
              </a:xfrm>
              <a:prstGeom prst="rect">
                <a:avLst/>
              </a:prstGeom>
              <a:blipFill rotWithShape="1">
                <a:blip r:embed="rId7"/>
                <a:stretch>
                  <a:fillRect l="-4036" b="-8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a:off x="118997" y="4485558"/>
                <a:ext cx="8991600" cy="1981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tx2"/>
                    </a:solidFill>
                  </a:rPr>
                  <a:t>For </a:t>
                </a:r>
                <a14:m>
                  <m:oMath xmlns:m="http://schemas.openxmlformats.org/officeDocument/2006/math">
                    <m:r>
                      <a:rPr lang="en-US" i="1" smtClean="0">
                        <a:solidFill>
                          <a:schemeClr val="tx2"/>
                        </a:solidFill>
                        <a:latin typeface="Cambria Math"/>
                      </a:rPr>
                      <m:t>𝜖</m:t>
                    </m:r>
                    <m:r>
                      <a:rPr lang="en-US" i="1" smtClean="0">
                        <a:solidFill>
                          <a:schemeClr val="tx2"/>
                        </a:solidFill>
                        <a:latin typeface="Cambria Math"/>
                      </a:rPr>
                      <m:t>&lt;</m:t>
                    </m:r>
                    <m:f>
                      <m:fPr>
                        <m:ctrlPr>
                          <a:rPr lang="en-US" i="1" smtClean="0">
                            <a:solidFill>
                              <a:schemeClr val="tx2"/>
                            </a:solidFill>
                            <a:latin typeface="Cambria Math"/>
                          </a:rPr>
                        </m:ctrlPr>
                      </m:fPr>
                      <m:num>
                        <m:r>
                          <a:rPr lang="en-US" i="1" smtClean="0">
                            <a:solidFill>
                              <a:schemeClr val="tx2"/>
                            </a:solidFill>
                            <a:latin typeface="Cambria Math"/>
                          </a:rPr>
                          <m:t>1</m:t>
                        </m:r>
                      </m:num>
                      <m:den>
                        <m:r>
                          <a:rPr lang="en-US" i="1" smtClean="0">
                            <a:solidFill>
                              <a:schemeClr val="tx2"/>
                            </a:solidFill>
                            <a:latin typeface="Cambria Math"/>
                          </a:rPr>
                          <m:t>2</m:t>
                        </m:r>
                      </m:den>
                    </m:f>
                    <m:r>
                      <a:rPr lang="en-US" i="1" smtClean="0">
                        <a:solidFill>
                          <a:schemeClr val="tx2"/>
                        </a:solidFill>
                        <a:latin typeface="Cambria Math"/>
                      </a:rPr>
                      <m:t>,   </m:t>
                    </m:r>
                  </m:oMath>
                </a14:m>
                <a:endParaRPr lang="en-US" i="1" dirty="0" smtClean="0">
                  <a:solidFill>
                    <a:schemeClr val="tx2"/>
                  </a:solidFill>
                  <a:latin typeface="Cambria Math"/>
                </a:endParaRPr>
              </a:p>
              <a:p>
                <a:pPr marL="0" indent="0">
                  <a:buNone/>
                </a:pPr>
                <a:r>
                  <a:rPr lang="en-US" dirty="0" smtClean="0">
                    <a:solidFill>
                      <a:schemeClr val="tx2"/>
                    </a:solidFill>
                  </a:rPr>
                  <a:t> </a:t>
                </a:r>
                <a14:m>
                  <m:oMath xmlns:m="http://schemas.openxmlformats.org/officeDocument/2006/math">
                    <m:r>
                      <m:rPr>
                        <m:sty m:val="p"/>
                      </m:rPr>
                      <a:rPr lang="en-US" i="1" smtClean="0">
                        <a:solidFill>
                          <a:schemeClr val="tx2"/>
                        </a:solidFill>
                        <a:latin typeface="Cambria Math"/>
                      </a:rPr>
                      <m:t>Pr</m:t>
                    </m:r>
                    <m:d>
                      <m:dPr>
                        <m:begChr m:val="["/>
                        <m:endChr m:val="]"/>
                        <m:ctrlPr>
                          <a:rPr lang="en-US" i="1" smtClean="0">
                            <a:solidFill>
                              <a:schemeClr val="tx2"/>
                            </a:solidFill>
                            <a:latin typeface="Cambria Math"/>
                          </a:rPr>
                        </m:ctrlPr>
                      </m:dPr>
                      <m:e>
                        <m:d>
                          <m:dPr>
                            <m:begChr m:val="|"/>
                            <m:endChr m:val="|"/>
                            <m:ctrlPr>
                              <a:rPr lang="en-US" i="1" smtClean="0">
                                <a:solidFill>
                                  <a:schemeClr val="tx2"/>
                                </a:solidFill>
                                <a:latin typeface="Cambria Math"/>
                              </a:rPr>
                            </m:ctrlPr>
                          </m:dPr>
                          <m:e>
                            <m:f>
                              <m:fPr>
                                <m:ctrlPr>
                                  <a:rPr lang="en-US" i="1" smtClean="0">
                                    <a:solidFill>
                                      <a:schemeClr val="tx2"/>
                                    </a:solidFill>
                                    <a:latin typeface="Cambria Math"/>
                                  </a:rPr>
                                </m:ctrlPr>
                              </m:fPr>
                              <m:num>
                                <m:r>
                                  <a:rPr lang="en-US" i="1" smtClean="0">
                                    <a:solidFill>
                                      <a:schemeClr val="tx2"/>
                                    </a:solidFill>
                                    <a:latin typeface="Cambria Math"/>
                                  </a:rPr>
                                  <m:t>1</m:t>
                                </m:r>
                              </m:num>
                              <m:den>
                                <m:acc>
                                  <m:accPr>
                                    <m:chr m:val="̂"/>
                                    <m:ctrlPr>
                                      <a:rPr lang="en-US" i="1" smtClean="0">
                                        <a:solidFill>
                                          <a:schemeClr val="tx2"/>
                                        </a:solidFill>
                                        <a:latin typeface="Cambria Math"/>
                                      </a:rPr>
                                    </m:ctrlPr>
                                  </m:accPr>
                                  <m:e>
                                    <m:r>
                                      <a:rPr lang="en-US" i="1" smtClean="0">
                                        <a:solidFill>
                                          <a:schemeClr val="tx2"/>
                                        </a:solidFill>
                                        <a:latin typeface="Cambria Math"/>
                                      </a:rPr>
                                      <m:t>𝑎</m:t>
                                    </m:r>
                                  </m:e>
                                </m:acc>
                              </m:den>
                            </m:f>
                            <m:r>
                              <a:rPr lang="en-US" i="1" smtClean="0">
                                <a:solidFill>
                                  <a:schemeClr val="tx2"/>
                                </a:solidFill>
                                <a:latin typeface="Cambria Math"/>
                              </a:rPr>
                              <m:t>−</m:t>
                            </m:r>
                            <m:r>
                              <a:rPr lang="en-US" i="1" smtClean="0">
                                <a:solidFill>
                                  <a:schemeClr val="tx2"/>
                                </a:solidFill>
                                <a:latin typeface="Cambria Math"/>
                              </a:rPr>
                              <m:t>𝑛</m:t>
                            </m:r>
                          </m:e>
                        </m:d>
                        <m:r>
                          <a:rPr lang="en-US" i="1" smtClean="0">
                            <a:solidFill>
                              <a:schemeClr val="tx2"/>
                            </a:solidFill>
                            <a:latin typeface="Cambria Math"/>
                          </a:rPr>
                          <m:t>≥</m:t>
                        </m:r>
                        <m:r>
                          <a:rPr lang="en-US" i="1" smtClean="0">
                            <a:solidFill>
                              <a:schemeClr val="tx2"/>
                            </a:solidFill>
                            <a:latin typeface="Cambria Math"/>
                          </a:rPr>
                          <m:t>𝜖</m:t>
                        </m:r>
                        <m:r>
                          <a:rPr lang="en-US" i="1" smtClean="0">
                            <a:solidFill>
                              <a:schemeClr val="tx2"/>
                            </a:solidFill>
                            <a:latin typeface="Cambria Math"/>
                          </a:rPr>
                          <m:t> </m:t>
                        </m:r>
                        <m:r>
                          <a:rPr lang="en-US" i="1">
                            <a:solidFill>
                              <a:schemeClr val="tx2"/>
                            </a:solidFill>
                            <a:latin typeface="Cambria Math"/>
                          </a:rPr>
                          <m:t>𝑛</m:t>
                        </m:r>
                      </m:e>
                    </m:d>
                    <m:r>
                      <a:rPr lang="en-US" i="1" smtClean="0">
                        <a:solidFill>
                          <a:schemeClr val="tx2"/>
                        </a:solidFill>
                        <a:latin typeface="Cambria Math"/>
                      </a:rPr>
                      <m:t>≤</m:t>
                    </m:r>
                    <m:r>
                      <m:rPr>
                        <m:sty m:val="p"/>
                      </m:rPr>
                      <a:rPr lang="en-US" i="1">
                        <a:solidFill>
                          <a:schemeClr val="tx2"/>
                        </a:solidFill>
                        <a:latin typeface="Cambria Math"/>
                      </a:rPr>
                      <m:t>Pr</m:t>
                    </m:r>
                    <m:d>
                      <m:dPr>
                        <m:begChr m:val="["/>
                        <m:endChr m:val="]"/>
                        <m:ctrlPr>
                          <a:rPr lang="en-US" i="1">
                            <a:solidFill>
                              <a:schemeClr val="tx2"/>
                            </a:solidFill>
                            <a:latin typeface="Cambria Math"/>
                          </a:rPr>
                        </m:ctrlPr>
                      </m:dPr>
                      <m:e>
                        <m:d>
                          <m:dPr>
                            <m:begChr m:val="|"/>
                            <m:endChr m:val="|"/>
                            <m:ctrlPr>
                              <a:rPr lang="en-US" i="1">
                                <a:solidFill>
                                  <a:schemeClr val="tx2"/>
                                </a:solidFill>
                                <a:latin typeface="Cambria Math"/>
                              </a:rPr>
                            </m:ctrlPr>
                          </m:dPr>
                          <m:e>
                            <m:acc>
                              <m:accPr>
                                <m:chr m:val="̂"/>
                                <m:ctrlPr>
                                  <a:rPr lang="en-US" i="1" smtClean="0">
                                    <a:solidFill>
                                      <a:schemeClr val="tx2"/>
                                    </a:solidFill>
                                    <a:latin typeface="Cambria Math"/>
                                  </a:rPr>
                                </m:ctrlPr>
                              </m:accPr>
                              <m:e>
                                <m:r>
                                  <a:rPr lang="en-US" i="1" smtClean="0">
                                    <a:solidFill>
                                      <a:schemeClr val="tx2"/>
                                    </a:solidFill>
                                    <a:latin typeface="Cambria Math"/>
                                  </a:rPr>
                                  <m:t>𝑎</m:t>
                                </m:r>
                              </m:e>
                            </m:acc>
                            <m:r>
                              <a:rPr lang="en-US" i="1">
                                <a:solidFill>
                                  <a:schemeClr val="tx2"/>
                                </a:solidFill>
                                <a:latin typeface="Cambria Math"/>
                              </a:rPr>
                              <m:t>−</m:t>
                            </m:r>
                            <m:f>
                              <m:fPr>
                                <m:ctrlPr>
                                  <a:rPr lang="en-US" i="1" smtClean="0">
                                    <a:solidFill>
                                      <a:schemeClr val="tx2"/>
                                    </a:solidFill>
                                    <a:latin typeface="Cambria Math"/>
                                  </a:rPr>
                                </m:ctrlPr>
                              </m:fPr>
                              <m:num>
                                <m:r>
                                  <a:rPr lang="en-US" i="1" smtClean="0">
                                    <a:solidFill>
                                      <a:schemeClr val="tx2"/>
                                    </a:solidFill>
                                    <a:latin typeface="Cambria Math"/>
                                  </a:rPr>
                                  <m:t>1</m:t>
                                </m:r>
                              </m:num>
                              <m:den>
                                <m:r>
                                  <a:rPr lang="en-US" i="1" smtClean="0">
                                    <a:solidFill>
                                      <a:schemeClr val="tx2"/>
                                    </a:solidFill>
                                    <a:latin typeface="Cambria Math"/>
                                  </a:rPr>
                                  <m:t>𝑛</m:t>
                                </m:r>
                              </m:den>
                            </m:f>
                          </m:e>
                        </m:d>
                        <m:r>
                          <a:rPr lang="en-US" i="1">
                            <a:solidFill>
                              <a:schemeClr val="tx2"/>
                            </a:solidFill>
                            <a:latin typeface="Cambria Math"/>
                          </a:rPr>
                          <m:t>≥</m:t>
                        </m:r>
                        <m:f>
                          <m:fPr>
                            <m:ctrlPr>
                              <a:rPr lang="en-US" i="1" smtClean="0">
                                <a:solidFill>
                                  <a:schemeClr val="tx2"/>
                                </a:solidFill>
                                <a:latin typeface="Cambria Math"/>
                              </a:rPr>
                            </m:ctrlPr>
                          </m:fPr>
                          <m:num>
                            <m:r>
                              <a:rPr lang="en-US" i="1">
                                <a:solidFill>
                                  <a:schemeClr val="tx2"/>
                                </a:solidFill>
                                <a:latin typeface="Cambria Math"/>
                              </a:rPr>
                              <m:t>𝜖</m:t>
                            </m:r>
                          </m:num>
                          <m:den>
                            <m:r>
                              <a:rPr lang="en-US" b="0" i="1" smtClean="0">
                                <a:solidFill>
                                  <a:schemeClr val="tx2"/>
                                </a:solidFill>
                                <a:latin typeface="Cambria Math"/>
                              </a:rPr>
                              <m:t>2</m:t>
                            </m:r>
                            <m:r>
                              <a:rPr lang="en-US" i="1">
                                <a:solidFill>
                                  <a:schemeClr val="tx2"/>
                                </a:solidFill>
                                <a:latin typeface="Cambria Math"/>
                              </a:rPr>
                              <m:t>𝑛</m:t>
                            </m:r>
                          </m:den>
                        </m:f>
                      </m:e>
                    </m:d>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4</m:t>
                        </m:r>
                      </m:num>
                      <m:den>
                        <m:sSup>
                          <m:sSupPr>
                            <m:ctrlPr>
                              <a:rPr lang="en-US" b="0" i="1" smtClean="0">
                                <a:solidFill>
                                  <a:schemeClr val="tx2"/>
                                </a:solidFill>
                                <a:latin typeface="Cambria Math"/>
                              </a:rPr>
                            </m:ctrlPr>
                          </m:sSupPr>
                          <m:e>
                            <m:r>
                              <a:rPr lang="en-US" b="0" i="1" smtClean="0">
                                <a:solidFill>
                                  <a:schemeClr val="tx2"/>
                                </a:solidFill>
                                <a:latin typeface="Cambria Math"/>
                              </a:rPr>
                              <m:t>𝜖</m:t>
                            </m:r>
                          </m:e>
                          <m:sup>
                            <m:r>
                              <a:rPr lang="en-US" b="0" i="1" smtClean="0">
                                <a:solidFill>
                                  <a:schemeClr val="tx2"/>
                                </a:solidFill>
                                <a:latin typeface="Cambria Math"/>
                              </a:rPr>
                              <m:t>2</m:t>
                            </m:r>
                          </m:sup>
                        </m:sSup>
                        <m:r>
                          <a:rPr lang="en-US" b="0" i="1" smtClean="0">
                            <a:solidFill>
                              <a:schemeClr val="tx2"/>
                            </a:solidFill>
                            <a:latin typeface="Cambria Math"/>
                          </a:rPr>
                          <m:t>𝑘</m:t>
                        </m:r>
                      </m:den>
                    </m:f>
                  </m:oMath>
                </a14:m>
                <a:endParaRPr lang="en-US" dirty="0" smtClean="0">
                  <a:solidFill>
                    <a:schemeClr val="tx2"/>
                  </a:solidFill>
                </a:endParaRPr>
              </a:p>
              <a:p>
                <a:pPr marL="0" indent="0">
                  <a:buNone/>
                </a:pPr>
                <a:r>
                  <a:rPr lang="en-US" dirty="0" smtClean="0"/>
                  <a:t>Using</a:t>
                </a:r>
                <a:r>
                  <a:rPr lang="en-US" i="1" dirty="0" smtClean="0"/>
                  <a:t> </a:t>
                </a:r>
                <a14:m>
                  <m:oMath xmlns:m="http://schemas.openxmlformats.org/officeDocument/2006/math">
                    <m:r>
                      <a:rPr lang="en-US" b="0" i="1" smtClean="0">
                        <a:solidFill>
                          <a:schemeClr val="tx2"/>
                        </a:solidFill>
                        <a:latin typeface="Cambria Math"/>
                      </a:rPr>
                      <m:t>𝑐</m:t>
                    </m:r>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𝜖</m:t>
                        </m:r>
                        <m:rad>
                          <m:radPr>
                            <m:degHide m:val="on"/>
                            <m:ctrlPr>
                              <a:rPr lang="en-US" b="0" i="1" smtClean="0">
                                <a:solidFill>
                                  <a:schemeClr val="tx2"/>
                                </a:solidFill>
                                <a:latin typeface="Cambria Math"/>
                              </a:rPr>
                            </m:ctrlPr>
                          </m:radPr>
                          <m:deg/>
                          <m:e>
                            <m:r>
                              <a:rPr lang="en-US" b="0" i="1" smtClean="0">
                                <a:solidFill>
                                  <a:schemeClr val="tx2"/>
                                </a:solidFill>
                                <a:latin typeface="Cambria Math"/>
                              </a:rPr>
                              <m:t>𝑘</m:t>
                            </m:r>
                          </m:e>
                        </m:rad>
                      </m:num>
                      <m:den>
                        <m:r>
                          <a:rPr lang="en-US" b="0" i="1" smtClean="0">
                            <a:solidFill>
                              <a:schemeClr val="tx2"/>
                            </a:solidFill>
                            <a:latin typeface="Cambria Math"/>
                          </a:rPr>
                          <m:t>2</m:t>
                        </m:r>
                      </m:den>
                    </m:f>
                  </m:oMath>
                </a14:m>
                <a:endParaRPr lang="en-US" i="1" dirty="0"/>
              </a:p>
              <a:p>
                <a:pPr marL="0" indent="0">
                  <a:buNone/>
                </a:pPr>
                <a:endParaRPr lang="en-US" i="1"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18997" y="4485558"/>
                <a:ext cx="8991600" cy="1981200"/>
              </a:xfrm>
              <a:prstGeom prst="rect">
                <a:avLst/>
              </a:prstGeom>
              <a:blipFill rotWithShape="1">
                <a:blip r:embed="rId11"/>
                <a:stretch>
                  <a:fillRect l="-1288" t="-2462"/>
                </a:stretch>
              </a:blipFill>
            </p:spPr>
            <p:txBody>
              <a:bodyPr/>
              <a:lstStyle/>
              <a:p>
                <a:r>
                  <a:rPr lang="en-US">
                    <a:noFill/>
                  </a:rPr>
                  <a:t> </a:t>
                </a:r>
              </a:p>
            </p:txBody>
          </p:sp>
        </mc:Fallback>
      </mc:AlternateContent>
      <p:sp>
        <p:nvSpPr>
          <p:cNvPr id="8" name="Oval 7"/>
          <p:cNvSpPr/>
          <p:nvPr/>
        </p:nvSpPr>
        <p:spPr>
          <a:xfrm>
            <a:off x="118997" y="4485826"/>
            <a:ext cx="6248400" cy="1752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37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Chebyshev’s</a:t>
            </a:r>
            <a:r>
              <a:rPr lang="en-US" dirty="0" smtClean="0"/>
              <a:t> </a:t>
            </a:r>
            <a:r>
              <a:rPr lang="en-US" dirty="0"/>
              <a:t>Inequality</a:t>
            </a:r>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152400" y="1828800"/>
                <a:ext cx="8991600" cy="4724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tx2"/>
                    </a:solidFill>
                  </a:rPr>
                  <a:t>For </a:t>
                </a:r>
                <a14:m>
                  <m:oMath xmlns:m="http://schemas.openxmlformats.org/officeDocument/2006/math">
                    <m:r>
                      <a:rPr lang="en-US" b="0" i="0" smtClean="0">
                        <a:solidFill>
                          <a:schemeClr val="tx2"/>
                        </a:solidFill>
                        <a:latin typeface="Cambria Math"/>
                      </a:rPr>
                      <m:t>0&lt;</m:t>
                    </m:r>
                    <m:r>
                      <a:rPr lang="en-US" i="1" smtClean="0">
                        <a:solidFill>
                          <a:schemeClr val="tx2"/>
                        </a:solidFill>
                        <a:latin typeface="Cambria Math"/>
                      </a:rPr>
                      <m:t>𝜖</m:t>
                    </m:r>
                    <m:r>
                      <a:rPr lang="en-US" i="1" smtClean="0">
                        <a:solidFill>
                          <a:schemeClr val="tx2"/>
                        </a:solidFill>
                        <a:latin typeface="Cambria Math"/>
                      </a:rPr>
                      <m:t>&lt;</m:t>
                    </m:r>
                    <m:f>
                      <m:fPr>
                        <m:ctrlPr>
                          <a:rPr lang="en-US" i="1" smtClean="0">
                            <a:solidFill>
                              <a:schemeClr val="tx2"/>
                            </a:solidFill>
                            <a:latin typeface="Cambria Math"/>
                          </a:rPr>
                        </m:ctrlPr>
                      </m:fPr>
                      <m:num>
                        <m:r>
                          <a:rPr lang="en-US" i="1" smtClean="0">
                            <a:solidFill>
                              <a:schemeClr val="tx2"/>
                            </a:solidFill>
                            <a:latin typeface="Cambria Math"/>
                          </a:rPr>
                          <m:t>1</m:t>
                        </m:r>
                      </m:num>
                      <m:den>
                        <m:r>
                          <a:rPr lang="en-US" i="1" smtClean="0">
                            <a:solidFill>
                              <a:schemeClr val="tx2"/>
                            </a:solidFill>
                            <a:latin typeface="Cambria Math"/>
                          </a:rPr>
                          <m:t>2</m:t>
                        </m:r>
                      </m:den>
                    </m:f>
                    <m:r>
                      <a:rPr lang="en-US" i="1" smtClean="0">
                        <a:solidFill>
                          <a:schemeClr val="tx2"/>
                        </a:solidFill>
                        <a:latin typeface="Cambria Math"/>
                      </a:rPr>
                      <m:t>,   </m:t>
                    </m:r>
                    <m:r>
                      <a:rPr lang="en-US" b="0" i="1" smtClean="0">
                        <a:solidFill>
                          <a:schemeClr val="tx2"/>
                        </a:solidFill>
                        <a:latin typeface="Cambria Math"/>
                      </a:rPr>
                      <m:t>1−</m:t>
                    </m:r>
                    <m:f>
                      <m:fPr>
                        <m:ctrlPr>
                          <a:rPr lang="en-US" b="0" i="1" smtClean="0">
                            <a:solidFill>
                              <a:schemeClr val="tx2"/>
                            </a:solidFill>
                            <a:latin typeface="Cambria Math"/>
                          </a:rPr>
                        </m:ctrlPr>
                      </m:fPr>
                      <m:num>
                        <m:r>
                          <a:rPr lang="en-US" b="0" i="1" smtClean="0">
                            <a:solidFill>
                              <a:schemeClr val="tx2"/>
                            </a:solidFill>
                            <a:latin typeface="Cambria Math"/>
                          </a:rPr>
                          <m:t>𝜖</m:t>
                        </m:r>
                      </m:num>
                      <m:den>
                        <m:r>
                          <a:rPr lang="en-US" b="0" i="1" smtClean="0">
                            <a:solidFill>
                              <a:schemeClr val="tx2"/>
                            </a:solidFill>
                            <a:latin typeface="Cambria Math"/>
                          </a:rPr>
                          <m:t>2</m:t>
                        </m:r>
                      </m:den>
                    </m:f>
                    <m:r>
                      <a:rPr lang="en-US" b="0" i="1" smtClean="0">
                        <a:solidFill>
                          <a:schemeClr val="tx2"/>
                        </a:solidFill>
                        <a:latin typeface="Cambria Math"/>
                      </a:rPr>
                      <m:t>&gt;</m:t>
                    </m:r>
                    <m:f>
                      <m:fPr>
                        <m:ctrlPr>
                          <a:rPr lang="en-US" i="1" smtClean="0">
                            <a:solidFill>
                              <a:schemeClr val="tx2"/>
                            </a:solidFill>
                            <a:latin typeface="Cambria Math"/>
                          </a:rPr>
                        </m:ctrlPr>
                      </m:fPr>
                      <m:num>
                        <m:r>
                          <a:rPr lang="en-US" i="1" smtClean="0">
                            <a:solidFill>
                              <a:schemeClr val="tx2"/>
                            </a:solidFill>
                            <a:latin typeface="Cambria Math"/>
                          </a:rPr>
                          <m:t>1</m:t>
                        </m:r>
                      </m:num>
                      <m:den>
                        <m:r>
                          <a:rPr lang="en-US" i="1" smtClean="0">
                            <a:solidFill>
                              <a:schemeClr val="tx2"/>
                            </a:solidFill>
                            <a:latin typeface="Cambria Math"/>
                          </a:rPr>
                          <m:t>1+</m:t>
                        </m:r>
                        <m:r>
                          <a:rPr lang="en-US" i="1" smtClean="0">
                            <a:solidFill>
                              <a:schemeClr val="tx2"/>
                            </a:solidFill>
                            <a:latin typeface="Cambria Math"/>
                          </a:rPr>
                          <m:t>𝜖</m:t>
                        </m:r>
                      </m:den>
                    </m:f>
                    <m:r>
                      <a:rPr lang="en-US" b="0" i="1" smtClean="0">
                        <a:solidFill>
                          <a:schemeClr val="tx2"/>
                        </a:solidFill>
                        <a:latin typeface="Cambria Math"/>
                      </a:rPr>
                      <m:t> ; </m:t>
                    </m:r>
                    <m:f>
                      <m:fPr>
                        <m:ctrlPr>
                          <a:rPr lang="en-US" i="1" smtClean="0">
                            <a:solidFill>
                              <a:schemeClr val="tx2"/>
                            </a:solidFill>
                            <a:latin typeface="Cambria Math"/>
                          </a:rPr>
                        </m:ctrlPr>
                      </m:fPr>
                      <m:num>
                        <m:r>
                          <a:rPr lang="en-US" i="1" smtClean="0">
                            <a:solidFill>
                              <a:schemeClr val="tx2"/>
                            </a:solidFill>
                            <a:latin typeface="Cambria Math"/>
                          </a:rPr>
                          <m:t>1</m:t>
                        </m:r>
                      </m:num>
                      <m:den>
                        <m:r>
                          <a:rPr lang="en-US" i="1" smtClean="0">
                            <a:solidFill>
                              <a:schemeClr val="tx2"/>
                            </a:solidFill>
                            <a:latin typeface="Cambria Math"/>
                          </a:rPr>
                          <m:t>1−</m:t>
                        </m:r>
                        <m:r>
                          <a:rPr lang="en-US" i="1" smtClean="0">
                            <a:solidFill>
                              <a:schemeClr val="tx2"/>
                            </a:solidFill>
                            <a:latin typeface="Cambria Math"/>
                          </a:rPr>
                          <m:t>𝜖</m:t>
                        </m:r>
                      </m:den>
                    </m:f>
                    <m:r>
                      <a:rPr lang="en-US" b="0" i="1" smtClean="0">
                        <a:solidFill>
                          <a:schemeClr val="tx2"/>
                        </a:solidFill>
                        <a:latin typeface="Cambria Math"/>
                      </a:rPr>
                      <m:t>&gt;1+</m:t>
                    </m:r>
                    <m:r>
                      <a:rPr lang="en-US" b="0" i="1" smtClean="0">
                        <a:solidFill>
                          <a:schemeClr val="tx2"/>
                        </a:solidFill>
                        <a:latin typeface="Cambria Math"/>
                      </a:rPr>
                      <m:t>𝜖</m:t>
                    </m:r>
                    <m:r>
                      <a:rPr lang="en-US" b="0" i="1" smtClean="0">
                        <a:solidFill>
                          <a:schemeClr val="tx2"/>
                        </a:solidFill>
                        <a:latin typeface="Cambria Math"/>
                      </a:rPr>
                      <m:t>&gt;1+</m:t>
                    </m:r>
                    <m:f>
                      <m:fPr>
                        <m:ctrlPr>
                          <a:rPr lang="en-US" b="0" i="1" smtClean="0">
                            <a:solidFill>
                              <a:schemeClr val="tx2"/>
                            </a:solidFill>
                            <a:latin typeface="Cambria Math"/>
                          </a:rPr>
                        </m:ctrlPr>
                      </m:fPr>
                      <m:num>
                        <m:r>
                          <a:rPr lang="en-US" b="0" i="1" smtClean="0">
                            <a:solidFill>
                              <a:schemeClr val="tx2"/>
                            </a:solidFill>
                            <a:latin typeface="Cambria Math"/>
                          </a:rPr>
                          <m:t>𝜖</m:t>
                        </m:r>
                      </m:num>
                      <m:den>
                        <m:r>
                          <a:rPr lang="en-US" b="0" i="1" smtClean="0">
                            <a:solidFill>
                              <a:schemeClr val="tx2"/>
                            </a:solidFill>
                            <a:latin typeface="Cambria Math"/>
                          </a:rPr>
                          <m:t>2</m:t>
                        </m:r>
                      </m:den>
                    </m:f>
                  </m:oMath>
                </a14:m>
                <a:endParaRPr lang="en-US" i="1" dirty="0" smtClean="0">
                  <a:solidFill>
                    <a:schemeClr val="tx2"/>
                  </a:solidFill>
                  <a:latin typeface="Cambria Math"/>
                </a:endParaRPr>
              </a:p>
              <a:p>
                <a:pPr marL="0" indent="0">
                  <a:buNone/>
                </a:pPr>
                <a:r>
                  <a:rPr lang="en-US" dirty="0" smtClean="0">
                    <a:solidFill>
                      <a:schemeClr val="tx2"/>
                    </a:solidFill>
                  </a:rPr>
                  <a:t> </a:t>
                </a:r>
                <a14:m>
                  <m:oMath xmlns:m="http://schemas.openxmlformats.org/officeDocument/2006/math">
                    <m:r>
                      <m:rPr>
                        <m:sty m:val="p"/>
                      </m:rPr>
                      <a:rPr lang="en-US" i="1" smtClean="0">
                        <a:solidFill>
                          <a:schemeClr val="tx1"/>
                        </a:solidFill>
                        <a:latin typeface="Cambria Math"/>
                      </a:rPr>
                      <m:t>Pr</m:t>
                    </m:r>
                    <m:d>
                      <m:dPr>
                        <m:begChr m:val="["/>
                        <m:endChr m:val="]"/>
                        <m:ctrlPr>
                          <a:rPr lang="en-US" i="1" smtClean="0">
                            <a:solidFill>
                              <a:schemeClr val="tx1"/>
                            </a:solidFill>
                            <a:latin typeface="Cambria Math"/>
                          </a:rPr>
                        </m:ctrlPr>
                      </m:dPr>
                      <m:e>
                        <m:d>
                          <m:dPr>
                            <m:begChr m:val="|"/>
                            <m:endChr m:val="|"/>
                            <m:ctrlPr>
                              <a:rPr lang="en-US" i="1" smtClean="0">
                                <a:solidFill>
                                  <a:schemeClr val="tx1"/>
                                </a:solidFill>
                                <a:latin typeface="Cambria Math"/>
                              </a:rPr>
                            </m:ctrlPr>
                          </m:dPr>
                          <m:e>
                            <m:f>
                              <m:fPr>
                                <m:ctrlPr>
                                  <a:rPr lang="en-US" i="1" smtClean="0">
                                    <a:solidFill>
                                      <a:schemeClr val="tx1"/>
                                    </a:solidFill>
                                    <a:latin typeface="Cambria Math"/>
                                  </a:rPr>
                                </m:ctrlPr>
                              </m:fPr>
                              <m:num>
                                <m:r>
                                  <a:rPr lang="en-US" i="1" smtClean="0">
                                    <a:solidFill>
                                      <a:schemeClr val="tx1"/>
                                    </a:solidFill>
                                    <a:latin typeface="Cambria Math"/>
                                  </a:rPr>
                                  <m:t>1</m:t>
                                </m:r>
                              </m:num>
                              <m:den>
                                <m:acc>
                                  <m:accPr>
                                    <m:chr m:val="̂"/>
                                    <m:ctrlPr>
                                      <a:rPr lang="en-US" i="1" smtClean="0">
                                        <a:solidFill>
                                          <a:schemeClr val="tx1"/>
                                        </a:solidFill>
                                        <a:latin typeface="Cambria Math"/>
                                      </a:rPr>
                                    </m:ctrlPr>
                                  </m:accPr>
                                  <m:e>
                                    <m:r>
                                      <a:rPr lang="en-US" i="1" smtClean="0">
                                        <a:solidFill>
                                          <a:schemeClr val="tx1"/>
                                        </a:solidFill>
                                        <a:latin typeface="Cambria Math"/>
                                      </a:rPr>
                                      <m:t>𝑎</m:t>
                                    </m:r>
                                  </m:e>
                                </m:acc>
                              </m:den>
                            </m:f>
                            <m:r>
                              <a:rPr lang="en-US" i="1" smtClean="0">
                                <a:solidFill>
                                  <a:schemeClr val="tx1"/>
                                </a:solidFill>
                                <a:latin typeface="Cambria Math"/>
                              </a:rPr>
                              <m:t>−</m:t>
                            </m:r>
                            <m:r>
                              <a:rPr lang="en-US" i="1" smtClean="0">
                                <a:solidFill>
                                  <a:schemeClr val="tx1"/>
                                </a:solidFill>
                                <a:latin typeface="Cambria Math"/>
                              </a:rPr>
                              <m:t>𝑛</m:t>
                            </m:r>
                          </m:e>
                        </m:d>
                        <m:r>
                          <a:rPr lang="en-US" i="1" smtClean="0">
                            <a:solidFill>
                              <a:schemeClr val="tx1"/>
                            </a:solidFill>
                            <a:latin typeface="Cambria Math"/>
                          </a:rPr>
                          <m:t>≥</m:t>
                        </m:r>
                        <m:r>
                          <a:rPr lang="en-US" i="1" smtClean="0">
                            <a:solidFill>
                              <a:schemeClr val="tx1"/>
                            </a:solidFill>
                            <a:latin typeface="Cambria Math"/>
                          </a:rPr>
                          <m:t>𝜖</m:t>
                        </m:r>
                        <m:r>
                          <a:rPr lang="en-US" i="1" smtClean="0">
                            <a:solidFill>
                              <a:schemeClr val="tx1"/>
                            </a:solidFill>
                            <a:latin typeface="Cambria Math"/>
                          </a:rPr>
                          <m:t> </m:t>
                        </m:r>
                        <m:r>
                          <a:rPr lang="en-US" i="1">
                            <a:solidFill>
                              <a:schemeClr val="tx1"/>
                            </a:solidFill>
                            <a:latin typeface="Cambria Math"/>
                          </a:rPr>
                          <m:t>𝑛</m:t>
                        </m:r>
                      </m:e>
                    </m:d>
                  </m:oMath>
                </a14:m>
                <a:r>
                  <a:rPr lang="en-US" i="1" dirty="0" smtClean="0">
                    <a:solidFill>
                      <a:schemeClr val="tx1"/>
                    </a:solidFill>
                    <a:latin typeface="Cambria Math"/>
                  </a:rPr>
                  <a:t>= </a:t>
                </a:r>
                <a14:m>
                  <m:oMath xmlns:m="http://schemas.openxmlformats.org/officeDocument/2006/math">
                    <m:r>
                      <a:rPr lang="en-US" b="0" i="1" smtClean="0">
                        <a:solidFill>
                          <a:schemeClr val="tx1"/>
                        </a:solidFill>
                        <a:latin typeface="Cambria Math"/>
                      </a:rPr>
                      <m:t>1−</m:t>
                    </m:r>
                    <m:r>
                      <m:rPr>
                        <m:sty m:val="p"/>
                      </m:rPr>
                      <a:rPr lang="en-US" i="1">
                        <a:solidFill>
                          <a:schemeClr val="tx1"/>
                        </a:solidFill>
                        <a:latin typeface="Cambria Math"/>
                      </a:rPr>
                      <m:t>Pr</m:t>
                    </m:r>
                    <m:d>
                      <m:dPr>
                        <m:begChr m:val="["/>
                        <m:endChr m:val="]"/>
                        <m:ctrlPr>
                          <a:rPr lang="en-US" i="1">
                            <a:solidFill>
                              <a:schemeClr val="tx1"/>
                            </a:solidFill>
                            <a:latin typeface="Cambria Math"/>
                          </a:rPr>
                        </m:ctrlPr>
                      </m:dPr>
                      <m:e>
                        <m:r>
                          <a:rPr lang="en-US" b="0" i="1" smtClean="0">
                            <a:solidFill>
                              <a:schemeClr val="tx1"/>
                            </a:solidFill>
                            <a:latin typeface="Cambria Math"/>
                          </a:rPr>
                          <m:t>−</m:t>
                        </m:r>
                        <m:r>
                          <a:rPr lang="en-US" b="0" i="1" smtClean="0">
                            <a:solidFill>
                              <a:schemeClr val="tx1"/>
                            </a:solidFill>
                            <a:latin typeface="Cambria Math"/>
                          </a:rPr>
                          <m:t>𝜖</m:t>
                        </m:r>
                        <m:r>
                          <a:rPr lang="en-US" b="0" i="1" smtClean="0">
                            <a:solidFill>
                              <a:schemeClr val="tx1"/>
                            </a:solidFill>
                            <a:latin typeface="Cambria Math"/>
                          </a:rPr>
                          <m:t>𝑛</m:t>
                        </m:r>
                        <m:r>
                          <a:rPr lang="en-US" b="0" i="1" smtClean="0">
                            <a:solidFill>
                              <a:schemeClr val="tx1"/>
                            </a:solidFill>
                            <a:latin typeface="Cambria Math"/>
                          </a:rPr>
                          <m:t>≤</m:t>
                        </m:r>
                        <m:f>
                          <m:fPr>
                            <m:ctrlPr>
                              <a:rPr lang="en-US" i="1">
                                <a:solidFill>
                                  <a:schemeClr val="tx1"/>
                                </a:solidFill>
                                <a:latin typeface="Cambria Math"/>
                              </a:rPr>
                            </m:ctrlPr>
                          </m:fPr>
                          <m:num>
                            <m:r>
                              <a:rPr lang="en-US" i="1">
                                <a:solidFill>
                                  <a:schemeClr val="tx1"/>
                                </a:solidFill>
                                <a:latin typeface="Cambria Math"/>
                              </a:rPr>
                              <m:t>1</m:t>
                            </m:r>
                          </m:num>
                          <m:den>
                            <m:acc>
                              <m:accPr>
                                <m:chr m:val="̂"/>
                                <m:ctrlPr>
                                  <a:rPr lang="en-US" i="1">
                                    <a:solidFill>
                                      <a:schemeClr val="tx1"/>
                                    </a:solidFill>
                                    <a:latin typeface="Cambria Math"/>
                                  </a:rPr>
                                </m:ctrlPr>
                              </m:accPr>
                              <m:e>
                                <m:r>
                                  <a:rPr lang="en-US" i="1">
                                    <a:solidFill>
                                      <a:schemeClr val="tx1"/>
                                    </a:solidFill>
                                    <a:latin typeface="Cambria Math"/>
                                  </a:rPr>
                                  <m:t>𝑎</m:t>
                                </m:r>
                              </m:e>
                            </m:acc>
                          </m:den>
                        </m:f>
                        <m:r>
                          <a:rPr lang="en-US" i="1">
                            <a:solidFill>
                              <a:schemeClr val="tx1"/>
                            </a:solidFill>
                            <a:latin typeface="Cambria Math"/>
                          </a:rPr>
                          <m:t>−</m:t>
                        </m:r>
                        <m:r>
                          <a:rPr lang="en-US" i="1">
                            <a:solidFill>
                              <a:schemeClr val="tx1"/>
                            </a:solidFill>
                            <a:latin typeface="Cambria Math"/>
                          </a:rPr>
                          <m:t>𝑛</m:t>
                        </m:r>
                        <m:r>
                          <a:rPr lang="en-US" b="0" i="1" smtClean="0">
                            <a:solidFill>
                              <a:schemeClr val="tx1"/>
                            </a:solidFill>
                            <a:latin typeface="Cambria Math"/>
                          </a:rPr>
                          <m:t>≤</m:t>
                        </m:r>
                        <m:r>
                          <a:rPr lang="en-US" i="1">
                            <a:solidFill>
                              <a:schemeClr val="tx1"/>
                            </a:solidFill>
                            <a:latin typeface="Cambria Math"/>
                          </a:rPr>
                          <m:t>𝜖</m:t>
                        </m:r>
                        <m:r>
                          <a:rPr lang="en-US" i="1">
                            <a:solidFill>
                              <a:schemeClr val="tx1"/>
                            </a:solidFill>
                            <a:latin typeface="Cambria Math"/>
                          </a:rPr>
                          <m:t> </m:t>
                        </m:r>
                        <m:r>
                          <a:rPr lang="en-US" i="1">
                            <a:solidFill>
                              <a:schemeClr val="tx1"/>
                            </a:solidFill>
                            <a:latin typeface="Cambria Math"/>
                          </a:rPr>
                          <m:t>𝑛</m:t>
                        </m:r>
                      </m:e>
                    </m:d>
                    <m:r>
                      <a:rPr lang="en-US" b="0" i="1" smtClean="0">
                        <a:solidFill>
                          <a:schemeClr val="tx1"/>
                        </a:solidFill>
                        <a:latin typeface="Cambria Math"/>
                      </a:rPr>
                      <m:t>=</m:t>
                    </m:r>
                  </m:oMath>
                </a14:m>
                <a:endParaRPr lang="en-US" b="0" i="1" dirty="0" smtClean="0">
                  <a:solidFill>
                    <a:schemeClr val="tx1"/>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1−</m:t>
                      </m:r>
                      <m:r>
                        <m:rPr>
                          <m:sty m:val="p"/>
                        </m:rPr>
                        <a:rPr lang="en-US" i="1">
                          <a:solidFill>
                            <a:schemeClr val="tx1"/>
                          </a:solidFill>
                          <a:latin typeface="Cambria Math"/>
                        </a:rPr>
                        <m:t>Pr</m:t>
                      </m:r>
                      <m:d>
                        <m:dPr>
                          <m:begChr m:val="["/>
                          <m:endChr m:val="]"/>
                          <m:ctrlPr>
                            <a:rPr lang="en-US" i="1">
                              <a:solidFill>
                                <a:schemeClr val="tx1"/>
                              </a:solidFill>
                              <a:latin typeface="Cambria Math"/>
                            </a:rPr>
                          </m:ctrlPr>
                        </m:dPr>
                        <m:e>
                          <m:r>
                            <a:rPr lang="en-US" b="0" i="1" smtClean="0">
                              <a:solidFill>
                                <a:schemeClr val="tx1"/>
                              </a:solidFill>
                              <a:latin typeface="Cambria Math"/>
                            </a:rPr>
                            <m:t>𝑛</m:t>
                          </m:r>
                          <m:r>
                            <a:rPr lang="en-US" b="0" i="1" smtClean="0">
                              <a:solidFill>
                                <a:schemeClr val="tx1"/>
                              </a:solidFill>
                              <a:latin typeface="Cambria Math"/>
                            </a:rPr>
                            <m:t>(1−</m:t>
                          </m:r>
                          <m:r>
                            <a:rPr lang="en-US" i="1">
                              <a:solidFill>
                                <a:schemeClr val="tx1"/>
                              </a:solidFill>
                              <a:latin typeface="Cambria Math"/>
                            </a:rPr>
                            <m:t>𝜖</m:t>
                          </m:r>
                          <m:r>
                            <a:rPr lang="en-US" b="0" i="1" smtClean="0">
                              <a:solidFill>
                                <a:schemeClr val="tx1"/>
                              </a:solidFill>
                              <a:latin typeface="Cambria Math"/>
                            </a:rPr>
                            <m:t>)</m:t>
                          </m:r>
                          <m:r>
                            <a:rPr lang="en-US" i="1">
                              <a:solidFill>
                                <a:schemeClr val="tx1"/>
                              </a:solidFill>
                              <a:latin typeface="Cambria Math"/>
                            </a:rPr>
                            <m:t>≤</m:t>
                          </m:r>
                          <m:f>
                            <m:fPr>
                              <m:ctrlPr>
                                <a:rPr lang="en-US" i="1">
                                  <a:solidFill>
                                    <a:schemeClr val="tx1"/>
                                  </a:solidFill>
                                  <a:latin typeface="Cambria Math"/>
                                </a:rPr>
                              </m:ctrlPr>
                            </m:fPr>
                            <m:num>
                              <m:r>
                                <a:rPr lang="en-US" i="1">
                                  <a:solidFill>
                                    <a:schemeClr val="tx1"/>
                                  </a:solidFill>
                                  <a:latin typeface="Cambria Math"/>
                                </a:rPr>
                                <m:t>1</m:t>
                              </m:r>
                            </m:num>
                            <m:den>
                              <m:acc>
                                <m:accPr>
                                  <m:chr m:val="̂"/>
                                  <m:ctrlPr>
                                    <a:rPr lang="en-US" i="1">
                                      <a:solidFill>
                                        <a:schemeClr val="tx1"/>
                                      </a:solidFill>
                                      <a:latin typeface="Cambria Math"/>
                                    </a:rPr>
                                  </m:ctrlPr>
                                </m:accPr>
                                <m:e>
                                  <m:r>
                                    <a:rPr lang="en-US" i="1">
                                      <a:solidFill>
                                        <a:schemeClr val="tx1"/>
                                      </a:solidFill>
                                      <a:latin typeface="Cambria Math"/>
                                    </a:rPr>
                                    <m:t>𝑎</m:t>
                                  </m:r>
                                </m:e>
                              </m:acc>
                            </m:den>
                          </m:f>
                          <m:r>
                            <a:rPr lang="en-US" i="1">
                              <a:solidFill>
                                <a:schemeClr val="tx1"/>
                              </a:solidFill>
                              <a:latin typeface="Cambria Math"/>
                            </a:rPr>
                            <m:t>≤</m:t>
                          </m:r>
                          <m:r>
                            <a:rPr lang="en-US" b="0" i="1" smtClean="0">
                              <a:solidFill>
                                <a:schemeClr val="tx1"/>
                              </a:solidFill>
                              <a:latin typeface="Cambria Math"/>
                            </a:rPr>
                            <m:t>(1+</m:t>
                          </m:r>
                          <m:r>
                            <a:rPr lang="en-US" i="1">
                              <a:solidFill>
                                <a:schemeClr val="tx1"/>
                              </a:solidFill>
                              <a:latin typeface="Cambria Math"/>
                            </a:rPr>
                            <m:t>𝜖</m:t>
                          </m:r>
                          <m:r>
                            <a:rPr lang="en-US" b="0" i="1" smtClean="0">
                              <a:solidFill>
                                <a:schemeClr val="tx1"/>
                              </a:solidFill>
                              <a:latin typeface="Cambria Math"/>
                            </a:rPr>
                            <m:t>)</m:t>
                          </m:r>
                          <m:r>
                            <a:rPr lang="en-US" i="1">
                              <a:solidFill>
                                <a:schemeClr val="tx1"/>
                              </a:solidFill>
                              <a:latin typeface="Cambria Math"/>
                            </a:rPr>
                            <m:t> </m:t>
                          </m:r>
                          <m:r>
                            <a:rPr lang="en-US" i="1">
                              <a:solidFill>
                                <a:schemeClr val="tx1"/>
                              </a:solidFill>
                              <a:latin typeface="Cambria Math"/>
                            </a:rPr>
                            <m:t>𝑛</m:t>
                          </m:r>
                        </m:e>
                      </m:d>
                      <m:r>
                        <a:rPr lang="en-US" b="0" i="1" smtClean="0">
                          <a:solidFill>
                            <a:schemeClr val="tx1"/>
                          </a:solidFill>
                          <a:latin typeface="Cambria Math"/>
                        </a:rPr>
                        <m:t>=</m:t>
                      </m:r>
                    </m:oMath>
                  </m:oMathPara>
                </a14:m>
                <a:endParaRPr lang="en-US" i="1" dirty="0" smtClean="0">
                  <a:solidFill>
                    <a:schemeClr val="tx1"/>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1−</m:t>
                      </m:r>
                      <m:r>
                        <m:rPr>
                          <m:sty m:val="p"/>
                        </m:rPr>
                        <a:rPr lang="en-US" i="1">
                          <a:solidFill>
                            <a:schemeClr val="tx1"/>
                          </a:solidFill>
                          <a:latin typeface="Cambria Math"/>
                        </a:rPr>
                        <m:t>Pr</m:t>
                      </m:r>
                      <m:d>
                        <m:dPr>
                          <m:begChr m:val="["/>
                          <m:endChr m:val="]"/>
                          <m:ctrlPr>
                            <a:rPr lang="en-US" i="1">
                              <a:solidFill>
                                <a:schemeClr val="tx1"/>
                              </a:solidFill>
                              <a:latin typeface="Cambria Math"/>
                            </a:rPr>
                          </m:ctrlPr>
                        </m:dPr>
                        <m:e>
                          <m:f>
                            <m:fPr>
                              <m:ctrlPr>
                                <a:rPr lang="en-US" b="0" i="1" smtClean="0">
                                  <a:solidFill>
                                    <a:schemeClr val="tx1"/>
                                  </a:solidFill>
                                  <a:latin typeface="Cambria Math"/>
                                </a:rPr>
                              </m:ctrlPr>
                            </m:fPr>
                            <m:num>
                              <m:r>
                                <a:rPr lang="en-US" b="0" i="1" smtClean="0">
                                  <a:solidFill>
                                    <a:schemeClr val="tx1"/>
                                  </a:solidFill>
                                  <a:latin typeface="Cambria Math"/>
                                </a:rPr>
                                <m:t>1</m:t>
                              </m:r>
                            </m:num>
                            <m:den>
                              <m:r>
                                <a:rPr lang="en-US" i="1">
                                  <a:solidFill>
                                    <a:schemeClr val="tx1"/>
                                  </a:solidFill>
                                  <a:latin typeface="Cambria Math"/>
                                </a:rPr>
                                <m:t>𝑛</m:t>
                              </m:r>
                            </m:den>
                          </m:f>
                          <m:r>
                            <a:rPr lang="en-US" b="0" i="1" smtClean="0">
                              <a:solidFill>
                                <a:schemeClr val="tx1"/>
                              </a:solidFill>
                              <a:latin typeface="Cambria Math"/>
                            </a:rPr>
                            <m:t> </m:t>
                          </m:r>
                          <m:f>
                            <m:fPr>
                              <m:ctrlPr>
                                <a:rPr lang="en-US" b="0" i="1" smtClean="0">
                                  <a:solidFill>
                                    <a:schemeClr val="tx1"/>
                                  </a:solidFill>
                                  <a:latin typeface="Cambria Math"/>
                                </a:rPr>
                              </m:ctrlPr>
                            </m:fPr>
                            <m:num>
                              <m:r>
                                <a:rPr lang="en-US" b="0" i="1" smtClean="0">
                                  <a:solidFill>
                                    <a:schemeClr val="tx1"/>
                                  </a:solidFill>
                                  <a:latin typeface="Cambria Math"/>
                                </a:rPr>
                                <m:t>1</m:t>
                              </m:r>
                            </m:num>
                            <m:den>
                              <m:r>
                                <a:rPr lang="en-US" i="1">
                                  <a:solidFill>
                                    <a:schemeClr val="tx1"/>
                                  </a:solidFill>
                                  <a:latin typeface="Cambria Math"/>
                                </a:rPr>
                                <m:t>1−</m:t>
                              </m:r>
                              <m:r>
                                <a:rPr lang="en-US" i="1">
                                  <a:solidFill>
                                    <a:schemeClr val="tx1"/>
                                  </a:solidFill>
                                  <a:latin typeface="Cambria Math"/>
                                </a:rPr>
                                <m:t>𝜖</m:t>
                              </m:r>
                            </m:den>
                          </m:f>
                          <m:r>
                            <a:rPr lang="en-US" b="0" i="1" smtClean="0">
                              <a:solidFill>
                                <a:schemeClr val="tx1"/>
                              </a:solidFill>
                              <a:latin typeface="Cambria Math"/>
                            </a:rPr>
                            <m:t>≥</m:t>
                          </m:r>
                          <m:acc>
                            <m:accPr>
                              <m:chr m:val="̂"/>
                              <m:ctrlPr>
                                <a:rPr lang="en-US" b="0" i="1" smtClean="0">
                                  <a:solidFill>
                                    <a:schemeClr val="tx1"/>
                                  </a:solidFill>
                                  <a:latin typeface="Cambria Math"/>
                                </a:rPr>
                              </m:ctrlPr>
                            </m:accPr>
                            <m:e>
                              <m:r>
                                <a:rPr lang="en-US" b="0" i="1" smtClean="0">
                                  <a:solidFill>
                                    <a:schemeClr val="tx1"/>
                                  </a:solidFill>
                                  <a:latin typeface="Cambria Math"/>
                                </a:rPr>
                                <m:t>𝑎</m:t>
                              </m:r>
                            </m:e>
                          </m:acc>
                          <m:r>
                            <a:rPr lang="en-US" b="0" i="1" smtClean="0">
                              <a:solidFill>
                                <a:schemeClr val="tx1"/>
                              </a:solidFill>
                              <a:latin typeface="Cambria Math"/>
                            </a:rPr>
                            <m:t>≥</m:t>
                          </m:r>
                          <m:f>
                            <m:fPr>
                              <m:ctrlPr>
                                <a:rPr lang="en-US" b="0" i="1" smtClean="0">
                                  <a:solidFill>
                                    <a:schemeClr val="tx1"/>
                                  </a:solidFill>
                                  <a:latin typeface="Cambria Math"/>
                                </a:rPr>
                              </m:ctrlPr>
                            </m:fPr>
                            <m:num>
                              <m:r>
                                <a:rPr lang="en-US" b="0" i="1" smtClean="0">
                                  <a:solidFill>
                                    <a:schemeClr val="tx1"/>
                                  </a:solidFill>
                                  <a:latin typeface="Cambria Math"/>
                                </a:rPr>
                                <m:t>1</m:t>
                              </m:r>
                            </m:num>
                            <m:den>
                              <m:r>
                                <a:rPr lang="en-US" i="1">
                                  <a:solidFill>
                                    <a:schemeClr val="tx1"/>
                                  </a:solidFill>
                                  <a:latin typeface="Cambria Math"/>
                                </a:rPr>
                                <m:t>1+</m:t>
                              </m:r>
                              <m:r>
                                <a:rPr lang="en-US" i="1">
                                  <a:solidFill>
                                    <a:schemeClr val="tx1"/>
                                  </a:solidFill>
                                  <a:latin typeface="Cambria Math"/>
                                </a:rPr>
                                <m:t>𝜖</m:t>
                              </m:r>
                            </m:den>
                          </m:f>
                          <m:f>
                            <m:fPr>
                              <m:ctrlPr>
                                <a:rPr lang="en-US" b="0" i="1" smtClean="0">
                                  <a:solidFill>
                                    <a:schemeClr val="tx1"/>
                                  </a:solidFill>
                                  <a:latin typeface="Cambria Math"/>
                                </a:rPr>
                              </m:ctrlPr>
                            </m:fPr>
                            <m:num>
                              <m:r>
                                <a:rPr lang="en-US" b="0" i="1" smtClean="0">
                                  <a:solidFill>
                                    <a:schemeClr val="tx1"/>
                                  </a:solidFill>
                                  <a:latin typeface="Cambria Math"/>
                                </a:rPr>
                                <m:t>1</m:t>
                              </m:r>
                            </m:num>
                            <m:den>
                              <m:r>
                                <a:rPr lang="en-US" i="1">
                                  <a:solidFill>
                                    <a:schemeClr val="tx1"/>
                                  </a:solidFill>
                                  <a:latin typeface="Cambria Math"/>
                                </a:rPr>
                                <m:t>𝑛</m:t>
                              </m:r>
                            </m:den>
                          </m:f>
                        </m:e>
                      </m:d>
                      <m:r>
                        <a:rPr lang="en-US" b="0" i="1" smtClean="0">
                          <a:solidFill>
                            <a:schemeClr val="tx1"/>
                          </a:solidFill>
                          <a:latin typeface="Cambria Math"/>
                        </a:rPr>
                        <m:t>≤</m:t>
                      </m:r>
                    </m:oMath>
                  </m:oMathPara>
                </a14:m>
                <a:endParaRPr lang="en-US" b="0" i="1" dirty="0" smtClean="0">
                  <a:solidFill>
                    <a:schemeClr val="tx1"/>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1−</m:t>
                      </m:r>
                      <m:r>
                        <m:rPr>
                          <m:sty m:val="p"/>
                        </m:rPr>
                        <a:rPr lang="en-US" i="1">
                          <a:solidFill>
                            <a:schemeClr val="tx1"/>
                          </a:solidFill>
                          <a:latin typeface="Cambria Math"/>
                        </a:rPr>
                        <m:t>Pr</m:t>
                      </m:r>
                      <m:d>
                        <m:dPr>
                          <m:begChr m:val="["/>
                          <m:endChr m:val="]"/>
                          <m:ctrlPr>
                            <a:rPr lang="en-US" i="1">
                              <a:solidFill>
                                <a:schemeClr val="tx1"/>
                              </a:solidFill>
                              <a:latin typeface="Cambria Math"/>
                            </a:rPr>
                          </m:ctrlPr>
                        </m:dPr>
                        <m:e>
                          <m:f>
                            <m:fPr>
                              <m:ctrlPr>
                                <a:rPr lang="en-US" i="1">
                                  <a:solidFill>
                                    <a:schemeClr val="tx1"/>
                                  </a:solidFill>
                                  <a:latin typeface="Cambria Math"/>
                                </a:rPr>
                              </m:ctrlPr>
                            </m:fPr>
                            <m:num>
                              <m:r>
                                <a:rPr lang="en-US" i="1">
                                  <a:solidFill>
                                    <a:schemeClr val="tx1"/>
                                  </a:solidFill>
                                  <a:latin typeface="Cambria Math"/>
                                </a:rPr>
                                <m:t>1</m:t>
                              </m:r>
                            </m:num>
                            <m:den>
                              <m:r>
                                <a:rPr lang="en-US" i="1">
                                  <a:solidFill>
                                    <a:schemeClr val="tx1"/>
                                  </a:solidFill>
                                  <a:latin typeface="Cambria Math"/>
                                </a:rPr>
                                <m:t>𝑛</m:t>
                              </m:r>
                            </m:den>
                          </m:f>
                          <m:r>
                            <a:rPr lang="en-US" i="1">
                              <a:solidFill>
                                <a:schemeClr val="tx1"/>
                              </a:solidFill>
                              <a:latin typeface="Cambria Math"/>
                            </a:rPr>
                            <m:t> </m:t>
                          </m:r>
                          <m:d>
                            <m:dPr>
                              <m:ctrlPr>
                                <a:rPr lang="en-US" b="0" i="1" smtClean="0">
                                  <a:solidFill>
                                    <a:schemeClr val="tx1"/>
                                  </a:solidFill>
                                  <a:latin typeface="Cambria Math"/>
                                </a:rPr>
                              </m:ctrlPr>
                            </m:dPr>
                            <m:e>
                              <m:r>
                                <a:rPr lang="en-US" b="0" i="1" smtClean="0">
                                  <a:solidFill>
                                    <a:schemeClr val="tx1"/>
                                  </a:solidFill>
                                  <a:latin typeface="Cambria Math"/>
                                </a:rPr>
                                <m:t>1+</m:t>
                              </m:r>
                              <m:f>
                                <m:fPr>
                                  <m:ctrlPr>
                                    <a:rPr lang="en-US" b="0" i="1" smtClean="0">
                                      <a:solidFill>
                                        <a:schemeClr val="tx1"/>
                                      </a:solidFill>
                                      <a:latin typeface="Cambria Math"/>
                                    </a:rPr>
                                  </m:ctrlPr>
                                </m:fPr>
                                <m:num>
                                  <m:r>
                                    <a:rPr lang="en-US" b="0" i="1" smtClean="0">
                                      <a:solidFill>
                                        <a:schemeClr val="tx1"/>
                                      </a:solidFill>
                                      <a:latin typeface="Cambria Math"/>
                                    </a:rPr>
                                    <m:t>𝜖</m:t>
                                  </m:r>
                                </m:num>
                                <m:den>
                                  <m:r>
                                    <a:rPr lang="en-US" b="0" i="1" smtClean="0">
                                      <a:solidFill>
                                        <a:schemeClr val="tx1"/>
                                      </a:solidFill>
                                      <a:latin typeface="Cambria Math"/>
                                    </a:rPr>
                                    <m:t>2</m:t>
                                  </m:r>
                                </m:den>
                              </m:f>
                            </m:e>
                          </m:d>
                          <m:r>
                            <a:rPr lang="en-US" i="1">
                              <a:solidFill>
                                <a:schemeClr val="tx1"/>
                              </a:solidFill>
                              <a:latin typeface="Cambria Math"/>
                            </a:rPr>
                            <m:t>≥</m:t>
                          </m:r>
                          <m:acc>
                            <m:accPr>
                              <m:chr m:val="̂"/>
                              <m:ctrlPr>
                                <a:rPr lang="en-US" i="1">
                                  <a:solidFill>
                                    <a:schemeClr val="tx1"/>
                                  </a:solidFill>
                                  <a:latin typeface="Cambria Math"/>
                                </a:rPr>
                              </m:ctrlPr>
                            </m:accPr>
                            <m:e>
                              <m:r>
                                <a:rPr lang="en-US" i="1">
                                  <a:solidFill>
                                    <a:schemeClr val="tx1"/>
                                  </a:solidFill>
                                  <a:latin typeface="Cambria Math"/>
                                </a:rPr>
                                <m:t>𝑎</m:t>
                              </m:r>
                            </m:e>
                          </m:acc>
                          <m:r>
                            <a:rPr lang="en-US" i="1">
                              <a:solidFill>
                                <a:schemeClr val="tx1"/>
                              </a:solidFill>
                              <a:latin typeface="Cambria Math"/>
                            </a:rPr>
                            <m:t>≥</m:t>
                          </m:r>
                          <m:r>
                            <a:rPr lang="en-US" b="0" i="1" smtClean="0">
                              <a:solidFill>
                                <a:schemeClr val="tx1"/>
                              </a:solidFill>
                              <a:latin typeface="Cambria Math"/>
                            </a:rPr>
                            <m:t>(1−</m:t>
                          </m:r>
                          <m:f>
                            <m:fPr>
                              <m:ctrlPr>
                                <a:rPr lang="en-US" b="0" i="1" smtClean="0">
                                  <a:solidFill>
                                    <a:schemeClr val="tx1"/>
                                  </a:solidFill>
                                  <a:latin typeface="Cambria Math"/>
                                </a:rPr>
                              </m:ctrlPr>
                            </m:fPr>
                            <m:num>
                              <m:r>
                                <a:rPr lang="en-US" b="0" i="1" smtClean="0">
                                  <a:solidFill>
                                    <a:schemeClr val="tx1"/>
                                  </a:solidFill>
                                  <a:latin typeface="Cambria Math"/>
                                </a:rPr>
                                <m:t>𝜖</m:t>
                              </m:r>
                            </m:num>
                            <m:den>
                              <m:r>
                                <a:rPr lang="en-US" b="0" i="1" smtClean="0">
                                  <a:solidFill>
                                    <a:schemeClr val="tx1"/>
                                  </a:solidFill>
                                  <a:latin typeface="Cambria Math"/>
                                </a:rPr>
                                <m:t>2</m:t>
                              </m:r>
                            </m:den>
                          </m:f>
                          <m:r>
                            <a:rPr lang="en-US" b="0" i="1" smtClean="0">
                              <a:solidFill>
                                <a:schemeClr val="tx1"/>
                              </a:solidFill>
                              <a:latin typeface="Cambria Math"/>
                            </a:rPr>
                            <m:t>)</m:t>
                          </m:r>
                          <m:r>
                            <a:rPr lang="en-US" i="1" smtClean="0">
                              <a:solidFill>
                                <a:schemeClr val="tx1"/>
                              </a:solidFill>
                              <a:latin typeface="Cambria Math"/>
                            </a:rPr>
                            <m:t> </m:t>
                          </m:r>
                          <m:f>
                            <m:fPr>
                              <m:ctrlPr>
                                <a:rPr lang="en-US" i="1">
                                  <a:solidFill>
                                    <a:schemeClr val="tx1"/>
                                  </a:solidFill>
                                  <a:latin typeface="Cambria Math"/>
                                </a:rPr>
                              </m:ctrlPr>
                            </m:fPr>
                            <m:num>
                              <m:r>
                                <a:rPr lang="en-US" i="1">
                                  <a:solidFill>
                                    <a:schemeClr val="tx1"/>
                                  </a:solidFill>
                                  <a:latin typeface="Cambria Math"/>
                                </a:rPr>
                                <m:t>1</m:t>
                              </m:r>
                            </m:num>
                            <m:den>
                              <m:r>
                                <a:rPr lang="en-US" i="1">
                                  <a:solidFill>
                                    <a:schemeClr val="tx1"/>
                                  </a:solidFill>
                                  <a:latin typeface="Cambria Math"/>
                                </a:rPr>
                                <m:t>𝑛</m:t>
                              </m:r>
                            </m:den>
                          </m:f>
                        </m:e>
                      </m:d>
                    </m:oMath>
                  </m:oMathPara>
                </a14:m>
                <a:endParaRPr lang="en-US" i="1" dirty="0" smtClean="0">
                  <a:solidFill>
                    <a:schemeClr val="tx1"/>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a:rPr>
                        <m:t>=</m:t>
                      </m:r>
                      <m:r>
                        <m:rPr>
                          <m:sty m:val="p"/>
                        </m:rPr>
                        <a:rPr lang="en-US" i="1">
                          <a:solidFill>
                            <a:schemeClr val="tx1"/>
                          </a:solidFill>
                          <a:latin typeface="Cambria Math"/>
                        </a:rPr>
                        <m:t>Pr</m:t>
                      </m:r>
                      <m:d>
                        <m:dPr>
                          <m:begChr m:val="["/>
                          <m:endChr m:val="]"/>
                          <m:ctrlPr>
                            <a:rPr lang="en-US" i="1">
                              <a:solidFill>
                                <a:schemeClr val="tx1"/>
                              </a:solidFill>
                              <a:latin typeface="Cambria Math"/>
                            </a:rPr>
                          </m:ctrlPr>
                        </m:dPr>
                        <m:e>
                          <m:d>
                            <m:dPr>
                              <m:begChr m:val="|"/>
                              <m:endChr m:val="|"/>
                              <m:ctrlPr>
                                <a:rPr lang="en-US" i="1">
                                  <a:solidFill>
                                    <a:schemeClr val="tx1"/>
                                  </a:solidFill>
                                  <a:latin typeface="Cambria Math"/>
                                </a:rPr>
                              </m:ctrlPr>
                            </m:dPr>
                            <m:e>
                              <m:acc>
                                <m:accPr>
                                  <m:chr m:val="̂"/>
                                  <m:ctrlPr>
                                    <a:rPr lang="en-US" i="1" smtClean="0">
                                      <a:solidFill>
                                        <a:schemeClr val="tx1"/>
                                      </a:solidFill>
                                      <a:latin typeface="Cambria Math"/>
                                    </a:rPr>
                                  </m:ctrlPr>
                                </m:accPr>
                                <m:e>
                                  <m:r>
                                    <a:rPr lang="en-US" i="1" smtClean="0">
                                      <a:solidFill>
                                        <a:schemeClr val="tx1"/>
                                      </a:solidFill>
                                      <a:latin typeface="Cambria Math"/>
                                    </a:rPr>
                                    <m:t>𝑎</m:t>
                                  </m:r>
                                </m:e>
                              </m:acc>
                              <m:r>
                                <a:rPr lang="en-US" i="1">
                                  <a:solidFill>
                                    <a:schemeClr val="tx1"/>
                                  </a:solidFill>
                                  <a:latin typeface="Cambria Math"/>
                                </a:rPr>
                                <m:t>−</m:t>
                              </m:r>
                              <m:f>
                                <m:fPr>
                                  <m:ctrlPr>
                                    <a:rPr lang="en-US" i="1" smtClean="0">
                                      <a:solidFill>
                                        <a:schemeClr val="tx1"/>
                                      </a:solidFill>
                                      <a:latin typeface="Cambria Math"/>
                                    </a:rPr>
                                  </m:ctrlPr>
                                </m:fPr>
                                <m:num>
                                  <m:r>
                                    <a:rPr lang="en-US" i="1" smtClean="0">
                                      <a:solidFill>
                                        <a:schemeClr val="tx1"/>
                                      </a:solidFill>
                                      <a:latin typeface="Cambria Math"/>
                                    </a:rPr>
                                    <m:t>1</m:t>
                                  </m:r>
                                </m:num>
                                <m:den>
                                  <m:r>
                                    <a:rPr lang="en-US" i="1" smtClean="0">
                                      <a:solidFill>
                                        <a:schemeClr val="tx1"/>
                                      </a:solidFill>
                                      <a:latin typeface="Cambria Math"/>
                                    </a:rPr>
                                    <m:t>𝑛</m:t>
                                  </m:r>
                                </m:den>
                              </m:f>
                            </m:e>
                          </m:d>
                          <m:r>
                            <a:rPr lang="en-US" i="1">
                              <a:solidFill>
                                <a:schemeClr val="tx1"/>
                              </a:solidFill>
                              <a:latin typeface="Cambria Math"/>
                            </a:rPr>
                            <m:t>≥</m:t>
                          </m:r>
                          <m:f>
                            <m:fPr>
                              <m:ctrlPr>
                                <a:rPr lang="en-US" i="1" smtClean="0">
                                  <a:solidFill>
                                    <a:schemeClr val="tx1"/>
                                  </a:solidFill>
                                  <a:latin typeface="Cambria Math"/>
                                </a:rPr>
                              </m:ctrlPr>
                            </m:fPr>
                            <m:num>
                              <m:r>
                                <a:rPr lang="en-US" i="1">
                                  <a:solidFill>
                                    <a:schemeClr val="tx1"/>
                                  </a:solidFill>
                                  <a:latin typeface="Cambria Math"/>
                                </a:rPr>
                                <m:t>𝜖</m:t>
                              </m:r>
                            </m:num>
                            <m:den>
                              <m:r>
                                <a:rPr lang="en-US" b="0" i="1" smtClean="0">
                                  <a:solidFill>
                                    <a:schemeClr val="tx1"/>
                                  </a:solidFill>
                                  <a:latin typeface="Cambria Math"/>
                                </a:rPr>
                                <m:t>2</m:t>
                              </m:r>
                              <m:r>
                                <a:rPr lang="en-US" i="1">
                                  <a:solidFill>
                                    <a:schemeClr val="tx1"/>
                                  </a:solidFill>
                                  <a:latin typeface="Cambria Math"/>
                                </a:rPr>
                                <m:t>𝑛</m:t>
                              </m:r>
                            </m:den>
                          </m:f>
                        </m:e>
                      </m:d>
                    </m:oMath>
                  </m:oMathPara>
                </a14:m>
                <a:endParaRPr lang="en-US" dirty="0" smtClean="0">
                  <a:solidFill>
                    <a:schemeClr val="tx1"/>
                  </a:solidFill>
                </a:endParaRPr>
              </a:p>
              <a:p>
                <a:pPr marL="0" indent="0">
                  <a:buNone/>
                </a:pPr>
                <a:endParaRPr lang="en-US" i="1" dirty="0"/>
              </a:p>
              <a:p>
                <a:pPr marL="0" indent="0">
                  <a:buNone/>
                </a:pPr>
                <a:endParaRPr lang="en-US" i="1"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152400" y="1828800"/>
                <a:ext cx="8991600" cy="4724400"/>
              </a:xfrm>
              <a:prstGeom prst="rect">
                <a:avLst/>
              </a:prstGeom>
              <a:blipFill rotWithShape="1">
                <a:blip r:embed="rId7"/>
                <a:stretch>
                  <a:fillRect l="-1220" t="-129"/>
                </a:stretch>
              </a:blipFill>
            </p:spPr>
            <p:txBody>
              <a:bodyPr/>
              <a:lstStyle/>
              <a:p>
                <a:r>
                  <a:rPr lang="en-US">
                    <a:noFill/>
                  </a:rPr>
                  <a:t> </a:t>
                </a:r>
              </a:p>
            </p:txBody>
          </p:sp>
        </mc:Fallback>
      </mc:AlternateContent>
    </p:spTree>
    <p:extLst>
      <p:ext uri="{BB962C8B-B14F-4D97-AF65-F5344CB8AC3E}">
        <p14:creationId xmlns:p14="http://schemas.microsoft.com/office/powerpoint/2010/main" val="711521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p:txBody>
          <a:bodyPr>
            <a:normAutofit/>
          </a:bodyPr>
          <a:lstStyle/>
          <a:p>
            <a:r>
              <a:rPr lang="en-US" dirty="0" smtClean="0"/>
              <a:t>Maximum Likelihood Estimation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143000"/>
                <a:ext cx="8534400" cy="2362200"/>
              </a:xfrm>
              <a:solidFill>
                <a:schemeClr val="accent1">
                  <a:alpha val="7000"/>
                </a:schemeClr>
              </a:solidFill>
              <a:ln>
                <a:solidFill>
                  <a:schemeClr val="accent1"/>
                </a:solidFill>
              </a:ln>
            </p:spPr>
            <p:txBody>
              <a:bodyPr>
                <a:normAutofit fontScale="92500"/>
              </a:bodyPr>
              <a:lstStyle/>
              <a:p>
                <a:pPr marL="0" indent="0">
                  <a:buNone/>
                </a:pPr>
                <a:r>
                  <a:rPr lang="en-US" dirty="0" smtClean="0"/>
                  <a:t>Set of independent </a:t>
                </a:r>
                <a14:m>
                  <m:oMath xmlns:m="http://schemas.openxmlformats.org/officeDocument/2006/math">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𝑖</m:t>
                        </m:r>
                      </m:sub>
                    </m:sSub>
                    <m:r>
                      <a:rPr lang="en-US" b="0" i="1" smtClean="0">
                        <a:solidFill>
                          <a:schemeClr val="tx2"/>
                        </a:solidFill>
                        <a:latin typeface="Cambria Math"/>
                      </a:rPr>
                      <m:t>∼</m:t>
                    </m:r>
                    <m:sSub>
                      <m:sSubPr>
                        <m:ctrlPr>
                          <a:rPr lang="en-US" b="0" i="1" smtClean="0">
                            <a:solidFill>
                              <a:schemeClr val="tx2"/>
                            </a:solidFill>
                            <a:latin typeface="Cambria Math"/>
                          </a:rPr>
                        </m:ctrlPr>
                      </m:sSubPr>
                      <m:e>
                        <m:r>
                          <m:rPr>
                            <m:sty m:val="p"/>
                          </m:rPr>
                          <a:rPr lang="en-US" b="0" i="0" smtClean="0">
                            <a:solidFill>
                              <a:schemeClr val="tx2"/>
                            </a:solidFill>
                            <a:latin typeface="Cambria Math"/>
                          </a:rPr>
                          <m:t>F</m:t>
                        </m:r>
                      </m:e>
                      <m:sub>
                        <m:r>
                          <m:rPr>
                            <m:sty m:val="p"/>
                          </m:rPr>
                          <a:rPr lang="en-US" b="0" i="0" smtClean="0">
                            <a:solidFill>
                              <a:schemeClr val="tx2"/>
                            </a:solidFill>
                            <a:latin typeface="Cambria Math"/>
                          </a:rPr>
                          <m:t>i</m:t>
                        </m:r>
                      </m:sub>
                    </m:sSub>
                    <m:r>
                      <a:rPr lang="en-US" b="0" i="0" smtClean="0">
                        <a:solidFill>
                          <a:schemeClr val="tx2"/>
                        </a:solidFill>
                        <a:latin typeface="Cambria Math"/>
                      </a:rPr>
                      <m:t>(</m:t>
                    </m:r>
                    <m:r>
                      <a:rPr lang="en-US" b="0" i="1" smtClean="0">
                        <a:solidFill>
                          <a:schemeClr val="tx2"/>
                        </a:solidFill>
                        <a:latin typeface="Cambria Math"/>
                      </a:rPr>
                      <m:t>𝜃</m:t>
                    </m:r>
                    <m:r>
                      <a:rPr lang="en-US" b="0" i="1" smtClean="0">
                        <a:solidFill>
                          <a:schemeClr val="tx2"/>
                        </a:solidFill>
                        <a:latin typeface="Cambria Math"/>
                      </a:rPr>
                      <m:t>)</m:t>
                    </m:r>
                  </m:oMath>
                </a14:m>
                <a:r>
                  <a:rPr lang="en-US" dirty="0" smtClean="0"/>
                  <a:t> ; we do not know </a:t>
                </a:r>
                <a14:m>
                  <m:oMath xmlns:m="http://schemas.openxmlformats.org/officeDocument/2006/math">
                    <m:r>
                      <a:rPr lang="en-US" b="0" i="1" smtClean="0">
                        <a:solidFill>
                          <a:schemeClr val="tx2"/>
                        </a:solidFill>
                        <a:latin typeface="Cambria Math"/>
                      </a:rPr>
                      <m:t>𝜃</m:t>
                    </m:r>
                  </m:oMath>
                </a14:m>
                <a:endParaRPr lang="en-US" dirty="0" smtClean="0"/>
              </a:p>
              <a:p>
                <a:pPr marL="0" indent="0">
                  <a:buNone/>
                </a:pPr>
                <a:r>
                  <a:rPr lang="en-US" dirty="0" smtClean="0"/>
                  <a:t>The MLE  </a:t>
                </a:r>
                <a14:m>
                  <m:oMath xmlns:m="http://schemas.openxmlformats.org/officeDocument/2006/math">
                    <m:sSub>
                      <m:sSubPr>
                        <m:ctrlPr>
                          <a:rPr lang="en-US" b="0" i="1" dirty="0" smtClean="0">
                            <a:solidFill>
                              <a:schemeClr val="tx2"/>
                            </a:solidFill>
                            <a:latin typeface="Cambria Math"/>
                          </a:rPr>
                        </m:ctrlPr>
                      </m:sSubPr>
                      <m:e>
                        <m:acc>
                          <m:accPr>
                            <m:chr m:val="̂"/>
                            <m:ctrlPr>
                              <a:rPr lang="en-US" b="0" i="1" smtClean="0">
                                <a:solidFill>
                                  <a:schemeClr val="tx2"/>
                                </a:solidFill>
                                <a:latin typeface="Cambria Math"/>
                              </a:rPr>
                            </m:ctrlPr>
                          </m:accPr>
                          <m:e>
                            <m:r>
                              <a:rPr lang="en-US" b="0" i="1" smtClean="0">
                                <a:solidFill>
                                  <a:schemeClr val="tx2"/>
                                </a:solidFill>
                                <a:latin typeface="Cambria Math"/>
                              </a:rPr>
                              <m:t>𝜃</m:t>
                            </m:r>
                          </m:e>
                        </m:acc>
                      </m:e>
                      <m:sub>
                        <m:r>
                          <a:rPr lang="en-US" b="0" i="1" dirty="0" smtClean="0">
                            <a:latin typeface="Cambria Math"/>
                          </a:rPr>
                          <m:t>𝑀𝐿𝐸</m:t>
                        </m:r>
                      </m:sub>
                    </m:sSub>
                  </m:oMath>
                </a14:m>
                <a:r>
                  <a:rPr lang="en-US" dirty="0" smtClean="0"/>
                  <a:t> is the value that maximizes the </a:t>
                </a:r>
                <a:r>
                  <a:rPr lang="en-US" i="1" dirty="0" smtClean="0"/>
                  <a:t>likelihood (joint density) function </a:t>
                </a:r>
                <a14:m>
                  <m:oMath xmlns:m="http://schemas.openxmlformats.org/officeDocument/2006/math">
                    <m:r>
                      <a:rPr lang="en-US" b="0" i="1" smtClean="0">
                        <a:solidFill>
                          <a:schemeClr val="tx2"/>
                        </a:solidFill>
                        <a:latin typeface="Cambria Math"/>
                      </a:rPr>
                      <m:t>𝑓</m:t>
                    </m:r>
                    <m:r>
                      <a:rPr lang="en-US" b="0" i="1" smtClean="0">
                        <a:solidFill>
                          <a:schemeClr val="tx2"/>
                        </a:solidFill>
                        <a:latin typeface="Cambria Math"/>
                      </a:rPr>
                      <m:t>(</m:t>
                    </m:r>
                    <m:r>
                      <a:rPr lang="en-US" b="0" i="1" smtClean="0">
                        <a:solidFill>
                          <a:schemeClr val="tx2"/>
                        </a:solidFill>
                        <a:latin typeface="Cambria Math"/>
                      </a:rPr>
                      <m:t>𝑦</m:t>
                    </m:r>
                    <m:r>
                      <a:rPr lang="en-US" b="0" i="1" smtClean="0">
                        <a:solidFill>
                          <a:schemeClr val="tx2"/>
                        </a:solidFill>
                        <a:latin typeface="Cambria Math"/>
                      </a:rPr>
                      <m:t>;</m:t>
                    </m:r>
                    <m:r>
                      <a:rPr lang="en-US" i="1">
                        <a:solidFill>
                          <a:schemeClr val="tx2"/>
                        </a:solidFill>
                        <a:latin typeface="Cambria Math"/>
                      </a:rPr>
                      <m:t>𝜃</m:t>
                    </m:r>
                    <m:r>
                      <a:rPr lang="en-US" b="0" i="1" smtClean="0">
                        <a:solidFill>
                          <a:schemeClr val="tx2"/>
                        </a:solidFill>
                        <a:latin typeface="Cambria Math"/>
                      </a:rPr>
                      <m:t>)</m:t>
                    </m:r>
                  </m:oMath>
                </a14:m>
                <a:r>
                  <a:rPr lang="en-US" i="1" dirty="0" smtClean="0"/>
                  <a:t>. </a:t>
                </a:r>
                <a:r>
                  <a:rPr lang="en-US" dirty="0" smtClean="0"/>
                  <a:t>The maximum over </a:t>
                </a:r>
                <a14:m>
                  <m:oMath xmlns:m="http://schemas.openxmlformats.org/officeDocument/2006/math">
                    <m:r>
                      <a:rPr lang="en-US" b="0" i="1" smtClean="0">
                        <a:solidFill>
                          <a:schemeClr val="tx2"/>
                        </a:solidFill>
                        <a:latin typeface="Cambria Math"/>
                      </a:rPr>
                      <m:t>𝜃</m:t>
                    </m:r>
                  </m:oMath>
                </a14:m>
                <a:r>
                  <a:rPr lang="en-US" dirty="0" smtClean="0"/>
                  <a:t> of the probability of observing </a:t>
                </a:r>
                <a14:m>
                  <m:oMath xmlns:m="http://schemas.openxmlformats.org/officeDocument/2006/math">
                    <m:sSub>
                      <m:sSubPr>
                        <m:ctrlPr>
                          <a:rPr lang="en-US" b="0" i="1" smtClean="0">
                            <a:solidFill>
                              <a:schemeClr val="tx2"/>
                            </a:solidFill>
                            <a:latin typeface="Cambria Math"/>
                          </a:rPr>
                        </m:ctrlPr>
                      </m:sSubPr>
                      <m:e>
                        <m:r>
                          <a:rPr lang="en-US" b="0" i="1" smtClean="0">
                            <a:solidFill>
                              <a:schemeClr val="tx2"/>
                            </a:solidFill>
                            <a:latin typeface="Cambria Math"/>
                          </a:rPr>
                          <m:t>{</m:t>
                        </m:r>
                        <m:r>
                          <a:rPr lang="en-US" b="0" i="1" smtClean="0">
                            <a:solidFill>
                              <a:schemeClr val="tx2"/>
                            </a:solidFill>
                            <a:latin typeface="Cambria Math"/>
                          </a:rPr>
                          <m:t>𝑦</m:t>
                        </m:r>
                      </m:e>
                      <m:sub>
                        <m:r>
                          <a:rPr lang="en-US" b="0" i="1" smtClean="0">
                            <a:solidFill>
                              <a:schemeClr val="tx2"/>
                            </a:solidFill>
                            <a:latin typeface="Cambria Math"/>
                          </a:rPr>
                          <m:t>𝑖</m:t>
                        </m:r>
                      </m:sub>
                    </m:sSub>
                    <m:r>
                      <a:rPr lang="en-US" b="0" i="1" smtClean="0">
                        <a:solidFill>
                          <a:schemeClr val="tx2"/>
                        </a:solidFill>
                        <a:latin typeface="Cambria Math"/>
                      </a:rPr>
                      <m:t>}</m:t>
                    </m:r>
                  </m:oMath>
                </a14:m>
                <a:endParaRPr lang="en-US"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143000"/>
                <a:ext cx="8534400" cy="2362200"/>
              </a:xfrm>
              <a:blipFill rotWithShape="1">
                <a:blip r:embed="rId8"/>
                <a:stretch>
                  <a:fillRect l="-1569" t="-2828"/>
                </a:stretch>
              </a:blipFill>
              <a:ln>
                <a:solidFill>
                  <a:schemeClr val="accent1"/>
                </a:solidFill>
              </a:ln>
            </p:spPr>
            <p:txBody>
              <a:bodyPr/>
              <a:lstStyle/>
              <a:p>
                <a:r>
                  <a:rPr lang="en-US">
                    <a:noFill/>
                  </a:rPr>
                  <a:t> </a:t>
                </a:r>
              </a:p>
            </p:txBody>
          </p:sp>
        </mc:Fallback>
      </mc:AlternateContent>
      <p:sp>
        <p:nvSpPr>
          <p:cNvPr id="5" name="Content Placeholder 2"/>
          <p:cNvSpPr txBox="1">
            <a:spLocks/>
          </p:cNvSpPr>
          <p:nvPr/>
        </p:nvSpPr>
        <p:spPr>
          <a:xfrm>
            <a:off x="381000" y="3657600"/>
            <a:ext cx="8229600" cy="3200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t>Properties</a:t>
            </a:r>
            <a:r>
              <a:rPr lang="en-US" dirty="0" smtClean="0"/>
              <a:t>:</a:t>
            </a:r>
          </a:p>
          <a:p>
            <a:pPr>
              <a:buFont typeface="Wingdings" panose="05000000000000000000" pitchFamily="2" charset="2"/>
              <a:buChar char="§"/>
            </a:pPr>
            <a:r>
              <a:rPr lang="en-US" sz="3400" dirty="0"/>
              <a:t>P</a:t>
            </a:r>
            <a:r>
              <a:rPr lang="en-US" sz="3400" dirty="0" smtClean="0"/>
              <a:t>rincipled way of deriving estimators</a:t>
            </a:r>
          </a:p>
          <a:p>
            <a:pPr>
              <a:buFont typeface="Wingdings" panose="05000000000000000000" pitchFamily="2" charset="2"/>
              <a:buChar char="§"/>
            </a:pPr>
            <a:r>
              <a:rPr lang="en-US" sz="3400" dirty="0" smtClean="0"/>
              <a:t>Converges in probability to true value (with enough </a:t>
            </a:r>
            <a:r>
              <a:rPr lang="en-US" sz="3400" dirty="0" err="1" smtClean="0"/>
              <a:t>i.i.d</a:t>
            </a:r>
            <a:r>
              <a:rPr lang="en-US" sz="3400" dirty="0" smtClean="0"/>
              <a:t> samples)… but generally biased</a:t>
            </a:r>
          </a:p>
          <a:p>
            <a:pPr>
              <a:buFont typeface="Wingdings" panose="05000000000000000000" pitchFamily="2" charset="2"/>
              <a:buChar char="§"/>
            </a:pPr>
            <a:r>
              <a:rPr lang="en-US" sz="3400" dirty="0" smtClean="0"/>
              <a:t>(Asymptotically!) optimal – minimizes MSE (mean square error) – meets </a:t>
            </a:r>
            <a:r>
              <a:rPr lang="en-US" sz="3400" dirty="0" err="1" smtClean="0"/>
              <a:t>Cram</a:t>
            </a:r>
            <a:r>
              <a:rPr lang="en-US" sz="3600" dirty="0" err="1" smtClean="0"/>
              <a:t>é</a:t>
            </a:r>
            <a:r>
              <a:rPr lang="en-US" sz="3400" dirty="0" err="1" smtClean="0"/>
              <a:t>r-Rao</a:t>
            </a:r>
            <a:r>
              <a:rPr lang="en-US" sz="3400" dirty="0" smtClean="0"/>
              <a:t> lower bound</a:t>
            </a:r>
          </a:p>
        </p:txBody>
      </p:sp>
    </p:spTree>
    <p:extLst>
      <p:ext uri="{BB962C8B-B14F-4D97-AF65-F5344CB8AC3E}">
        <p14:creationId xmlns:p14="http://schemas.microsoft.com/office/powerpoint/2010/main" val="2698655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Estimating Distinct Count from a Min-Hash Sketch: </a:t>
            </a:r>
            <a:r>
              <a:rPr lang="en-US" i="1" dirty="0" smtClean="0"/>
              <a:t>k</a:t>
            </a:r>
            <a:r>
              <a:rPr lang="en-US" dirty="0" smtClean="0"/>
              <a:t>-</a:t>
            </a:r>
            <a:r>
              <a:rPr lang="en-US" dirty="0" err="1" smtClean="0"/>
              <a:t>mins</a:t>
            </a:r>
            <a:r>
              <a:rPr lang="en-US" dirty="0" smtClean="0"/>
              <a:t> MLE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5100" y="2971800"/>
                <a:ext cx="8826500" cy="3581400"/>
              </a:xfrm>
            </p:spPr>
            <p:txBody>
              <a:bodyPr>
                <a:normAutofit fontScale="85000" lnSpcReduction="10000"/>
              </a:bodyPr>
              <a:lstStyle/>
              <a:p>
                <a:pPr>
                  <a:buFont typeface="Wingdings" panose="05000000000000000000" pitchFamily="2" charset="2"/>
                  <a:buChar char="§"/>
                </a:pPr>
                <a:r>
                  <a:rPr lang="en-US" dirty="0" smtClean="0"/>
                  <a:t>Likelihood function for </a:t>
                </a:r>
                <a14:m>
                  <m:oMath xmlns:m="http://schemas.openxmlformats.org/officeDocument/2006/math">
                    <m:d>
                      <m:dPr>
                        <m:begChr m:val="{"/>
                        <m:endChr m:val="}"/>
                        <m:ctrlPr>
                          <a:rPr lang="en-US" b="0" i="1" dirty="0" smtClean="0">
                            <a:solidFill>
                              <a:schemeClr val="tx2"/>
                            </a:solidFill>
                            <a:latin typeface="Cambria Math"/>
                          </a:rPr>
                        </m:ctrlPr>
                      </m:dPr>
                      <m:e>
                        <m:sSub>
                          <m:sSubPr>
                            <m:ctrlPr>
                              <a:rPr lang="en-US" b="0" i="1" dirty="0" smtClean="0">
                                <a:solidFill>
                                  <a:schemeClr val="tx2"/>
                                </a:solidFill>
                                <a:latin typeface="Cambria Math"/>
                              </a:rPr>
                            </m:ctrlPr>
                          </m:sSubPr>
                          <m:e>
                            <m:r>
                              <m:rPr>
                                <m:sty m:val="p"/>
                              </m:rPr>
                              <a:rPr lang="en-US" b="0" i="0" dirty="0" smtClean="0">
                                <a:solidFill>
                                  <a:schemeClr val="tx2"/>
                                </a:solidFill>
                                <a:latin typeface="Cambria Math"/>
                              </a:rPr>
                              <m:t>y</m:t>
                            </m:r>
                          </m:e>
                          <m:sub>
                            <m:r>
                              <m:rPr>
                                <m:sty m:val="p"/>
                              </m:rPr>
                              <a:rPr lang="en-US" b="0" i="0" dirty="0" smtClean="0">
                                <a:solidFill>
                                  <a:schemeClr val="tx2"/>
                                </a:solidFill>
                                <a:latin typeface="Cambria Math"/>
                              </a:rPr>
                              <m:t>i</m:t>
                            </m:r>
                          </m:sub>
                        </m:sSub>
                      </m:e>
                    </m:d>
                  </m:oMath>
                </a14:m>
                <a:r>
                  <a:rPr lang="en-US" dirty="0" smtClean="0">
                    <a:solidFill>
                      <a:schemeClr val="tx2"/>
                    </a:solidFill>
                  </a:rPr>
                  <a:t> (joint density function):</a:t>
                </a:r>
              </a:p>
              <a:p>
                <a:pPr marL="0" indent="0">
                  <a:buNone/>
                </a:pPr>
                <a14:m>
                  <m:oMath xmlns:m="http://schemas.openxmlformats.org/officeDocument/2006/math">
                    <m:r>
                      <a:rPr lang="en-US" b="0" i="1" smtClean="0">
                        <a:solidFill>
                          <a:schemeClr val="tx2"/>
                        </a:solidFill>
                        <a:latin typeface="Cambria Math"/>
                      </a:rPr>
                      <m:t>               </m:t>
                    </m:r>
                    <m:r>
                      <a:rPr lang="en-US" b="0" i="1" smtClean="0">
                        <a:solidFill>
                          <a:schemeClr val="tx2"/>
                        </a:solidFill>
                        <a:latin typeface="Cambria Math"/>
                      </a:rPr>
                      <m:t>𝑓</m:t>
                    </m:r>
                    <m:d>
                      <m:dPr>
                        <m:ctrlPr>
                          <a:rPr lang="en-US" b="0" i="1" smtClean="0">
                            <a:solidFill>
                              <a:schemeClr val="tx2"/>
                            </a:solidFill>
                            <a:latin typeface="Cambria Math"/>
                          </a:rPr>
                        </m:ctrlPr>
                      </m:dPr>
                      <m:e>
                        <m:r>
                          <a:rPr lang="en-US" b="0" i="1" smtClean="0">
                            <a:solidFill>
                              <a:schemeClr val="tx2"/>
                            </a:solidFill>
                            <a:latin typeface="Cambria Math"/>
                          </a:rPr>
                          <m:t>𝑦</m:t>
                        </m:r>
                        <m:r>
                          <a:rPr lang="en-US" b="0" i="1" smtClean="0">
                            <a:solidFill>
                              <a:schemeClr val="tx2"/>
                            </a:solidFill>
                            <a:latin typeface="Cambria Math"/>
                          </a:rPr>
                          <m:t>;</m:t>
                        </m:r>
                        <m:r>
                          <a:rPr lang="en-US" b="0" i="1" smtClean="0">
                            <a:solidFill>
                              <a:schemeClr val="tx2"/>
                            </a:solidFill>
                            <a:latin typeface="Cambria Math"/>
                          </a:rPr>
                          <m:t>𝑛</m:t>
                        </m:r>
                      </m:e>
                    </m:d>
                    <m:r>
                      <a:rPr lang="en-US" b="0" i="1" smtClean="0">
                        <a:solidFill>
                          <a:schemeClr val="tx2"/>
                        </a:solidFill>
                        <a:latin typeface="Cambria Math"/>
                      </a:rPr>
                      <m:t>=</m:t>
                    </m:r>
                  </m:oMath>
                </a14:m>
                <a:r>
                  <a:rPr lang="en-US" dirty="0" smtClean="0">
                    <a:solidFill>
                      <a:schemeClr val="tx2"/>
                    </a:solidFill>
                  </a:rPr>
                  <a:t> </a:t>
                </a:r>
                <a14:m>
                  <m:oMath xmlns:m="http://schemas.openxmlformats.org/officeDocument/2006/math">
                    <m:nary>
                      <m:naryPr>
                        <m:chr m:val="∏"/>
                        <m:ctrlPr>
                          <a:rPr lang="en-US" b="0" i="1" dirty="0" smtClean="0">
                            <a:solidFill>
                              <a:schemeClr val="tx2"/>
                            </a:solidFill>
                            <a:latin typeface="Cambria Math"/>
                          </a:rPr>
                        </m:ctrlPr>
                      </m:naryPr>
                      <m:sub>
                        <m:r>
                          <a:rPr lang="en-US" b="0" i="1" dirty="0" smtClean="0">
                            <a:solidFill>
                              <a:schemeClr val="tx2"/>
                            </a:solidFill>
                            <a:latin typeface="Cambria Math"/>
                          </a:rPr>
                          <m:t>𝑖</m:t>
                        </m:r>
                        <m:r>
                          <a:rPr lang="en-US" b="0" i="1" dirty="0" smtClean="0">
                            <a:solidFill>
                              <a:schemeClr val="tx2"/>
                            </a:solidFill>
                            <a:latin typeface="Cambria Math"/>
                          </a:rPr>
                          <m:t>=1</m:t>
                        </m:r>
                      </m:sub>
                      <m:sup>
                        <m:r>
                          <a:rPr lang="en-US" b="0" i="1" dirty="0" smtClean="0">
                            <a:solidFill>
                              <a:schemeClr val="tx2"/>
                            </a:solidFill>
                            <a:latin typeface="Cambria Math"/>
                          </a:rPr>
                          <m:t>𝑘</m:t>
                        </m:r>
                      </m:sup>
                      <m:e>
                        <m:r>
                          <a:rPr lang="en-US" b="0" i="1" dirty="0" smtClean="0">
                            <a:solidFill>
                              <a:schemeClr val="tx2"/>
                            </a:solidFill>
                            <a:latin typeface="Cambria Math"/>
                          </a:rPr>
                          <m:t>𝑛</m:t>
                        </m:r>
                        <m:sSubSup>
                          <m:sSubSupPr>
                            <m:ctrlPr>
                              <a:rPr lang="en-US" b="0" i="1" dirty="0" smtClean="0">
                                <a:solidFill>
                                  <a:schemeClr val="tx2"/>
                                </a:solidFill>
                                <a:latin typeface="Cambria Math"/>
                              </a:rPr>
                            </m:ctrlPr>
                          </m:sSubSupPr>
                          <m:e>
                            <m:r>
                              <m:rPr>
                                <m:sty m:val="p"/>
                              </m:rPr>
                              <a:rPr lang="en-US" b="0" i="0" dirty="0" smtClean="0">
                                <a:solidFill>
                                  <a:schemeClr val="tx2"/>
                                </a:solidFill>
                                <a:latin typeface="Cambria Math"/>
                              </a:rPr>
                              <m:t>e</m:t>
                            </m:r>
                          </m:e>
                          <m:sub/>
                          <m:sup>
                            <m:r>
                              <a:rPr lang="en-US" b="0" i="1" dirty="0" smtClean="0">
                                <a:solidFill>
                                  <a:schemeClr val="tx2"/>
                                </a:solidFill>
                                <a:latin typeface="Cambria Math"/>
                              </a:rPr>
                              <m:t>−</m:t>
                            </m:r>
                            <m:r>
                              <a:rPr lang="en-US" b="0" i="1" dirty="0" smtClean="0">
                                <a:solidFill>
                                  <a:schemeClr val="tx2"/>
                                </a:solidFill>
                                <a:latin typeface="Cambria Math"/>
                              </a:rPr>
                              <m:t>𝑛</m:t>
                            </m:r>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𝑖</m:t>
                                </m:r>
                              </m:sub>
                            </m:sSub>
                          </m:sup>
                        </m:sSubSup>
                        <m:r>
                          <a:rPr lang="en-US" b="0" i="1" dirty="0" smtClean="0">
                            <a:solidFill>
                              <a:schemeClr val="tx2"/>
                            </a:solidFill>
                            <a:latin typeface="Cambria Math"/>
                          </a:rPr>
                          <m:t>=</m:t>
                        </m:r>
                      </m:e>
                    </m:nary>
                    <m:sSup>
                      <m:sSupPr>
                        <m:ctrlPr>
                          <a:rPr lang="en-US" b="0" i="1" dirty="0" smtClean="0">
                            <a:solidFill>
                              <a:schemeClr val="tx2"/>
                            </a:solidFill>
                            <a:latin typeface="Cambria Math"/>
                          </a:rPr>
                        </m:ctrlPr>
                      </m:sSupPr>
                      <m:e>
                        <m:r>
                          <m:rPr>
                            <m:sty m:val="p"/>
                          </m:rPr>
                          <a:rPr lang="en-US" b="0" i="0" dirty="0" smtClean="0">
                            <a:solidFill>
                              <a:schemeClr val="tx2"/>
                            </a:solidFill>
                            <a:latin typeface="Cambria Math"/>
                          </a:rPr>
                          <m:t>n</m:t>
                        </m:r>
                      </m:e>
                      <m:sup>
                        <m:r>
                          <m:rPr>
                            <m:sty m:val="p"/>
                          </m:rPr>
                          <a:rPr lang="en-US" b="0" i="0" dirty="0" smtClean="0">
                            <a:solidFill>
                              <a:schemeClr val="tx2"/>
                            </a:solidFill>
                            <a:latin typeface="Cambria Math"/>
                          </a:rPr>
                          <m:t>k</m:t>
                        </m:r>
                      </m:sup>
                    </m:sSup>
                    <m:sSup>
                      <m:sSupPr>
                        <m:ctrlPr>
                          <a:rPr lang="en-US" b="0" i="1" dirty="0" smtClean="0">
                            <a:solidFill>
                              <a:schemeClr val="tx2"/>
                            </a:solidFill>
                            <a:latin typeface="Cambria Math"/>
                          </a:rPr>
                        </m:ctrlPr>
                      </m:sSupPr>
                      <m:e>
                        <m:r>
                          <m:rPr>
                            <m:sty m:val="p"/>
                          </m:rPr>
                          <a:rPr lang="en-US" b="0" i="0" dirty="0" smtClean="0">
                            <a:solidFill>
                              <a:schemeClr val="tx2"/>
                            </a:solidFill>
                            <a:latin typeface="Cambria Math"/>
                          </a:rPr>
                          <m:t>e</m:t>
                        </m:r>
                      </m:e>
                      <m:sup>
                        <m:r>
                          <a:rPr lang="en-US" b="0" i="0" dirty="0" smtClean="0">
                            <a:solidFill>
                              <a:schemeClr val="tx2"/>
                            </a:solidFill>
                            <a:latin typeface="Cambria Math"/>
                          </a:rPr>
                          <m:t>−</m:t>
                        </m:r>
                        <m:r>
                          <m:rPr>
                            <m:sty m:val="p"/>
                          </m:rPr>
                          <a:rPr lang="en-US" b="0" i="0" dirty="0" smtClean="0">
                            <a:solidFill>
                              <a:schemeClr val="tx2"/>
                            </a:solidFill>
                            <a:latin typeface="Cambria Math"/>
                          </a:rPr>
                          <m:t>n</m:t>
                        </m:r>
                        <m:nary>
                          <m:naryPr>
                            <m:chr m:val="∑"/>
                            <m:ctrlPr>
                              <a:rPr lang="en-US" b="0" i="1" dirty="0" smtClean="0">
                                <a:solidFill>
                                  <a:schemeClr val="tx2"/>
                                </a:solidFill>
                                <a:latin typeface="Cambria Math"/>
                              </a:rPr>
                            </m:ctrlPr>
                          </m:naryPr>
                          <m:sub>
                            <m:r>
                              <a:rPr lang="en-US" b="0" i="1" dirty="0" smtClean="0">
                                <a:solidFill>
                                  <a:schemeClr val="tx2"/>
                                </a:solidFill>
                                <a:latin typeface="Cambria Math"/>
                              </a:rPr>
                              <m:t>𝑖</m:t>
                            </m:r>
                            <m:r>
                              <a:rPr lang="en-US" b="0" i="1" dirty="0" smtClean="0">
                                <a:solidFill>
                                  <a:schemeClr val="tx2"/>
                                </a:solidFill>
                                <a:latin typeface="Cambria Math"/>
                              </a:rPr>
                              <m:t>=1</m:t>
                            </m:r>
                          </m:sub>
                          <m:sup>
                            <m:r>
                              <a:rPr lang="en-US" b="0" i="1" dirty="0" smtClean="0">
                                <a:solidFill>
                                  <a:schemeClr val="tx2"/>
                                </a:solidFill>
                                <a:latin typeface="Cambria Math"/>
                              </a:rPr>
                              <m:t>𝑘</m:t>
                            </m:r>
                          </m:sup>
                          <m:e>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𝑖</m:t>
                                </m:r>
                              </m:sub>
                            </m:sSub>
                          </m:e>
                        </m:nary>
                      </m:sup>
                    </m:sSup>
                  </m:oMath>
                </a14:m>
                <a:endParaRPr lang="en-US" dirty="0" smtClean="0">
                  <a:solidFill>
                    <a:schemeClr val="tx2"/>
                  </a:solidFill>
                </a:endParaRPr>
              </a:p>
              <a:p>
                <a:pPr>
                  <a:buFont typeface="Wingdings" panose="05000000000000000000" pitchFamily="2" charset="2"/>
                  <a:buChar char="§"/>
                </a:pPr>
                <a:r>
                  <a:rPr lang="en-US" dirty="0" smtClean="0"/>
                  <a:t>Take a logarithm (does not change the maximum):   </a:t>
                </a:r>
                <a14:m>
                  <m:oMath xmlns:m="http://schemas.openxmlformats.org/officeDocument/2006/math">
                    <m:r>
                      <a:rPr lang="en-US" b="0" i="1" smtClean="0">
                        <a:solidFill>
                          <a:schemeClr val="tx2"/>
                        </a:solidFill>
                        <a:latin typeface="Cambria Math"/>
                      </a:rPr>
                      <m:t>ℓ</m:t>
                    </m:r>
                    <m:d>
                      <m:dPr>
                        <m:ctrlPr>
                          <a:rPr lang="en-US" b="0" i="1" smtClean="0">
                            <a:solidFill>
                              <a:schemeClr val="tx2"/>
                            </a:solidFill>
                            <a:latin typeface="Cambria Math"/>
                          </a:rPr>
                        </m:ctrlPr>
                      </m:dPr>
                      <m:e>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1</m:t>
                            </m:r>
                          </m:sub>
                        </m:sSub>
                        <m:r>
                          <a:rPr lang="en-US" b="0" i="1" smtClean="0">
                            <a:solidFill>
                              <a:schemeClr val="tx2"/>
                            </a:solidFill>
                            <a:latin typeface="Cambria Math"/>
                          </a:rPr>
                          <m:t>,…, </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𝑘</m:t>
                            </m:r>
                          </m:sub>
                        </m:sSub>
                        <m:r>
                          <a:rPr lang="en-US" b="0" i="1" smtClean="0">
                            <a:solidFill>
                              <a:schemeClr val="tx2"/>
                            </a:solidFill>
                            <a:latin typeface="Cambria Math"/>
                          </a:rPr>
                          <m:t>;</m:t>
                        </m:r>
                        <m:r>
                          <a:rPr lang="en-US" b="0" i="1" smtClean="0">
                            <a:solidFill>
                              <a:schemeClr val="tx2"/>
                            </a:solidFill>
                            <a:latin typeface="Cambria Math"/>
                          </a:rPr>
                          <m:t>𝑛</m:t>
                        </m:r>
                      </m:e>
                    </m:d>
                    <m:r>
                      <a:rPr lang="en-US" b="0" i="1" smtClean="0">
                        <a:solidFill>
                          <a:schemeClr val="tx2"/>
                        </a:solidFill>
                        <a:latin typeface="Cambria Math"/>
                      </a:rPr>
                      <m:t>=</m:t>
                    </m:r>
                    <m:r>
                      <m:rPr>
                        <m:sty m:val="p"/>
                      </m:rPr>
                      <a:rPr lang="en-US" b="0" i="1" smtClean="0">
                        <a:solidFill>
                          <a:schemeClr val="tx2"/>
                        </a:solidFill>
                        <a:latin typeface="Cambria Math"/>
                      </a:rPr>
                      <m:t>log</m:t>
                    </m:r>
                    <m:r>
                      <a:rPr lang="en-US" b="0" i="1" smtClean="0">
                        <a:solidFill>
                          <a:schemeClr val="tx2"/>
                        </a:solidFill>
                        <a:latin typeface="Cambria Math"/>
                      </a:rPr>
                      <m:t> </m:t>
                    </m:r>
                    <m:r>
                      <a:rPr lang="en-US" b="0" i="1" smtClean="0">
                        <a:solidFill>
                          <a:schemeClr val="tx2"/>
                        </a:solidFill>
                        <a:latin typeface="Cambria Math"/>
                      </a:rPr>
                      <m:t>𝑓</m:t>
                    </m:r>
                    <m:d>
                      <m:dPr>
                        <m:ctrlPr>
                          <a:rPr lang="en-US" b="0" i="1" smtClean="0">
                            <a:solidFill>
                              <a:schemeClr val="tx2"/>
                            </a:solidFill>
                            <a:latin typeface="Cambria Math"/>
                          </a:rPr>
                        </m:ctrlPr>
                      </m:dPr>
                      <m:e>
                        <m:r>
                          <a:rPr lang="en-US" b="0" i="1" smtClean="0">
                            <a:solidFill>
                              <a:schemeClr val="tx2"/>
                            </a:solidFill>
                            <a:latin typeface="Cambria Math"/>
                          </a:rPr>
                          <m:t>𝑦</m:t>
                        </m:r>
                        <m:r>
                          <a:rPr lang="en-US" b="0" i="1" smtClean="0">
                            <a:solidFill>
                              <a:schemeClr val="tx2"/>
                            </a:solidFill>
                            <a:latin typeface="Cambria Math"/>
                          </a:rPr>
                          <m:t>;</m:t>
                        </m:r>
                        <m:r>
                          <a:rPr lang="en-US" b="0" i="1" smtClean="0">
                            <a:solidFill>
                              <a:schemeClr val="tx2"/>
                            </a:solidFill>
                            <a:latin typeface="Cambria Math"/>
                          </a:rPr>
                          <m:t>𝑛</m:t>
                        </m:r>
                      </m:e>
                    </m:d>
                    <m:r>
                      <a:rPr lang="en-US" b="0" i="1" smtClean="0">
                        <a:solidFill>
                          <a:schemeClr val="tx2"/>
                        </a:solidFill>
                        <a:latin typeface="Cambria Math"/>
                      </a:rPr>
                      <m:t>=</m:t>
                    </m:r>
                    <m:r>
                      <a:rPr lang="en-US" b="0" i="1" smtClean="0">
                        <a:solidFill>
                          <a:schemeClr val="tx2"/>
                        </a:solidFill>
                        <a:latin typeface="Cambria Math"/>
                      </a:rPr>
                      <m:t>𝑘</m:t>
                    </m:r>
                    <m:r>
                      <a:rPr lang="en-US" b="0" i="1" smtClean="0">
                        <a:solidFill>
                          <a:schemeClr val="tx2"/>
                        </a:solidFill>
                        <a:latin typeface="Cambria Math"/>
                      </a:rPr>
                      <m:t> </m:t>
                    </m:r>
                    <m:r>
                      <m:rPr>
                        <m:sty m:val="p"/>
                      </m:rPr>
                      <a:rPr lang="en-US" b="0" i="1" smtClean="0">
                        <a:solidFill>
                          <a:schemeClr val="tx2"/>
                        </a:solidFill>
                        <a:latin typeface="Cambria Math"/>
                      </a:rPr>
                      <m:t>ln</m:t>
                    </m:r>
                    <m:r>
                      <a:rPr lang="en-US" b="0" i="1" smtClean="0">
                        <a:solidFill>
                          <a:schemeClr val="tx2"/>
                        </a:solidFill>
                        <a:latin typeface="Cambria Math"/>
                      </a:rPr>
                      <m:t> </m:t>
                    </m:r>
                    <m:r>
                      <a:rPr lang="en-US" b="0" i="1" smtClean="0">
                        <a:solidFill>
                          <a:schemeClr val="tx2"/>
                        </a:solidFill>
                        <a:latin typeface="Cambria Math"/>
                      </a:rPr>
                      <m:t>𝑛</m:t>
                    </m:r>
                    <m:r>
                      <a:rPr lang="en-US" b="0" i="1" smtClean="0">
                        <a:solidFill>
                          <a:schemeClr val="tx2"/>
                        </a:solidFill>
                        <a:latin typeface="Cambria Math"/>
                      </a:rPr>
                      <m:t> −</m:t>
                    </m:r>
                    <m:r>
                      <a:rPr lang="en-US" b="0" i="1" smtClean="0">
                        <a:solidFill>
                          <a:schemeClr val="tx2"/>
                        </a:solidFill>
                        <a:latin typeface="Cambria Math"/>
                      </a:rPr>
                      <m:t>𝑛</m:t>
                    </m:r>
                    <m:nary>
                      <m:naryPr>
                        <m:chr m:val="∑"/>
                        <m:ctrlPr>
                          <a:rPr lang="en-US" b="0" i="1" smtClean="0">
                            <a:solidFill>
                              <a:schemeClr val="tx2"/>
                            </a:solidFill>
                            <a:latin typeface="Cambria Math"/>
                          </a:rPr>
                        </m:ctrlPr>
                      </m:naryPr>
                      <m:sub>
                        <m:r>
                          <a:rPr lang="en-US" b="0" i="1" smtClean="0">
                            <a:solidFill>
                              <a:schemeClr val="tx2"/>
                            </a:solidFill>
                            <a:latin typeface="Cambria Math"/>
                          </a:rPr>
                          <m:t>𝑖</m:t>
                        </m:r>
                        <m:r>
                          <a:rPr lang="en-US" b="0" i="1" smtClean="0">
                            <a:solidFill>
                              <a:schemeClr val="tx2"/>
                            </a:solidFill>
                            <a:latin typeface="Cambria Math"/>
                          </a:rPr>
                          <m:t>=1</m:t>
                        </m:r>
                      </m:sub>
                      <m:sup>
                        <m:r>
                          <a:rPr lang="en-US" b="0" i="1" smtClean="0">
                            <a:solidFill>
                              <a:schemeClr val="tx2"/>
                            </a:solidFill>
                            <a:latin typeface="Cambria Math"/>
                          </a:rPr>
                          <m:t>𝑘</m:t>
                        </m:r>
                      </m:sup>
                      <m:e>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𝑖</m:t>
                            </m:r>
                          </m:sub>
                        </m:sSub>
                      </m:e>
                    </m:nary>
                  </m:oMath>
                </a14:m>
                <a:r>
                  <a:rPr lang="en-US" dirty="0" smtClean="0">
                    <a:solidFill>
                      <a:schemeClr val="tx2"/>
                    </a:solidFill>
                  </a:rPr>
                  <a:t> </a:t>
                </a:r>
                <a:endParaRPr lang="en-US" dirty="0" smtClean="0"/>
              </a:p>
              <a:p>
                <a:pPr>
                  <a:buFont typeface="Wingdings" panose="05000000000000000000" pitchFamily="2" charset="2"/>
                  <a:buChar char="§"/>
                </a:pPr>
                <a:r>
                  <a:rPr lang="en-US" dirty="0" smtClean="0"/>
                  <a:t>Differentiate to find maximum: </a:t>
                </a:r>
                <a14:m>
                  <m:oMath xmlns:m="http://schemas.openxmlformats.org/officeDocument/2006/math">
                    <m:f>
                      <m:fPr>
                        <m:ctrlPr>
                          <a:rPr lang="en-US" b="0" i="1" smtClean="0">
                            <a:solidFill>
                              <a:schemeClr val="tx2"/>
                            </a:solidFill>
                            <a:latin typeface="Cambria Math"/>
                          </a:rPr>
                        </m:ctrlPr>
                      </m:fPr>
                      <m:num>
                        <m:r>
                          <a:rPr lang="en-US" b="0" i="1" smtClean="0">
                            <a:solidFill>
                              <a:schemeClr val="tx2"/>
                            </a:solidFill>
                            <a:latin typeface="Cambria Math"/>
                          </a:rPr>
                          <m:t>𝜕</m:t>
                        </m:r>
                        <m:r>
                          <a:rPr lang="en-US" b="0" i="1" smtClean="0">
                            <a:solidFill>
                              <a:schemeClr val="tx2"/>
                            </a:solidFill>
                            <a:latin typeface="Cambria Math"/>
                          </a:rPr>
                          <m:t>ℓ</m:t>
                        </m:r>
                        <m:d>
                          <m:dPr>
                            <m:ctrlPr>
                              <a:rPr lang="en-US" b="0" i="1" smtClean="0">
                                <a:solidFill>
                                  <a:schemeClr val="tx2"/>
                                </a:solidFill>
                                <a:latin typeface="Cambria Math"/>
                              </a:rPr>
                            </m:ctrlPr>
                          </m:dPr>
                          <m:e>
                            <m:r>
                              <a:rPr lang="en-US" b="0" i="1" smtClean="0">
                                <a:solidFill>
                                  <a:schemeClr val="tx2"/>
                                </a:solidFill>
                                <a:latin typeface="Cambria Math"/>
                              </a:rPr>
                              <m:t>𝑦</m:t>
                            </m:r>
                            <m:r>
                              <a:rPr lang="en-US" b="0" i="1" smtClean="0">
                                <a:solidFill>
                                  <a:schemeClr val="tx2"/>
                                </a:solidFill>
                                <a:latin typeface="Cambria Math"/>
                              </a:rPr>
                              <m:t>;</m:t>
                            </m:r>
                            <m:r>
                              <a:rPr lang="en-US" b="0" i="1" smtClean="0">
                                <a:solidFill>
                                  <a:schemeClr val="tx2"/>
                                </a:solidFill>
                                <a:latin typeface="Cambria Math"/>
                              </a:rPr>
                              <m:t>𝑛</m:t>
                            </m:r>
                          </m:e>
                        </m:d>
                      </m:num>
                      <m:den>
                        <m:r>
                          <a:rPr lang="en-US" b="0" i="1" smtClean="0">
                            <a:solidFill>
                              <a:schemeClr val="tx2"/>
                            </a:solidFill>
                            <a:latin typeface="Cambria Math"/>
                          </a:rPr>
                          <m:t>𝜕</m:t>
                        </m:r>
                        <m:r>
                          <a:rPr lang="en-US" b="0" i="1" smtClean="0">
                            <a:solidFill>
                              <a:schemeClr val="tx2"/>
                            </a:solidFill>
                            <a:latin typeface="Cambria Math"/>
                          </a:rPr>
                          <m:t>𝑛</m:t>
                        </m:r>
                      </m:den>
                    </m:f>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𝑘</m:t>
                        </m:r>
                      </m:num>
                      <m:den>
                        <m:r>
                          <a:rPr lang="en-US" b="0" i="1" smtClean="0">
                            <a:solidFill>
                              <a:schemeClr val="tx2"/>
                            </a:solidFill>
                            <a:latin typeface="Cambria Math"/>
                          </a:rPr>
                          <m:t>𝑛</m:t>
                        </m:r>
                      </m:den>
                    </m:f>
                    <m:r>
                      <a:rPr lang="en-US" b="0" i="1" smtClean="0">
                        <a:solidFill>
                          <a:schemeClr val="tx2"/>
                        </a:solidFill>
                        <a:latin typeface="Cambria Math"/>
                      </a:rPr>
                      <m:t>−</m:t>
                    </m:r>
                    <m:nary>
                      <m:naryPr>
                        <m:chr m:val="∑"/>
                        <m:ctrlPr>
                          <a:rPr lang="en-US" b="0" i="1" smtClean="0">
                            <a:solidFill>
                              <a:schemeClr val="tx2"/>
                            </a:solidFill>
                            <a:latin typeface="Cambria Math"/>
                          </a:rPr>
                        </m:ctrlPr>
                      </m:naryPr>
                      <m:sub>
                        <m:r>
                          <a:rPr lang="en-US" b="0" i="1" smtClean="0">
                            <a:solidFill>
                              <a:schemeClr val="tx2"/>
                            </a:solidFill>
                            <a:latin typeface="Cambria Math"/>
                          </a:rPr>
                          <m:t>𝑖</m:t>
                        </m:r>
                        <m:r>
                          <a:rPr lang="en-US" b="0" i="1" smtClean="0">
                            <a:solidFill>
                              <a:schemeClr val="tx2"/>
                            </a:solidFill>
                            <a:latin typeface="Cambria Math"/>
                          </a:rPr>
                          <m:t>=1</m:t>
                        </m:r>
                      </m:sub>
                      <m:sup>
                        <m:r>
                          <a:rPr lang="en-US" b="0" i="1" smtClean="0">
                            <a:solidFill>
                              <a:schemeClr val="tx2"/>
                            </a:solidFill>
                            <a:latin typeface="Cambria Math"/>
                          </a:rPr>
                          <m:t>𝑘</m:t>
                        </m:r>
                      </m:sup>
                      <m:e>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𝑖</m:t>
                            </m:r>
                          </m:sub>
                        </m:sSub>
                        <m:r>
                          <a:rPr lang="en-US" b="0" i="1" smtClean="0">
                            <a:solidFill>
                              <a:schemeClr val="tx2"/>
                            </a:solidFill>
                            <a:latin typeface="Cambria Math"/>
                          </a:rPr>
                          <m:t>=0</m:t>
                        </m:r>
                      </m:e>
                    </m:nary>
                  </m:oMath>
                </a14:m>
                <a:endParaRPr lang="en-US" dirty="0" smtClean="0"/>
              </a:p>
              <a:p>
                <a:pPr>
                  <a:buFont typeface="Wingdings" panose="05000000000000000000" pitchFamily="2" charset="2"/>
                  <a:buChar char="§"/>
                </a:pPr>
                <a:r>
                  <a:rPr lang="en-US" dirty="0" smtClean="0"/>
                  <a:t>MLE estimate  </a:t>
                </a:r>
                <a14:m>
                  <m:oMath xmlns:m="http://schemas.openxmlformats.org/officeDocument/2006/math">
                    <m:sSub>
                      <m:sSubPr>
                        <m:ctrlPr>
                          <a:rPr lang="en-US" b="0" i="1" dirty="0" smtClean="0">
                            <a:solidFill>
                              <a:schemeClr val="tx2"/>
                            </a:solidFill>
                            <a:latin typeface="Cambria Math"/>
                          </a:rPr>
                        </m:ctrlPr>
                      </m:sSubPr>
                      <m:e>
                        <m:acc>
                          <m:accPr>
                            <m:chr m:val="̂"/>
                            <m:ctrlPr>
                              <a:rPr lang="en-US" b="0" i="1" smtClean="0">
                                <a:solidFill>
                                  <a:schemeClr val="tx2"/>
                                </a:solidFill>
                                <a:latin typeface="Cambria Math"/>
                              </a:rPr>
                            </m:ctrlPr>
                          </m:accPr>
                          <m:e>
                            <m:r>
                              <a:rPr lang="en-US" b="0" i="1" smtClean="0">
                                <a:solidFill>
                                  <a:schemeClr val="tx2"/>
                                </a:solidFill>
                                <a:latin typeface="Cambria Math"/>
                              </a:rPr>
                              <m:t>𝑛</m:t>
                            </m:r>
                          </m:e>
                        </m:acc>
                      </m:e>
                      <m:sub>
                        <m:r>
                          <a:rPr lang="en-US" b="0" i="1" dirty="0" smtClean="0">
                            <a:latin typeface="Cambria Math"/>
                          </a:rPr>
                          <m:t>𝑀𝐿𝐸</m:t>
                        </m:r>
                      </m:sub>
                    </m:sSub>
                    <m:r>
                      <a:rPr lang="en-US" b="0" i="1" dirty="0" smtClean="0">
                        <a:latin typeface="Cambria Math"/>
                      </a:rPr>
                      <m:t>=</m:t>
                    </m:r>
                    <m:f>
                      <m:fPr>
                        <m:ctrlPr>
                          <a:rPr lang="en-US" b="0" i="1" dirty="0" smtClean="0">
                            <a:latin typeface="Cambria Math"/>
                          </a:rPr>
                        </m:ctrlPr>
                      </m:fPr>
                      <m:num>
                        <m:r>
                          <a:rPr lang="en-US" b="0" i="1" dirty="0" smtClean="0">
                            <a:latin typeface="Cambria Math"/>
                          </a:rPr>
                          <m:t>𝑘</m:t>
                        </m:r>
                      </m:num>
                      <m:den>
                        <m:nary>
                          <m:naryPr>
                            <m:chr m:val="∑"/>
                            <m:ctrlPr>
                              <a:rPr lang="en-US" b="0" i="1" dirty="0" smtClean="0">
                                <a:latin typeface="Cambria Math"/>
                              </a:rPr>
                            </m:ctrlPr>
                          </m:naryPr>
                          <m:sub>
                            <m:r>
                              <a:rPr lang="en-US" b="0" i="1" dirty="0" smtClean="0">
                                <a:latin typeface="Cambria Math"/>
                              </a:rPr>
                              <m:t>𝑖</m:t>
                            </m:r>
                            <m:r>
                              <a:rPr lang="en-US" b="0" i="1" dirty="0" smtClean="0">
                                <a:latin typeface="Cambria Math"/>
                              </a:rPr>
                              <m:t>=1</m:t>
                            </m:r>
                          </m:sub>
                          <m:sup>
                            <m:r>
                              <a:rPr lang="en-US" b="0" i="1" dirty="0" smtClean="0">
                                <a:latin typeface="Cambria Math"/>
                              </a:rPr>
                              <m:t>𝑘</m:t>
                            </m:r>
                          </m:sup>
                          <m:e>
                            <m:sSub>
                              <m:sSubPr>
                                <m:ctrlPr>
                                  <a:rPr lang="en-US" b="0" i="1" dirty="0" smtClean="0">
                                    <a:latin typeface="Cambria Math"/>
                                  </a:rPr>
                                </m:ctrlPr>
                              </m:sSubPr>
                              <m:e>
                                <m:r>
                                  <a:rPr lang="en-US" b="0" i="1" dirty="0" smtClean="0">
                                    <a:latin typeface="Cambria Math"/>
                                  </a:rPr>
                                  <m:t>𝑦</m:t>
                                </m:r>
                              </m:e>
                              <m:sub>
                                <m:r>
                                  <a:rPr lang="en-US" b="0" i="1" dirty="0" smtClean="0">
                                    <a:latin typeface="Cambria Math"/>
                                  </a:rPr>
                                  <m:t>𝑖</m:t>
                                </m:r>
                              </m:sub>
                            </m:sSub>
                          </m:e>
                        </m:nary>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5100" y="2971800"/>
                <a:ext cx="8826500" cy="3581400"/>
              </a:xfrm>
              <a:blipFill rotWithShape="1">
                <a:blip r:embed="rId4"/>
                <a:stretch>
                  <a:fillRect l="-1105" t="-25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609600" y="1524000"/>
                <a:ext cx="8077200" cy="1295400"/>
              </a:xfrm>
              <a:prstGeom prst="rect">
                <a:avLst/>
              </a:prstGeom>
              <a:solidFill>
                <a:schemeClr val="accent1">
                  <a:alpha val="18000"/>
                </a:schemeClr>
              </a:solidFill>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Given </a:t>
                </a:r>
                <a14:m>
                  <m:oMath xmlns:m="http://schemas.openxmlformats.org/officeDocument/2006/math">
                    <m:r>
                      <a:rPr lang="en-US" i="1">
                        <a:solidFill>
                          <a:schemeClr val="tx2"/>
                        </a:solidFill>
                        <a:latin typeface="Cambria Math"/>
                      </a:rPr>
                      <m:t>𝑘</m:t>
                    </m:r>
                  </m:oMath>
                </a14:m>
                <a:r>
                  <a:rPr lang="en-US" dirty="0"/>
                  <a:t> independent samples from </a:t>
                </a:r>
                <a14:m>
                  <m:oMath xmlns:m="http://schemas.openxmlformats.org/officeDocument/2006/math">
                    <m:r>
                      <m:rPr>
                        <m:sty m:val="p"/>
                      </m:rPr>
                      <a:rPr lang="en-US" i="1">
                        <a:solidFill>
                          <a:schemeClr val="tx2"/>
                        </a:solidFill>
                        <a:latin typeface="Cambria Math"/>
                      </a:rPr>
                      <m:t>Exp</m:t>
                    </m:r>
                    <m:r>
                      <a:rPr lang="en-US" i="1">
                        <a:solidFill>
                          <a:schemeClr val="tx2"/>
                        </a:solidFill>
                        <a:latin typeface="Cambria Math"/>
                      </a:rPr>
                      <m:t>(</m:t>
                    </m:r>
                    <m:r>
                      <a:rPr lang="en-US" i="1">
                        <a:solidFill>
                          <a:schemeClr val="tx2"/>
                        </a:solidFill>
                        <a:latin typeface="Cambria Math"/>
                      </a:rPr>
                      <m:t>𝑛</m:t>
                    </m:r>
                    <m:r>
                      <a:rPr lang="en-US" i="1">
                        <a:solidFill>
                          <a:schemeClr val="tx2"/>
                        </a:solidFill>
                        <a:latin typeface="Cambria Math"/>
                      </a:rPr>
                      <m:t>)</m:t>
                    </m:r>
                  </m:oMath>
                </a14:m>
                <a:r>
                  <a:rPr lang="en-US" dirty="0">
                    <a:solidFill>
                      <a:schemeClr val="tx2"/>
                    </a:solidFill>
                  </a:rPr>
                  <a:t> </a:t>
                </a:r>
                <a:r>
                  <a:rPr lang="en-US" dirty="0"/>
                  <a:t>, estimate </a:t>
                </a:r>
                <a14:m>
                  <m:oMath xmlns:m="http://schemas.openxmlformats.org/officeDocument/2006/math">
                    <m:r>
                      <a:rPr lang="en-US" i="1">
                        <a:solidFill>
                          <a:schemeClr val="tx2"/>
                        </a:solidFill>
                        <a:latin typeface="Cambria Math"/>
                      </a:rPr>
                      <m:t>𝑛</m:t>
                    </m:r>
                  </m:oMath>
                </a14:m>
                <a:endParaRPr lang="en-US" dirty="0">
                  <a:solidFill>
                    <a:schemeClr val="tx2"/>
                  </a:solidFill>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609600" y="1524000"/>
                <a:ext cx="8077200" cy="1295400"/>
              </a:xfrm>
              <a:prstGeom prst="rect">
                <a:avLst/>
              </a:prstGeom>
              <a:blipFill rotWithShape="1">
                <a:blip r:embed="rId3"/>
                <a:stretch>
                  <a:fillRect l="-1809" t="-5116"/>
                </a:stretch>
              </a:blipFill>
              <a:ln>
                <a:solidFill>
                  <a:schemeClr val="tx2"/>
                </a:solidFill>
              </a:ln>
            </p:spPr>
            <p:txBody>
              <a:bodyPr/>
              <a:lstStyle/>
              <a:p>
                <a:r>
                  <a:rPr lang="en-US">
                    <a:noFill/>
                  </a:rPr>
                  <a:t> </a:t>
                </a:r>
              </a:p>
            </p:txBody>
          </p:sp>
        </mc:Fallback>
      </mc:AlternateContent>
      <p:sp>
        <p:nvSpPr>
          <p:cNvPr id="5" name="TextBox 4"/>
          <p:cNvSpPr txBox="1"/>
          <p:nvPr/>
        </p:nvSpPr>
        <p:spPr>
          <a:xfrm>
            <a:off x="619014" y="6334780"/>
            <a:ext cx="8067786" cy="523220"/>
          </a:xfrm>
          <a:prstGeom prst="rect">
            <a:avLst/>
          </a:prstGeom>
          <a:noFill/>
        </p:spPr>
        <p:txBody>
          <a:bodyPr wrap="none" rtlCol="0">
            <a:spAutoFit/>
          </a:bodyPr>
          <a:lstStyle/>
          <a:p>
            <a:r>
              <a:rPr lang="en-US" sz="2800" dirty="0" smtClean="0">
                <a:solidFill>
                  <a:srgbClr val="C00000"/>
                </a:solidFill>
              </a:rPr>
              <a:t>We get the same estimator, depends only on the sum!</a:t>
            </a:r>
            <a:endParaRPr lang="en-US" sz="2800" dirty="0">
              <a:solidFill>
                <a:srgbClr val="C00000"/>
              </a:solidFill>
            </a:endParaRPr>
          </a:p>
        </p:txBody>
      </p:sp>
    </p:spTree>
    <p:extLst>
      <p:ext uri="{BB962C8B-B14F-4D97-AF65-F5344CB8AC3E}">
        <p14:creationId xmlns:p14="http://schemas.microsoft.com/office/powerpoint/2010/main" val="37415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305663"/>
            <a:ext cx="8875776" cy="1143000"/>
          </a:xfrm>
        </p:spPr>
        <p:txBody>
          <a:bodyPr>
            <a:normAutofit fontScale="90000"/>
          </a:bodyPr>
          <a:lstStyle/>
          <a:p>
            <a:r>
              <a:rPr lang="en-US" dirty="0" smtClean="0"/>
              <a:t>Distinct Elements: Approximate Counting </a:t>
            </a:r>
            <a:endParaRPr lang="en-US" dirty="0"/>
          </a:p>
        </p:txBody>
      </p:sp>
      <p:sp>
        <p:nvSpPr>
          <p:cNvPr id="4" name="TextBox 3"/>
          <p:cNvSpPr txBox="1"/>
          <p:nvPr/>
        </p:nvSpPr>
        <p:spPr>
          <a:xfrm>
            <a:off x="778992" y="1295400"/>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5" name="TextBox 4"/>
          <p:cNvSpPr txBox="1"/>
          <p:nvPr/>
        </p:nvSpPr>
        <p:spPr>
          <a:xfrm>
            <a:off x="1483031" y="1295399"/>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2377425" y="1295399"/>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3081464" y="1295398"/>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8" name="TextBox 7"/>
          <p:cNvSpPr txBox="1"/>
          <p:nvPr/>
        </p:nvSpPr>
        <p:spPr>
          <a:xfrm>
            <a:off x="3593442" y="1300841"/>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9" name="TextBox 8"/>
          <p:cNvSpPr txBox="1"/>
          <p:nvPr/>
        </p:nvSpPr>
        <p:spPr>
          <a:xfrm>
            <a:off x="4297481" y="1300840"/>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0" name="TextBox 9"/>
          <p:cNvSpPr txBox="1"/>
          <p:nvPr/>
        </p:nvSpPr>
        <p:spPr>
          <a:xfrm>
            <a:off x="5012406" y="1300840"/>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1" name="TextBox 10"/>
          <p:cNvSpPr txBox="1"/>
          <p:nvPr/>
        </p:nvSpPr>
        <p:spPr>
          <a:xfrm>
            <a:off x="5895914" y="1300839"/>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12" name="TextBox 11"/>
          <p:cNvSpPr txBox="1"/>
          <p:nvPr/>
        </p:nvSpPr>
        <p:spPr>
          <a:xfrm>
            <a:off x="6502293" y="1295398"/>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13" name="TextBox 12"/>
          <p:cNvSpPr txBox="1"/>
          <p:nvPr/>
        </p:nvSpPr>
        <p:spPr>
          <a:xfrm>
            <a:off x="7217218" y="1295398"/>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8100726" y="1295397"/>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mc:AlternateContent xmlns:mc="http://schemas.openxmlformats.org/markup-compatibility/2006" xmlns:a14="http://schemas.microsoft.com/office/drawing/2010/main">
        <mc:Choice Requires="a14">
          <p:sp>
            <p:nvSpPr>
              <p:cNvPr id="16" name="Content Placeholder 2"/>
              <p:cNvSpPr txBox="1">
                <a:spLocks/>
              </p:cNvSpPr>
              <p:nvPr/>
            </p:nvSpPr>
            <p:spPr>
              <a:xfrm>
                <a:off x="637237" y="2703680"/>
                <a:ext cx="8024526" cy="23255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7030A0"/>
                    </a:solidFill>
                  </a:rPr>
                  <a:t>We want to be able to compute and maintain a small sketch </a:t>
                </a:r>
                <a14:m>
                  <m:oMath xmlns:m="http://schemas.openxmlformats.org/officeDocument/2006/math">
                    <m:r>
                      <a:rPr lang="en-US" i="1" dirty="0">
                        <a:solidFill>
                          <a:schemeClr val="tx2"/>
                        </a:solidFill>
                        <a:latin typeface="Cambria Math"/>
                      </a:rPr>
                      <m:t>𝑠</m:t>
                    </m:r>
                    <m:r>
                      <a:rPr lang="en-US" b="0" i="1" dirty="0" smtClean="0">
                        <a:solidFill>
                          <a:schemeClr val="tx2"/>
                        </a:solidFill>
                        <a:latin typeface="Cambria Math"/>
                      </a:rPr>
                      <m:t>(</m:t>
                    </m:r>
                    <m:r>
                      <a:rPr lang="en-US" b="0" i="1" dirty="0" smtClean="0">
                        <a:solidFill>
                          <a:schemeClr val="tx2"/>
                        </a:solidFill>
                        <a:latin typeface="Cambria Math"/>
                      </a:rPr>
                      <m:t>𝑁</m:t>
                    </m:r>
                    <m:r>
                      <a:rPr lang="en-US" b="0" i="1" dirty="0" smtClean="0">
                        <a:solidFill>
                          <a:schemeClr val="tx2"/>
                        </a:solidFill>
                        <a:latin typeface="Cambria Math"/>
                      </a:rPr>
                      <m:t>)</m:t>
                    </m:r>
                  </m:oMath>
                </a14:m>
                <a:r>
                  <a:rPr lang="en-US" dirty="0">
                    <a:solidFill>
                      <a:srgbClr val="7030A0"/>
                    </a:solidFill>
                  </a:rPr>
                  <a:t> </a:t>
                </a:r>
                <a:r>
                  <a:rPr lang="en-US" b="1" dirty="0">
                    <a:solidFill>
                      <a:srgbClr val="7030A0"/>
                    </a:solidFill>
                  </a:rPr>
                  <a:t>of the set </a:t>
                </a:r>
                <a14:m>
                  <m:oMath xmlns:m="http://schemas.openxmlformats.org/officeDocument/2006/math">
                    <m:r>
                      <a:rPr lang="en-US" i="1" dirty="0">
                        <a:solidFill>
                          <a:schemeClr val="tx2"/>
                        </a:solidFill>
                        <a:latin typeface="Cambria Math"/>
                      </a:rPr>
                      <m:t>𝑁</m:t>
                    </m:r>
                  </m:oMath>
                </a14:m>
                <a:r>
                  <a:rPr lang="en-US" dirty="0">
                    <a:solidFill>
                      <a:srgbClr val="7030A0"/>
                    </a:solidFill>
                  </a:rPr>
                  <a:t> </a:t>
                </a:r>
                <a:r>
                  <a:rPr lang="en-US" b="1" dirty="0">
                    <a:solidFill>
                      <a:srgbClr val="7030A0"/>
                    </a:solidFill>
                  </a:rPr>
                  <a:t>of distinct items seen so </a:t>
                </a:r>
                <a:r>
                  <a:rPr lang="en-US" b="1" dirty="0" smtClean="0">
                    <a:solidFill>
                      <a:srgbClr val="7030A0"/>
                    </a:solidFill>
                  </a:rPr>
                  <a:t>far </a:t>
                </a:r>
                <a14:m>
                  <m:oMath xmlns:m="http://schemas.openxmlformats.org/officeDocument/2006/math">
                    <m:r>
                      <a:rPr lang="en-US" b="1" i="1" dirty="0" smtClean="0">
                        <a:solidFill>
                          <a:srgbClr val="7030A0"/>
                        </a:solidFill>
                        <a:latin typeface="Cambria Math"/>
                      </a:rPr>
                      <m:t>𝑵</m:t>
                    </m:r>
                    <m:r>
                      <a:rPr lang="en-US" b="1" i="1" dirty="0" smtClean="0">
                        <a:solidFill>
                          <a:srgbClr val="7030A0"/>
                        </a:solidFill>
                        <a:latin typeface="Cambria Math"/>
                      </a:rPr>
                      <m:t>={</m:t>
                    </m:r>
                    <m:r>
                      <a:rPr lang="en-US" b="1" i="1" dirty="0" smtClean="0">
                        <a:solidFill>
                          <a:srgbClr val="FF0000"/>
                        </a:solidFill>
                        <a:latin typeface="Cambria Math"/>
                      </a:rPr>
                      <m:t>𝟑𝟐</m:t>
                    </m:r>
                    <m:r>
                      <a:rPr lang="en-US" b="1" i="1" dirty="0" smtClean="0">
                        <a:solidFill>
                          <a:srgbClr val="7030A0"/>
                        </a:solidFill>
                        <a:latin typeface="Cambria Math"/>
                      </a:rPr>
                      <m:t>,</m:t>
                    </m:r>
                    <m:r>
                      <a:rPr lang="en-US" b="1" i="1" dirty="0" smtClean="0">
                        <a:solidFill>
                          <a:srgbClr val="00B050"/>
                        </a:solidFill>
                        <a:latin typeface="Cambria Math"/>
                      </a:rPr>
                      <m:t>𝟏𝟐</m:t>
                    </m:r>
                    <m:r>
                      <a:rPr lang="en-US" b="1" i="1" dirty="0" smtClean="0">
                        <a:solidFill>
                          <a:srgbClr val="7030A0"/>
                        </a:solidFill>
                        <a:latin typeface="Cambria Math"/>
                      </a:rPr>
                      <m:t>,</m:t>
                    </m:r>
                    <m:r>
                      <a:rPr lang="en-US" b="1" i="1" dirty="0" smtClean="0">
                        <a:solidFill>
                          <a:schemeClr val="tx2"/>
                        </a:solidFill>
                        <a:latin typeface="Cambria Math"/>
                      </a:rPr>
                      <m:t>𝟏𝟒</m:t>
                    </m:r>
                    <m:r>
                      <a:rPr lang="en-US" b="1" i="1" dirty="0" smtClean="0">
                        <a:solidFill>
                          <a:srgbClr val="7030A0"/>
                        </a:solidFill>
                        <a:latin typeface="Cambria Math"/>
                      </a:rPr>
                      <m:t>,</m:t>
                    </m:r>
                    <m:r>
                      <a:rPr lang="en-US" b="1" i="1" dirty="0" smtClean="0">
                        <a:solidFill>
                          <a:srgbClr val="7030A0"/>
                        </a:solidFill>
                        <a:latin typeface="Cambria Math"/>
                      </a:rPr>
                      <m:t>𝟕</m:t>
                    </m:r>
                    <m:r>
                      <a:rPr lang="en-US" b="1" i="1" dirty="0" smtClean="0">
                        <a:solidFill>
                          <a:srgbClr val="7030A0"/>
                        </a:solidFill>
                        <a:latin typeface="Cambria Math"/>
                      </a:rPr>
                      <m:t>,</m:t>
                    </m:r>
                    <m:r>
                      <a:rPr lang="en-US" b="1" i="1" dirty="0" smtClean="0">
                        <a:solidFill>
                          <a:srgbClr val="00B0F0"/>
                        </a:solidFill>
                        <a:latin typeface="Cambria Math"/>
                      </a:rPr>
                      <m:t>𝟔</m:t>
                    </m:r>
                    <m:r>
                      <a:rPr lang="en-US" b="1" i="1" dirty="0" smtClean="0">
                        <a:solidFill>
                          <a:srgbClr val="7030A0"/>
                        </a:solidFill>
                        <a:latin typeface="Cambria Math"/>
                      </a:rPr>
                      <m:t>,</m:t>
                    </m:r>
                    <m:r>
                      <a:rPr lang="en-US" b="1" i="1" dirty="0" smtClean="0">
                        <a:solidFill>
                          <a:srgbClr val="FFC000"/>
                        </a:solidFill>
                        <a:latin typeface="Cambria Math"/>
                      </a:rPr>
                      <m:t>𝟒</m:t>
                    </m:r>
                    <m:r>
                      <a:rPr lang="en-US" b="1" i="1" dirty="0" smtClean="0">
                        <a:solidFill>
                          <a:srgbClr val="7030A0"/>
                        </a:solidFill>
                        <a:latin typeface="Cambria Math"/>
                      </a:rPr>
                      <m:t>}</m:t>
                    </m:r>
                  </m:oMath>
                </a14:m>
                <a:endParaRPr lang="en-US" b="1" dirty="0">
                  <a:solidFill>
                    <a:srgbClr val="7030A0"/>
                  </a:solidFill>
                </a:endParaRPr>
              </a:p>
            </p:txBody>
          </p:sp>
        </mc:Choice>
        <mc:Fallback xmlns="">
          <p:sp>
            <p:nvSpPr>
              <p:cNvPr id="16" name="Content Placeholder 2"/>
              <p:cNvSpPr txBox="1">
                <a:spLocks noRot="1" noChangeAspect="1" noMove="1" noResize="1" noEditPoints="1" noAdjustHandles="1" noChangeArrowheads="1" noChangeShapeType="1" noTextEdit="1"/>
              </p:cNvSpPr>
              <p:nvPr/>
            </p:nvSpPr>
            <p:spPr>
              <a:xfrm>
                <a:off x="637237" y="2703680"/>
                <a:ext cx="8024526" cy="2325519"/>
              </a:xfrm>
              <a:prstGeom prst="rect">
                <a:avLst/>
              </a:prstGeom>
              <a:blipFill rotWithShape="1">
                <a:blip r:embed="rId5"/>
                <a:stretch>
                  <a:fillRect l="-1976" t="-3412" r="-456"/>
                </a:stretch>
              </a:blipFill>
            </p:spPr>
            <p:txBody>
              <a:bodyPr/>
              <a:lstStyle/>
              <a:p>
                <a:r>
                  <a:rPr lang="en-US">
                    <a:noFill/>
                  </a:rPr>
                  <a:t> </a:t>
                </a:r>
              </a:p>
            </p:txBody>
          </p:sp>
        </mc:Fallback>
      </mc:AlternateContent>
    </p:spTree>
    <p:extLst>
      <p:ext uri="{BB962C8B-B14F-4D97-AF65-F5344CB8AC3E}">
        <p14:creationId xmlns:p14="http://schemas.microsoft.com/office/powerpoint/2010/main" val="973432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2286000"/>
                <a:ext cx="8229600" cy="3200400"/>
              </a:xfrm>
            </p:spPr>
            <p:txBody>
              <a:bodyPr/>
              <a:lstStyle/>
              <a:p>
                <a:pPr marL="0" indent="0">
                  <a:buNone/>
                </a:pPr>
                <a:r>
                  <a:rPr lang="en-US" dirty="0" smtClean="0"/>
                  <a:t>We can think of several ways to combine and use these </a:t>
                </a:r>
                <a14:m>
                  <m:oMath xmlns:m="http://schemas.openxmlformats.org/officeDocument/2006/math">
                    <m:r>
                      <a:rPr lang="en-US" i="1">
                        <a:solidFill>
                          <a:schemeClr val="tx2"/>
                        </a:solidFill>
                        <a:latin typeface="Cambria Math"/>
                      </a:rPr>
                      <m:t>𝑘</m:t>
                    </m:r>
                  </m:oMath>
                </a14:m>
                <a:r>
                  <a:rPr lang="en-US" dirty="0" smtClean="0"/>
                  <a:t> samples and decrease the variance:</a:t>
                </a:r>
              </a:p>
              <a:p>
                <a:r>
                  <a:rPr lang="en-US" dirty="0" smtClean="0"/>
                  <a:t>average (sum)</a:t>
                </a:r>
              </a:p>
              <a:p>
                <a:r>
                  <a:rPr lang="en-US" dirty="0"/>
                  <a:t>m</a:t>
                </a:r>
                <a:r>
                  <a:rPr lang="en-US" dirty="0" smtClean="0"/>
                  <a:t>edian</a:t>
                </a:r>
              </a:p>
              <a:p>
                <a:r>
                  <a:rPr lang="en-US" dirty="0" smtClean="0"/>
                  <a:t>remove outliers and average remaining,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2286000"/>
                <a:ext cx="8229600" cy="3200400"/>
              </a:xfrm>
              <a:blipFill rotWithShape="1">
                <a:blip r:embed="rId5"/>
                <a:stretch>
                  <a:fillRect l="-1852" t="-2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685800" y="533400"/>
                <a:ext cx="8077200" cy="1295400"/>
              </a:xfrm>
              <a:prstGeom prst="rect">
                <a:avLst/>
              </a:prstGeom>
              <a:solidFill>
                <a:schemeClr val="accent1">
                  <a:alpha val="18000"/>
                </a:schemeClr>
              </a:solidFill>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Given </a:t>
                </a:r>
                <a14:m>
                  <m:oMath xmlns:m="http://schemas.openxmlformats.org/officeDocument/2006/math">
                    <m:r>
                      <a:rPr lang="en-US" i="1">
                        <a:solidFill>
                          <a:schemeClr val="tx2"/>
                        </a:solidFill>
                        <a:latin typeface="Cambria Math"/>
                      </a:rPr>
                      <m:t>𝑘</m:t>
                    </m:r>
                  </m:oMath>
                </a14:m>
                <a:r>
                  <a:rPr lang="en-US" dirty="0"/>
                  <a:t> independent samples from </a:t>
                </a:r>
                <a14:m>
                  <m:oMath xmlns:m="http://schemas.openxmlformats.org/officeDocument/2006/math">
                    <m:r>
                      <m:rPr>
                        <m:sty m:val="p"/>
                      </m:rPr>
                      <a:rPr lang="en-US" i="1">
                        <a:solidFill>
                          <a:schemeClr val="tx2"/>
                        </a:solidFill>
                        <a:latin typeface="Cambria Math"/>
                      </a:rPr>
                      <m:t>Exp</m:t>
                    </m:r>
                    <m:r>
                      <a:rPr lang="en-US" i="1">
                        <a:solidFill>
                          <a:schemeClr val="tx2"/>
                        </a:solidFill>
                        <a:latin typeface="Cambria Math"/>
                      </a:rPr>
                      <m:t>(</m:t>
                    </m:r>
                    <m:r>
                      <a:rPr lang="en-US" i="1">
                        <a:solidFill>
                          <a:schemeClr val="tx2"/>
                        </a:solidFill>
                        <a:latin typeface="Cambria Math"/>
                      </a:rPr>
                      <m:t>𝑛</m:t>
                    </m:r>
                    <m:r>
                      <a:rPr lang="en-US" i="1">
                        <a:solidFill>
                          <a:schemeClr val="tx2"/>
                        </a:solidFill>
                        <a:latin typeface="Cambria Math"/>
                      </a:rPr>
                      <m:t>)</m:t>
                    </m:r>
                  </m:oMath>
                </a14:m>
                <a:r>
                  <a:rPr lang="en-US" dirty="0">
                    <a:solidFill>
                      <a:schemeClr val="tx2"/>
                    </a:solidFill>
                  </a:rPr>
                  <a:t> </a:t>
                </a:r>
                <a:r>
                  <a:rPr lang="en-US" dirty="0"/>
                  <a:t>, estimate </a:t>
                </a:r>
                <a14:m>
                  <m:oMath xmlns:m="http://schemas.openxmlformats.org/officeDocument/2006/math">
                    <m:r>
                      <a:rPr lang="en-US" i="1">
                        <a:solidFill>
                          <a:schemeClr val="tx2"/>
                        </a:solidFill>
                        <a:latin typeface="Cambria Math"/>
                      </a:rPr>
                      <m:t>𝑛</m:t>
                    </m:r>
                  </m:oMath>
                </a14:m>
                <a:endParaRPr lang="en-US" dirty="0">
                  <a:solidFill>
                    <a:schemeClr val="tx2"/>
                  </a:solidFill>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685800" y="533400"/>
                <a:ext cx="8077200" cy="1295400"/>
              </a:xfrm>
              <a:prstGeom prst="rect">
                <a:avLst/>
              </a:prstGeom>
              <a:blipFill rotWithShape="1">
                <a:blip r:embed="rId4"/>
                <a:stretch>
                  <a:fillRect l="-1884" t="-5140"/>
                </a:stretch>
              </a:blipFill>
              <a:ln>
                <a:solidFill>
                  <a:schemeClr val="tx2"/>
                </a:solidFill>
              </a:ln>
            </p:spPr>
            <p:txBody>
              <a:bodyPr/>
              <a:lstStyle/>
              <a:p>
                <a:r>
                  <a:rPr lang="en-US">
                    <a:noFill/>
                  </a:rPr>
                  <a:t> </a:t>
                </a:r>
              </a:p>
            </p:txBody>
          </p:sp>
        </mc:Fallback>
      </mc:AlternateContent>
      <p:sp>
        <p:nvSpPr>
          <p:cNvPr id="5" name="TextBox 4"/>
          <p:cNvSpPr txBox="1"/>
          <p:nvPr/>
        </p:nvSpPr>
        <p:spPr>
          <a:xfrm>
            <a:off x="152400" y="5181600"/>
            <a:ext cx="8763000" cy="1569660"/>
          </a:xfrm>
          <a:prstGeom prst="rect">
            <a:avLst/>
          </a:prstGeom>
          <a:noFill/>
        </p:spPr>
        <p:txBody>
          <a:bodyPr wrap="square" rtlCol="0">
            <a:spAutoFit/>
          </a:bodyPr>
          <a:lstStyle/>
          <a:p>
            <a:r>
              <a:rPr lang="en-US" sz="3200" dirty="0" smtClean="0">
                <a:solidFill>
                  <a:srgbClr val="FF0000"/>
                </a:solidFill>
              </a:rPr>
              <a:t>We want to get the most value (best estimate) from the information we have (the sketch). </a:t>
            </a:r>
          </a:p>
          <a:p>
            <a:r>
              <a:rPr lang="en-US" sz="3200" dirty="0" smtClean="0">
                <a:solidFill>
                  <a:srgbClr val="FF0000"/>
                </a:solidFill>
              </a:rPr>
              <a:t>What combinations should we consider ? </a:t>
            </a:r>
            <a:endParaRPr lang="en-US" sz="3200" dirty="0">
              <a:solidFill>
                <a:srgbClr val="FF0000"/>
              </a:solidFill>
            </a:endParaRPr>
          </a:p>
        </p:txBody>
      </p:sp>
    </p:spTree>
    <p:extLst>
      <p:ext uri="{BB962C8B-B14F-4D97-AF65-F5344CB8AC3E}">
        <p14:creationId xmlns:p14="http://schemas.microsoft.com/office/powerpoint/2010/main" val="84651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p:txBody>
          <a:bodyPr>
            <a:normAutofit/>
          </a:bodyPr>
          <a:lstStyle/>
          <a:p>
            <a:r>
              <a:rPr lang="en-US" dirty="0" smtClean="0"/>
              <a:t>Sufficient Statistic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3550" y="1219200"/>
                <a:ext cx="8229600" cy="2209800"/>
              </a:xfrm>
              <a:solidFill>
                <a:schemeClr val="accent1">
                  <a:alpha val="7000"/>
                </a:schemeClr>
              </a:solidFill>
              <a:ln>
                <a:solidFill>
                  <a:schemeClr val="accent1"/>
                </a:solidFill>
              </a:ln>
            </p:spPr>
            <p:txBody>
              <a:bodyPr>
                <a:normAutofit/>
              </a:bodyPr>
              <a:lstStyle/>
              <a:p>
                <a:pPr marL="0" indent="0">
                  <a:buNone/>
                </a:pPr>
                <a:r>
                  <a:rPr lang="en-US" dirty="0" smtClean="0"/>
                  <a:t>A function </a:t>
                </a:r>
                <a14:m>
                  <m:oMath xmlns:m="http://schemas.openxmlformats.org/officeDocument/2006/math">
                    <m:r>
                      <m:rPr>
                        <m:sty m:val="p"/>
                      </m:rPr>
                      <a:rPr lang="en-US" b="0" i="0" smtClean="0">
                        <a:solidFill>
                          <a:schemeClr val="tx2"/>
                        </a:solidFill>
                        <a:latin typeface="Cambria Math"/>
                      </a:rPr>
                      <m:t>T</m:t>
                    </m:r>
                    <m:d>
                      <m:dPr>
                        <m:ctrlPr>
                          <a:rPr lang="en-US" b="0" i="1" smtClean="0">
                            <a:solidFill>
                              <a:schemeClr val="tx2"/>
                            </a:solidFill>
                            <a:latin typeface="Cambria Math"/>
                          </a:rPr>
                        </m:ctrlPr>
                      </m:dPr>
                      <m:e>
                        <m:r>
                          <m:rPr>
                            <m:sty m:val="p"/>
                          </m:rPr>
                          <a:rPr lang="en-US" b="0" i="0" smtClean="0">
                            <a:solidFill>
                              <a:schemeClr val="tx2"/>
                            </a:solidFill>
                            <a:latin typeface="Cambria Math"/>
                          </a:rPr>
                          <m:t>y</m:t>
                        </m:r>
                      </m:e>
                    </m:d>
                    <m:r>
                      <a:rPr lang="en-US" b="0" i="0" smtClean="0">
                        <a:solidFill>
                          <a:schemeClr val="tx2"/>
                        </a:solidFill>
                        <a:latin typeface="Cambria Math"/>
                      </a:rPr>
                      <m:t>=</m:t>
                    </m:r>
                    <m:r>
                      <m:rPr>
                        <m:sty m:val="p"/>
                      </m:rPr>
                      <a:rPr lang="en-US" b="0" i="0" smtClean="0">
                        <a:solidFill>
                          <a:schemeClr val="tx2"/>
                        </a:solidFill>
                        <a:latin typeface="Cambria Math"/>
                      </a:rPr>
                      <m:t>T</m:t>
                    </m:r>
                    <m:d>
                      <m:dPr>
                        <m:ctrlPr>
                          <a:rPr lang="en-US" b="0" i="1" smtClean="0">
                            <a:solidFill>
                              <a:schemeClr val="tx2"/>
                            </a:solidFill>
                            <a:latin typeface="Cambria Math"/>
                          </a:rPr>
                        </m:ctrlPr>
                      </m:dPr>
                      <m:e>
                        <m:sSub>
                          <m:sSubPr>
                            <m:ctrlPr>
                              <a:rPr lang="en-US" b="0" i="1" smtClean="0">
                                <a:solidFill>
                                  <a:schemeClr val="tx2"/>
                                </a:solidFill>
                                <a:latin typeface="Cambria Math"/>
                              </a:rPr>
                            </m:ctrlPr>
                          </m:sSubPr>
                          <m:e>
                            <m:r>
                              <m:rPr>
                                <m:sty m:val="p"/>
                              </m:rPr>
                              <a:rPr lang="en-US" b="0" i="0" smtClean="0">
                                <a:solidFill>
                                  <a:schemeClr val="tx2"/>
                                </a:solidFill>
                                <a:latin typeface="Cambria Math"/>
                              </a:rPr>
                              <m:t>y</m:t>
                            </m:r>
                          </m:e>
                          <m:sub>
                            <m:r>
                              <a:rPr lang="en-US" b="0" i="0" smtClean="0">
                                <a:solidFill>
                                  <a:schemeClr val="tx2"/>
                                </a:solidFill>
                                <a:latin typeface="Cambria Math"/>
                              </a:rPr>
                              <m:t>1</m:t>
                            </m:r>
                          </m:sub>
                        </m:sSub>
                        <m:r>
                          <a:rPr lang="en-US" b="0" i="0" smtClean="0">
                            <a:solidFill>
                              <a:schemeClr val="tx2"/>
                            </a:solidFill>
                            <a:latin typeface="Cambria Math"/>
                          </a:rPr>
                          <m:t>,</m:t>
                        </m:r>
                        <m:r>
                          <a:rPr lang="en-US" b="0" i="1" smtClean="0">
                            <a:solidFill>
                              <a:schemeClr val="tx2"/>
                            </a:solidFill>
                            <a:latin typeface="Cambria Math"/>
                          </a:rPr>
                          <m:t>…,</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𝑘</m:t>
                            </m:r>
                          </m:sub>
                        </m:sSub>
                      </m:e>
                    </m:d>
                  </m:oMath>
                </a14:m>
                <a:r>
                  <a:rPr lang="en-US" dirty="0" smtClean="0"/>
                  <a:t>  is a </a:t>
                </a:r>
                <a:r>
                  <a:rPr lang="en-US" i="1" dirty="0" smtClean="0"/>
                  <a:t>sufficient statistic </a:t>
                </a:r>
                <a:r>
                  <a:rPr lang="en-US" dirty="0" smtClean="0"/>
                  <a:t>for estimating some function of the parameter </a:t>
                </a:r>
                <a14:m>
                  <m:oMath xmlns:m="http://schemas.openxmlformats.org/officeDocument/2006/math">
                    <m:r>
                      <a:rPr lang="en-US" b="0" i="1" smtClean="0">
                        <a:solidFill>
                          <a:schemeClr val="tx2"/>
                        </a:solidFill>
                        <a:latin typeface="Cambria Math"/>
                      </a:rPr>
                      <m:t>𝜃</m:t>
                    </m:r>
                  </m:oMath>
                </a14:m>
                <a:r>
                  <a:rPr lang="en-US" dirty="0" smtClean="0"/>
                  <a:t>  if the </a:t>
                </a:r>
                <a:r>
                  <a:rPr lang="en-US" i="1" dirty="0" smtClean="0"/>
                  <a:t>likelihood  function has the factored form </a:t>
                </a:r>
                <a14:m>
                  <m:oMath xmlns:m="http://schemas.openxmlformats.org/officeDocument/2006/math">
                    <m:r>
                      <a:rPr lang="en-US" b="0" i="1" smtClean="0">
                        <a:solidFill>
                          <a:schemeClr val="tx2"/>
                        </a:solidFill>
                        <a:latin typeface="Cambria Math"/>
                      </a:rPr>
                      <m:t>𝑐</m:t>
                    </m:r>
                    <m:d>
                      <m:dPr>
                        <m:ctrlPr>
                          <a:rPr lang="en-US" b="0" i="1" smtClean="0">
                            <a:solidFill>
                              <a:schemeClr val="tx2"/>
                            </a:solidFill>
                            <a:latin typeface="Cambria Math"/>
                          </a:rPr>
                        </m:ctrlPr>
                      </m:dPr>
                      <m:e>
                        <m:r>
                          <a:rPr lang="en-US" b="0" i="1" smtClean="0">
                            <a:solidFill>
                              <a:schemeClr val="tx2"/>
                            </a:solidFill>
                            <a:latin typeface="Cambria Math"/>
                          </a:rPr>
                          <m:t>𝑦</m:t>
                        </m:r>
                      </m:e>
                    </m:d>
                    <m:r>
                      <a:rPr lang="en-US" b="0" i="1" smtClean="0">
                        <a:solidFill>
                          <a:schemeClr val="tx2"/>
                        </a:solidFill>
                        <a:latin typeface="Cambria Math"/>
                      </a:rPr>
                      <m:t>𝑔</m:t>
                    </m:r>
                    <m:r>
                      <a:rPr lang="en-US" b="0" i="1" smtClean="0">
                        <a:solidFill>
                          <a:schemeClr val="tx2"/>
                        </a:solidFill>
                        <a:latin typeface="Cambria Math"/>
                      </a:rPr>
                      <m:t>(</m:t>
                    </m:r>
                    <m:r>
                      <a:rPr lang="en-US" b="0" i="1" smtClean="0">
                        <a:solidFill>
                          <a:schemeClr val="tx2"/>
                        </a:solidFill>
                        <a:latin typeface="Cambria Math"/>
                      </a:rPr>
                      <m:t>𝑇</m:t>
                    </m:r>
                    <m:d>
                      <m:dPr>
                        <m:ctrlPr>
                          <a:rPr lang="en-US" b="0" i="1" smtClean="0">
                            <a:solidFill>
                              <a:schemeClr val="tx2"/>
                            </a:solidFill>
                            <a:latin typeface="Cambria Math"/>
                          </a:rPr>
                        </m:ctrlPr>
                      </m:dPr>
                      <m:e>
                        <m:r>
                          <a:rPr lang="en-US" b="0" i="1" smtClean="0">
                            <a:solidFill>
                              <a:schemeClr val="tx2"/>
                            </a:solidFill>
                            <a:latin typeface="Cambria Math"/>
                          </a:rPr>
                          <m:t>𝑦</m:t>
                        </m:r>
                      </m:e>
                    </m:d>
                    <m:r>
                      <a:rPr lang="en-US" b="0" i="1" smtClean="0">
                        <a:solidFill>
                          <a:schemeClr val="tx2"/>
                        </a:solidFill>
                        <a:latin typeface="Cambria Math"/>
                      </a:rPr>
                      <m:t>;</m:t>
                    </m:r>
                    <m:r>
                      <a:rPr lang="en-US" b="0" i="1" smtClean="0">
                        <a:solidFill>
                          <a:schemeClr val="tx2"/>
                        </a:solidFill>
                        <a:latin typeface="Cambria Math"/>
                      </a:rPr>
                      <m:t>𝜃</m:t>
                    </m:r>
                    <m:r>
                      <a:rPr lang="en-US" b="0" i="1" smtClean="0">
                        <a:solidFill>
                          <a:schemeClr val="tx2"/>
                        </a:solidFill>
                        <a:latin typeface="Cambria Math"/>
                      </a:rPr>
                      <m:t>)</m:t>
                    </m:r>
                  </m:oMath>
                </a14:m>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3550" y="1219200"/>
                <a:ext cx="8229600" cy="2209800"/>
              </a:xfrm>
              <a:blipFill rotWithShape="1">
                <a:blip r:embed="rId10"/>
                <a:stretch>
                  <a:fillRect l="-1775" t="-3014" b="-1370"/>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149335" y="3429000"/>
                <a:ext cx="8826500" cy="3276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tx2"/>
                    </a:solidFill>
                    <a:latin typeface="Cambria Math"/>
                  </a:rPr>
                  <a:t>Likelihood function (joint density) for </a:t>
                </a:r>
                <a14:m>
                  <m:oMath xmlns:m="http://schemas.openxmlformats.org/officeDocument/2006/math">
                    <m:r>
                      <a:rPr lang="en-US" b="0" i="1" smtClean="0">
                        <a:solidFill>
                          <a:schemeClr val="tx2"/>
                        </a:solidFill>
                        <a:latin typeface="Cambria Math"/>
                      </a:rPr>
                      <m:t>𝑘</m:t>
                    </m:r>
                  </m:oMath>
                </a14:m>
                <a:r>
                  <a:rPr lang="en-US" dirty="0" smtClean="0">
                    <a:solidFill>
                      <a:schemeClr val="tx2"/>
                    </a:solidFill>
                    <a:latin typeface="Cambria Math"/>
                  </a:rPr>
                  <a:t> exponential </a:t>
                </a:r>
                <a:r>
                  <a:rPr lang="en-US" dirty="0" err="1" smtClean="0">
                    <a:solidFill>
                      <a:schemeClr val="tx2"/>
                    </a:solidFill>
                    <a:latin typeface="Cambria Math"/>
                  </a:rPr>
                  <a:t>i.i.d</a:t>
                </a:r>
                <a:r>
                  <a:rPr lang="en-US" dirty="0" smtClean="0">
                    <a:solidFill>
                      <a:schemeClr val="tx2"/>
                    </a:solidFill>
                    <a:latin typeface="Cambria Math"/>
                  </a:rPr>
                  <a:t> random variables from  </a:t>
                </a:r>
                <a14:m>
                  <m:oMath xmlns:m="http://schemas.openxmlformats.org/officeDocument/2006/math">
                    <m:r>
                      <m:rPr>
                        <m:sty m:val="p"/>
                      </m:rPr>
                      <a:rPr lang="en-US" i="1">
                        <a:solidFill>
                          <a:schemeClr val="tx2"/>
                        </a:solidFill>
                        <a:latin typeface="Cambria Math"/>
                      </a:rPr>
                      <m:t>Exp</m:t>
                    </m:r>
                    <m:r>
                      <a:rPr lang="en-US" i="1">
                        <a:solidFill>
                          <a:schemeClr val="tx2"/>
                        </a:solidFill>
                        <a:latin typeface="Cambria Math"/>
                      </a:rPr>
                      <m:t>(</m:t>
                    </m:r>
                    <m:r>
                      <a:rPr lang="en-US" i="1">
                        <a:solidFill>
                          <a:schemeClr val="tx2"/>
                        </a:solidFill>
                        <a:latin typeface="Cambria Math"/>
                      </a:rPr>
                      <m:t>𝑛</m:t>
                    </m:r>
                    <m:r>
                      <a:rPr lang="en-US" i="1">
                        <a:solidFill>
                          <a:schemeClr val="tx2"/>
                        </a:solidFill>
                        <a:latin typeface="Cambria Math"/>
                      </a:rPr>
                      <m:t>)</m:t>
                    </m:r>
                  </m:oMath>
                </a14:m>
                <a:r>
                  <a:rPr lang="en-US" dirty="0">
                    <a:solidFill>
                      <a:schemeClr val="tx2"/>
                    </a:solidFill>
                  </a:rPr>
                  <a:t> </a:t>
                </a:r>
                <a:r>
                  <a:rPr lang="en-US" dirty="0" smtClean="0">
                    <a:solidFill>
                      <a:schemeClr val="tx2"/>
                    </a:solidFill>
                  </a:rPr>
                  <a:t>:</a:t>
                </a:r>
                <a:endParaRPr lang="en-US" dirty="0" smtClean="0">
                  <a:solidFill>
                    <a:schemeClr val="tx2"/>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2"/>
                          </a:solidFill>
                          <a:latin typeface="Cambria Math"/>
                        </a:rPr>
                        <m:t>𝑓</m:t>
                      </m:r>
                      <m:d>
                        <m:dPr>
                          <m:ctrlPr>
                            <a:rPr lang="en-US" i="1" smtClean="0">
                              <a:solidFill>
                                <a:schemeClr val="tx2"/>
                              </a:solidFill>
                              <a:latin typeface="Cambria Math"/>
                            </a:rPr>
                          </m:ctrlPr>
                        </m:dPr>
                        <m:e>
                          <m:r>
                            <a:rPr lang="en-US" i="1" smtClean="0">
                              <a:solidFill>
                                <a:schemeClr val="tx2"/>
                              </a:solidFill>
                              <a:latin typeface="Cambria Math"/>
                            </a:rPr>
                            <m:t>𝑦</m:t>
                          </m:r>
                          <m:r>
                            <a:rPr lang="en-US" i="1" smtClean="0">
                              <a:solidFill>
                                <a:schemeClr val="tx2"/>
                              </a:solidFill>
                              <a:latin typeface="Cambria Math"/>
                            </a:rPr>
                            <m:t>;</m:t>
                          </m:r>
                          <m:r>
                            <a:rPr lang="en-US" i="1" smtClean="0">
                              <a:solidFill>
                                <a:schemeClr val="tx2"/>
                              </a:solidFill>
                              <a:latin typeface="Cambria Math"/>
                            </a:rPr>
                            <m:t>𝑛</m:t>
                          </m:r>
                        </m:e>
                      </m:d>
                      <m:r>
                        <a:rPr lang="en-US" i="1" smtClean="0">
                          <a:solidFill>
                            <a:schemeClr val="tx2"/>
                          </a:solidFill>
                          <a:latin typeface="Cambria Math"/>
                        </a:rPr>
                        <m:t>=</m:t>
                      </m:r>
                      <m:nary>
                        <m:naryPr>
                          <m:chr m:val="∏"/>
                          <m:ctrlPr>
                            <a:rPr lang="en-US" i="1" dirty="0" smtClean="0">
                              <a:solidFill>
                                <a:schemeClr val="tx2"/>
                              </a:solidFill>
                              <a:latin typeface="Cambria Math"/>
                            </a:rPr>
                          </m:ctrlPr>
                        </m:naryPr>
                        <m:sub>
                          <m:r>
                            <a:rPr lang="en-US" i="1" dirty="0" smtClean="0">
                              <a:solidFill>
                                <a:schemeClr val="tx2"/>
                              </a:solidFill>
                              <a:latin typeface="Cambria Math"/>
                            </a:rPr>
                            <m:t>𝑖</m:t>
                          </m:r>
                          <m:r>
                            <a:rPr lang="en-US" i="1" dirty="0" smtClean="0">
                              <a:solidFill>
                                <a:schemeClr val="tx2"/>
                              </a:solidFill>
                              <a:latin typeface="Cambria Math"/>
                            </a:rPr>
                            <m:t>=1</m:t>
                          </m:r>
                        </m:sub>
                        <m:sup>
                          <m:r>
                            <a:rPr lang="en-US" i="1" dirty="0" smtClean="0">
                              <a:solidFill>
                                <a:schemeClr val="tx2"/>
                              </a:solidFill>
                              <a:latin typeface="Cambria Math"/>
                            </a:rPr>
                            <m:t>𝑘</m:t>
                          </m:r>
                        </m:sup>
                        <m:e>
                          <m:r>
                            <a:rPr lang="en-US" i="1" dirty="0" smtClean="0">
                              <a:solidFill>
                                <a:schemeClr val="tx2"/>
                              </a:solidFill>
                              <a:latin typeface="Cambria Math"/>
                            </a:rPr>
                            <m:t>𝑛</m:t>
                          </m:r>
                          <m:sSubSup>
                            <m:sSubSupPr>
                              <m:ctrlPr>
                                <a:rPr lang="en-US" i="1" dirty="0" smtClean="0">
                                  <a:solidFill>
                                    <a:schemeClr val="tx2"/>
                                  </a:solidFill>
                                  <a:latin typeface="Cambria Math"/>
                                </a:rPr>
                              </m:ctrlPr>
                            </m:sSubSupPr>
                            <m:e>
                              <m:r>
                                <m:rPr>
                                  <m:sty m:val="p"/>
                                </m:rPr>
                                <a:rPr lang="en-US" dirty="0" smtClean="0">
                                  <a:solidFill>
                                    <a:schemeClr val="tx2"/>
                                  </a:solidFill>
                                  <a:latin typeface="Cambria Math"/>
                                </a:rPr>
                                <m:t>e</m:t>
                              </m:r>
                            </m:e>
                            <m:sub/>
                            <m:sup>
                              <m:r>
                                <a:rPr lang="en-US" i="1" dirty="0" smtClean="0">
                                  <a:solidFill>
                                    <a:schemeClr val="tx2"/>
                                  </a:solidFill>
                                  <a:latin typeface="Cambria Math"/>
                                </a:rPr>
                                <m:t>−</m:t>
                              </m:r>
                              <m:r>
                                <a:rPr lang="en-US" i="1" dirty="0" smtClean="0">
                                  <a:solidFill>
                                    <a:schemeClr val="tx2"/>
                                  </a:solidFill>
                                  <a:latin typeface="Cambria Math"/>
                                </a:rPr>
                                <m:t>𝑛</m:t>
                              </m:r>
                              <m:sSub>
                                <m:sSubPr>
                                  <m:ctrlPr>
                                    <a:rPr lang="en-US" i="1" dirty="0" smtClean="0">
                                      <a:solidFill>
                                        <a:schemeClr val="tx2"/>
                                      </a:solidFill>
                                      <a:latin typeface="Cambria Math"/>
                                    </a:rPr>
                                  </m:ctrlPr>
                                </m:sSubPr>
                                <m:e>
                                  <m:r>
                                    <a:rPr lang="en-US" i="1" dirty="0" smtClean="0">
                                      <a:solidFill>
                                        <a:schemeClr val="tx2"/>
                                      </a:solidFill>
                                      <a:latin typeface="Cambria Math"/>
                                    </a:rPr>
                                    <m:t>𝑦</m:t>
                                  </m:r>
                                </m:e>
                                <m:sub>
                                  <m:r>
                                    <a:rPr lang="en-US" i="1" dirty="0" smtClean="0">
                                      <a:solidFill>
                                        <a:schemeClr val="tx2"/>
                                      </a:solidFill>
                                      <a:latin typeface="Cambria Math"/>
                                    </a:rPr>
                                    <m:t>𝑖</m:t>
                                  </m:r>
                                </m:sub>
                              </m:sSub>
                            </m:sup>
                          </m:sSubSup>
                          <m:r>
                            <a:rPr lang="en-US" i="1" dirty="0" smtClean="0">
                              <a:solidFill>
                                <a:schemeClr val="tx2"/>
                              </a:solidFill>
                              <a:latin typeface="Cambria Math"/>
                            </a:rPr>
                            <m:t>=</m:t>
                          </m:r>
                        </m:e>
                      </m:nary>
                      <m:sSup>
                        <m:sSupPr>
                          <m:ctrlPr>
                            <a:rPr lang="en-US" i="1" dirty="0" smtClean="0">
                              <a:solidFill>
                                <a:schemeClr val="tx2"/>
                              </a:solidFill>
                              <a:latin typeface="Cambria Math"/>
                            </a:rPr>
                          </m:ctrlPr>
                        </m:sSupPr>
                        <m:e>
                          <m:r>
                            <m:rPr>
                              <m:sty m:val="p"/>
                            </m:rPr>
                            <a:rPr lang="en-US" dirty="0" smtClean="0">
                              <a:solidFill>
                                <a:schemeClr val="tx2"/>
                              </a:solidFill>
                              <a:latin typeface="Cambria Math"/>
                            </a:rPr>
                            <m:t>n</m:t>
                          </m:r>
                        </m:e>
                        <m:sup>
                          <m:r>
                            <m:rPr>
                              <m:sty m:val="p"/>
                            </m:rPr>
                            <a:rPr lang="en-US" dirty="0" smtClean="0">
                              <a:solidFill>
                                <a:schemeClr val="tx2"/>
                              </a:solidFill>
                              <a:latin typeface="Cambria Math"/>
                            </a:rPr>
                            <m:t>k</m:t>
                          </m:r>
                        </m:sup>
                      </m:sSup>
                      <m:sSup>
                        <m:sSupPr>
                          <m:ctrlPr>
                            <a:rPr lang="en-US" i="1" dirty="0" smtClean="0">
                              <a:solidFill>
                                <a:schemeClr val="tx2"/>
                              </a:solidFill>
                              <a:latin typeface="Cambria Math"/>
                            </a:rPr>
                          </m:ctrlPr>
                        </m:sSupPr>
                        <m:e>
                          <m:r>
                            <m:rPr>
                              <m:sty m:val="p"/>
                            </m:rPr>
                            <a:rPr lang="en-US" dirty="0" smtClean="0">
                              <a:solidFill>
                                <a:schemeClr val="tx2"/>
                              </a:solidFill>
                              <a:latin typeface="Cambria Math"/>
                            </a:rPr>
                            <m:t>e</m:t>
                          </m:r>
                        </m:e>
                        <m:sup>
                          <m:r>
                            <a:rPr lang="en-US" dirty="0" smtClean="0">
                              <a:solidFill>
                                <a:schemeClr val="tx2"/>
                              </a:solidFill>
                              <a:latin typeface="Cambria Math"/>
                            </a:rPr>
                            <m:t>−</m:t>
                          </m:r>
                          <m:r>
                            <m:rPr>
                              <m:sty m:val="p"/>
                            </m:rPr>
                            <a:rPr lang="en-US" dirty="0" smtClean="0">
                              <a:solidFill>
                                <a:schemeClr val="tx2"/>
                              </a:solidFill>
                              <a:latin typeface="Cambria Math"/>
                            </a:rPr>
                            <m:t>n</m:t>
                          </m:r>
                          <m:nary>
                            <m:naryPr>
                              <m:chr m:val="∑"/>
                              <m:ctrlPr>
                                <a:rPr lang="en-US" i="1" dirty="0" smtClean="0">
                                  <a:solidFill>
                                    <a:schemeClr val="tx2"/>
                                  </a:solidFill>
                                  <a:latin typeface="Cambria Math"/>
                                </a:rPr>
                              </m:ctrlPr>
                            </m:naryPr>
                            <m:sub>
                              <m:r>
                                <a:rPr lang="en-US" i="1" dirty="0" smtClean="0">
                                  <a:solidFill>
                                    <a:schemeClr val="tx2"/>
                                  </a:solidFill>
                                  <a:latin typeface="Cambria Math"/>
                                </a:rPr>
                                <m:t>𝑖</m:t>
                              </m:r>
                              <m:r>
                                <a:rPr lang="en-US" i="1" dirty="0" smtClean="0">
                                  <a:solidFill>
                                    <a:schemeClr val="tx2"/>
                                  </a:solidFill>
                                  <a:latin typeface="Cambria Math"/>
                                </a:rPr>
                                <m:t>=1</m:t>
                              </m:r>
                            </m:sub>
                            <m:sup>
                              <m:r>
                                <a:rPr lang="en-US" i="1" dirty="0" smtClean="0">
                                  <a:solidFill>
                                    <a:schemeClr val="tx2"/>
                                  </a:solidFill>
                                  <a:latin typeface="Cambria Math"/>
                                </a:rPr>
                                <m:t>𝑘</m:t>
                              </m:r>
                            </m:sup>
                            <m:e>
                              <m:sSub>
                                <m:sSubPr>
                                  <m:ctrlPr>
                                    <a:rPr lang="en-US" i="1" dirty="0" smtClean="0">
                                      <a:solidFill>
                                        <a:schemeClr val="tx2"/>
                                      </a:solidFill>
                                      <a:latin typeface="Cambria Math"/>
                                    </a:rPr>
                                  </m:ctrlPr>
                                </m:sSubPr>
                                <m:e>
                                  <m:r>
                                    <a:rPr lang="en-US" i="1" dirty="0" smtClean="0">
                                      <a:solidFill>
                                        <a:schemeClr val="tx2"/>
                                      </a:solidFill>
                                      <a:latin typeface="Cambria Math"/>
                                    </a:rPr>
                                    <m:t>𝑦</m:t>
                                  </m:r>
                                </m:e>
                                <m:sub>
                                  <m:r>
                                    <a:rPr lang="en-US" i="1" dirty="0" smtClean="0">
                                      <a:solidFill>
                                        <a:schemeClr val="tx2"/>
                                      </a:solidFill>
                                      <a:latin typeface="Cambria Math"/>
                                    </a:rPr>
                                    <m:t>𝑖</m:t>
                                  </m:r>
                                </m:sub>
                              </m:sSub>
                            </m:e>
                          </m:nary>
                        </m:sup>
                      </m:sSup>
                    </m:oMath>
                  </m:oMathPara>
                </a14:m>
                <a:endParaRPr lang="en-US" dirty="0" smtClean="0">
                  <a:solidFill>
                    <a:schemeClr val="tx2"/>
                  </a:solidFill>
                </a:endParaRPr>
              </a:p>
              <a:p>
                <a:pPr marL="0" indent="0">
                  <a:buNone/>
                </a:pPr>
                <a14:m>
                  <m:oMath xmlns:m="http://schemas.openxmlformats.org/officeDocument/2006/math">
                    <m:r>
                      <a:rPr lang="en-US" i="1" smtClean="0">
                        <a:solidFill>
                          <a:schemeClr val="tx2"/>
                        </a:solidFill>
                        <a:latin typeface="Cambria Math"/>
                        <a:ea typeface="Cambria Math"/>
                      </a:rPr>
                      <m:t>⇒</m:t>
                    </m:r>
                    <m:r>
                      <a:rPr lang="en-US" i="1">
                        <a:solidFill>
                          <a:schemeClr val="tx2"/>
                        </a:solidFill>
                        <a:latin typeface="Cambria Math"/>
                      </a:rPr>
                      <m:t> </m:t>
                    </m:r>
                  </m:oMath>
                </a14:m>
                <a:r>
                  <a:rPr lang="en-US" dirty="0" smtClean="0">
                    <a:solidFill>
                      <a:schemeClr val="tx2"/>
                    </a:solidFill>
                  </a:rPr>
                  <a:t>The sum </a:t>
                </a:r>
                <a14:m>
                  <m:oMath xmlns:m="http://schemas.openxmlformats.org/officeDocument/2006/math">
                    <m:nary>
                      <m:naryPr>
                        <m:chr m:val="∑"/>
                        <m:ctrlPr>
                          <a:rPr lang="en-US" i="1" dirty="0">
                            <a:solidFill>
                              <a:schemeClr val="tx2"/>
                            </a:solidFill>
                            <a:latin typeface="Cambria Math"/>
                          </a:rPr>
                        </m:ctrlPr>
                      </m:naryPr>
                      <m:sub>
                        <m:r>
                          <a:rPr lang="en-US" i="1" dirty="0">
                            <a:solidFill>
                              <a:schemeClr val="tx2"/>
                            </a:solidFill>
                            <a:latin typeface="Cambria Math"/>
                          </a:rPr>
                          <m:t>𝑖</m:t>
                        </m:r>
                        <m:r>
                          <a:rPr lang="en-US" i="1" dirty="0">
                            <a:solidFill>
                              <a:schemeClr val="tx2"/>
                            </a:solidFill>
                            <a:latin typeface="Cambria Math"/>
                          </a:rPr>
                          <m:t>=1</m:t>
                        </m:r>
                      </m:sub>
                      <m:sup>
                        <m:r>
                          <a:rPr lang="en-US" i="1" dirty="0">
                            <a:solidFill>
                              <a:schemeClr val="tx2"/>
                            </a:solidFill>
                            <a:latin typeface="Cambria Math"/>
                          </a:rPr>
                          <m:t>𝑘</m:t>
                        </m:r>
                      </m:sup>
                      <m:e>
                        <m:sSub>
                          <m:sSubPr>
                            <m:ctrlPr>
                              <a:rPr lang="en-US" i="1" dirty="0">
                                <a:solidFill>
                                  <a:schemeClr val="tx2"/>
                                </a:solidFill>
                                <a:latin typeface="Cambria Math"/>
                              </a:rPr>
                            </m:ctrlPr>
                          </m:sSubPr>
                          <m:e>
                            <m:r>
                              <a:rPr lang="en-US" i="1" dirty="0">
                                <a:solidFill>
                                  <a:schemeClr val="tx2"/>
                                </a:solidFill>
                                <a:latin typeface="Cambria Math"/>
                              </a:rPr>
                              <m:t>𝑦</m:t>
                            </m:r>
                          </m:e>
                          <m:sub>
                            <m:r>
                              <a:rPr lang="en-US" i="1" dirty="0">
                                <a:solidFill>
                                  <a:schemeClr val="tx2"/>
                                </a:solidFill>
                                <a:latin typeface="Cambria Math"/>
                              </a:rPr>
                              <m:t>𝑖</m:t>
                            </m:r>
                          </m:sub>
                        </m:sSub>
                      </m:e>
                    </m:nary>
                  </m:oMath>
                </a14:m>
                <a:r>
                  <a:rPr lang="en-US" dirty="0" smtClean="0">
                    <a:solidFill>
                      <a:schemeClr val="tx2"/>
                    </a:solidFill>
                  </a:rPr>
                  <a:t> is a sufficient statistic for </a:t>
                </a:r>
                <a14:m>
                  <m:oMath xmlns:m="http://schemas.openxmlformats.org/officeDocument/2006/math">
                    <m:r>
                      <a:rPr lang="en-US" i="1">
                        <a:solidFill>
                          <a:schemeClr val="tx2"/>
                        </a:solidFill>
                        <a:latin typeface="Cambria Math"/>
                      </a:rPr>
                      <m:t>𝑛</m:t>
                    </m:r>
                  </m:oMath>
                </a14:m>
                <a:endParaRPr lang="en-US" sz="2800" dirty="0" smtClean="0">
                  <a:solidFill>
                    <a:schemeClr val="tx2"/>
                  </a:solidFill>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149335" y="3429000"/>
                <a:ext cx="8826500" cy="3276600"/>
              </a:xfrm>
              <a:prstGeom prst="rect">
                <a:avLst/>
              </a:prstGeom>
              <a:blipFill rotWithShape="1">
                <a:blip r:embed="rId11"/>
                <a:stretch>
                  <a:fillRect l="-1727" t="-2421" b="-186"/>
                </a:stretch>
              </a:blipFill>
            </p:spPr>
            <p:txBody>
              <a:bodyPr/>
              <a:lstStyle/>
              <a:p>
                <a:r>
                  <a:rPr lang="en-US">
                    <a:noFill/>
                  </a:rPr>
                  <a:t> </a:t>
                </a:r>
              </a:p>
            </p:txBody>
          </p:sp>
        </mc:Fallback>
      </mc:AlternateContent>
    </p:spTree>
    <p:extLst>
      <p:ext uri="{BB962C8B-B14F-4D97-AF65-F5344CB8AC3E}">
        <p14:creationId xmlns:p14="http://schemas.microsoft.com/office/powerpoint/2010/main" val="69237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p:txBody>
          <a:bodyPr>
            <a:normAutofit/>
          </a:bodyPr>
          <a:lstStyle/>
          <a:p>
            <a:r>
              <a:rPr lang="en-US" dirty="0" smtClean="0"/>
              <a:t>Sufficient Statistic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3550" y="1219200"/>
                <a:ext cx="8229600" cy="2209800"/>
              </a:xfrm>
              <a:solidFill>
                <a:schemeClr val="accent1">
                  <a:alpha val="7000"/>
                </a:schemeClr>
              </a:solidFill>
              <a:ln>
                <a:solidFill>
                  <a:schemeClr val="accent1"/>
                </a:solidFill>
              </a:ln>
            </p:spPr>
            <p:txBody>
              <a:bodyPr>
                <a:normAutofit/>
              </a:bodyPr>
              <a:lstStyle/>
              <a:p>
                <a:pPr marL="0" indent="0">
                  <a:buNone/>
                </a:pPr>
                <a:r>
                  <a:rPr lang="en-US" dirty="0" smtClean="0"/>
                  <a:t>A function </a:t>
                </a:r>
                <a14:m>
                  <m:oMath xmlns:m="http://schemas.openxmlformats.org/officeDocument/2006/math">
                    <m:r>
                      <m:rPr>
                        <m:sty m:val="p"/>
                      </m:rPr>
                      <a:rPr lang="en-US" b="0" i="0" smtClean="0">
                        <a:solidFill>
                          <a:schemeClr val="tx2"/>
                        </a:solidFill>
                        <a:latin typeface="Cambria Math"/>
                      </a:rPr>
                      <m:t>T</m:t>
                    </m:r>
                    <m:d>
                      <m:dPr>
                        <m:ctrlPr>
                          <a:rPr lang="en-US" b="0" i="1" smtClean="0">
                            <a:solidFill>
                              <a:schemeClr val="tx2"/>
                            </a:solidFill>
                            <a:latin typeface="Cambria Math"/>
                          </a:rPr>
                        </m:ctrlPr>
                      </m:dPr>
                      <m:e>
                        <m:r>
                          <m:rPr>
                            <m:sty m:val="p"/>
                          </m:rPr>
                          <a:rPr lang="en-US" b="0" i="0" smtClean="0">
                            <a:solidFill>
                              <a:schemeClr val="tx2"/>
                            </a:solidFill>
                            <a:latin typeface="Cambria Math"/>
                          </a:rPr>
                          <m:t>y</m:t>
                        </m:r>
                      </m:e>
                    </m:d>
                    <m:r>
                      <a:rPr lang="en-US" b="0" i="0" smtClean="0">
                        <a:solidFill>
                          <a:schemeClr val="tx2"/>
                        </a:solidFill>
                        <a:latin typeface="Cambria Math"/>
                      </a:rPr>
                      <m:t>=</m:t>
                    </m:r>
                    <m:r>
                      <m:rPr>
                        <m:sty m:val="p"/>
                      </m:rPr>
                      <a:rPr lang="en-US" b="0" i="0" smtClean="0">
                        <a:solidFill>
                          <a:schemeClr val="tx2"/>
                        </a:solidFill>
                        <a:latin typeface="Cambria Math"/>
                      </a:rPr>
                      <m:t>T</m:t>
                    </m:r>
                    <m:d>
                      <m:dPr>
                        <m:ctrlPr>
                          <a:rPr lang="en-US" b="0" i="1" smtClean="0">
                            <a:solidFill>
                              <a:schemeClr val="tx2"/>
                            </a:solidFill>
                            <a:latin typeface="Cambria Math"/>
                          </a:rPr>
                        </m:ctrlPr>
                      </m:dPr>
                      <m:e>
                        <m:sSub>
                          <m:sSubPr>
                            <m:ctrlPr>
                              <a:rPr lang="en-US" b="0" i="1" smtClean="0">
                                <a:solidFill>
                                  <a:schemeClr val="tx2"/>
                                </a:solidFill>
                                <a:latin typeface="Cambria Math"/>
                              </a:rPr>
                            </m:ctrlPr>
                          </m:sSubPr>
                          <m:e>
                            <m:r>
                              <m:rPr>
                                <m:sty m:val="p"/>
                              </m:rPr>
                              <a:rPr lang="en-US" b="0" i="0" smtClean="0">
                                <a:solidFill>
                                  <a:schemeClr val="tx2"/>
                                </a:solidFill>
                                <a:latin typeface="Cambria Math"/>
                              </a:rPr>
                              <m:t>y</m:t>
                            </m:r>
                          </m:e>
                          <m:sub>
                            <m:r>
                              <a:rPr lang="en-US" b="0" i="0" smtClean="0">
                                <a:solidFill>
                                  <a:schemeClr val="tx2"/>
                                </a:solidFill>
                                <a:latin typeface="Cambria Math"/>
                              </a:rPr>
                              <m:t>1</m:t>
                            </m:r>
                          </m:sub>
                        </m:sSub>
                        <m:r>
                          <a:rPr lang="en-US" b="0" i="0" smtClean="0">
                            <a:solidFill>
                              <a:schemeClr val="tx2"/>
                            </a:solidFill>
                            <a:latin typeface="Cambria Math"/>
                          </a:rPr>
                          <m:t>,</m:t>
                        </m:r>
                        <m:r>
                          <a:rPr lang="en-US" b="0" i="1" smtClean="0">
                            <a:solidFill>
                              <a:schemeClr val="tx2"/>
                            </a:solidFill>
                            <a:latin typeface="Cambria Math"/>
                          </a:rPr>
                          <m:t>…,</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𝑘</m:t>
                            </m:r>
                          </m:sub>
                        </m:sSub>
                      </m:e>
                    </m:d>
                  </m:oMath>
                </a14:m>
                <a:r>
                  <a:rPr lang="en-US" dirty="0" smtClean="0"/>
                  <a:t>  is a </a:t>
                </a:r>
                <a:r>
                  <a:rPr lang="en-US" i="1" dirty="0" smtClean="0"/>
                  <a:t>sufficient statistic </a:t>
                </a:r>
                <a:r>
                  <a:rPr lang="en-US" dirty="0" smtClean="0"/>
                  <a:t>for estimating some function of the parameter </a:t>
                </a:r>
                <a14:m>
                  <m:oMath xmlns:m="http://schemas.openxmlformats.org/officeDocument/2006/math">
                    <m:r>
                      <a:rPr lang="en-US" b="0" i="1" smtClean="0">
                        <a:solidFill>
                          <a:schemeClr val="tx2"/>
                        </a:solidFill>
                        <a:latin typeface="Cambria Math"/>
                      </a:rPr>
                      <m:t>𝜃</m:t>
                    </m:r>
                  </m:oMath>
                </a14:m>
                <a:r>
                  <a:rPr lang="en-US" dirty="0" smtClean="0"/>
                  <a:t>  if the </a:t>
                </a:r>
                <a:r>
                  <a:rPr lang="en-US" i="1" dirty="0" smtClean="0"/>
                  <a:t>likelihood  function has the factored form </a:t>
                </a:r>
                <a14:m>
                  <m:oMath xmlns:m="http://schemas.openxmlformats.org/officeDocument/2006/math">
                    <m:r>
                      <a:rPr lang="en-US" b="0" i="1" smtClean="0">
                        <a:solidFill>
                          <a:schemeClr val="tx2"/>
                        </a:solidFill>
                        <a:latin typeface="Cambria Math"/>
                      </a:rPr>
                      <m:t>𝑓</m:t>
                    </m:r>
                    <m:d>
                      <m:dPr>
                        <m:ctrlPr>
                          <a:rPr lang="en-US" b="0" i="1" smtClean="0">
                            <a:solidFill>
                              <a:schemeClr val="tx2"/>
                            </a:solidFill>
                            <a:latin typeface="Cambria Math"/>
                          </a:rPr>
                        </m:ctrlPr>
                      </m:dPr>
                      <m:e>
                        <m:r>
                          <a:rPr lang="en-US" b="0" i="1" smtClean="0">
                            <a:solidFill>
                              <a:schemeClr val="tx2"/>
                            </a:solidFill>
                            <a:latin typeface="Cambria Math"/>
                          </a:rPr>
                          <m:t>𝑦</m:t>
                        </m:r>
                        <m:r>
                          <a:rPr lang="en-US" b="0" i="1" smtClean="0">
                            <a:solidFill>
                              <a:schemeClr val="tx2"/>
                            </a:solidFill>
                            <a:latin typeface="Cambria Math"/>
                          </a:rPr>
                          <m:t>;</m:t>
                        </m:r>
                        <m:r>
                          <a:rPr lang="en-US" b="0" i="1" smtClean="0">
                            <a:solidFill>
                              <a:schemeClr val="tx2"/>
                            </a:solidFill>
                            <a:latin typeface="Cambria Math"/>
                          </a:rPr>
                          <m:t>𝜃</m:t>
                        </m:r>
                      </m:e>
                    </m:d>
                    <m:r>
                      <a:rPr lang="en-US" b="0" i="1" smtClean="0">
                        <a:solidFill>
                          <a:schemeClr val="tx2"/>
                        </a:solidFill>
                        <a:latin typeface="Cambria Math"/>
                      </a:rPr>
                      <m:t>=</m:t>
                    </m:r>
                    <m:r>
                      <a:rPr lang="en-US" b="0" i="1" smtClean="0">
                        <a:solidFill>
                          <a:schemeClr val="tx2"/>
                        </a:solidFill>
                        <a:latin typeface="Cambria Math"/>
                      </a:rPr>
                      <m:t>𝑐</m:t>
                    </m:r>
                    <m:d>
                      <m:dPr>
                        <m:ctrlPr>
                          <a:rPr lang="en-US" b="0" i="1" smtClean="0">
                            <a:solidFill>
                              <a:schemeClr val="tx2"/>
                            </a:solidFill>
                            <a:latin typeface="Cambria Math"/>
                          </a:rPr>
                        </m:ctrlPr>
                      </m:dPr>
                      <m:e>
                        <m:r>
                          <a:rPr lang="en-US" b="0" i="1" smtClean="0">
                            <a:solidFill>
                              <a:schemeClr val="tx2"/>
                            </a:solidFill>
                            <a:latin typeface="Cambria Math"/>
                          </a:rPr>
                          <m:t>𝑦</m:t>
                        </m:r>
                      </m:e>
                    </m:d>
                    <m:r>
                      <a:rPr lang="en-US" b="0" i="1" smtClean="0">
                        <a:solidFill>
                          <a:schemeClr val="tx2"/>
                        </a:solidFill>
                        <a:latin typeface="Cambria Math"/>
                      </a:rPr>
                      <m:t>𝑔</m:t>
                    </m:r>
                    <m:r>
                      <a:rPr lang="en-US" b="0" i="1" smtClean="0">
                        <a:solidFill>
                          <a:schemeClr val="tx2"/>
                        </a:solidFill>
                        <a:latin typeface="Cambria Math"/>
                      </a:rPr>
                      <m:t>(</m:t>
                    </m:r>
                    <m:r>
                      <a:rPr lang="en-US" b="0" i="1" smtClean="0">
                        <a:solidFill>
                          <a:schemeClr val="tx2"/>
                        </a:solidFill>
                        <a:latin typeface="Cambria Math"/>
                      </a:rPr>
                      <m:t>𝑇</m:t>
                    </m:r>
                    <m:d>
                      <m:dPr>
                        <m:ctrlPr>
                          <a:rPr lang="en-US" b="0" i="1" smtClean="0">
                            <a:solidFill>
                              <a:schemeClr val="tx2"/>
                            </a:solidFill>
                            <a:latin typeface="Cambria Math"/>
                          </a:rPr>
                        </m:ctrlPr>
                      </m:dPr>
                      <m:e>
                        <m:r>
                          <a:rPr lang="en-US" b="0" i="1" smtClean="0">
                            <a:solidFill>
                              <a:schemeClr val="tx2"/>
                            </a:solidFill>
                            <a:latin typeface="Cambria Math"/>
                          </a:rPr>
                          <m:t>𝑦</m:t>
                        </m:r>
                      </m:e>
                    </m:d>
                    <m:r>
                      <a:rPr lang="en-US" b="0" i="1" smtClean="0">
                        <a:solidFill>
                          <a:schemeClr val="tx2"/>
                        </a:solidFill>
                        <a:latin typeface="Cambria Math"/>
                      </a:rPr>
                      <m:t>;</m:t>
                    </m:r>
                    <m:r>
                      <a:rPr lang="en-US" b="0" i="1" smtClean="0">
                        <a:solidFill>
                          <a:schemeClr val="tx2"/>
                        </a:solidFill>
                        <a:latin typeface="Cambria Math"/>
                      </a:rPr>
                      <m:t>𝜃</m:t>
                    </m:r>
                    <m:r>
                      <a:rPr lang="en-US" b="0" i="1" smtClean="0">
                        <a:solidFill>
                          <a:schemeClr val="tx2"/>
                        </a:solidFill>
                        <a:latin typeface="Cambria Math"/>
                      </a:rPr>
                      <m:t>)</m:t>
                    </m:r>
                  </m:oMath>
                </a14:m>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3550" y="1219200"/>
                <a:ext cx="8229600" cy="2209800"/>
              </a:xfrm>
              <a:blipFill rotWithShape="1">
                <a:blip r:embed="rId6"/>
                <a:stretch>
                  <a:fillRect l="-1775" t="-3014" b="-1370"/>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a:off x="165100" y="3581400"/>
                <a:ext cx="8826500" cy="27432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tx2"/>
                    </a:solidFill>
                  </a:rPr>
                  <a:t>In particular: </a:t>
                </a:r>
                <a:r>
                  <a:rPr lang="en-US" dirty="0">
                    <a:solidFill>
                      <a:schemeClr val="tx2"/>
                    </a:solidFill>
                  </a:rPr>
                  <a:t>T</a:t>
                </a:r>
                <a:r>
                  <a:rPr lang="en-US" dirty="0" smtClean="0">
                    <a:solidFill>
                      <a:schemeClr val="tx2"/>
                    </a:solidFill>
                  </a:rPr>
                  <a:t>he  MLE depends on </a:t>
                </a:r>
                <a14:m>
                  <m:oMath xmlns:m="http://schemas.openxmlformats.org/officeDocument/2006/math">
                    <m:r>
                      <a:rPr lang="en-US" i="1" dirty="0">
                        <a:solidFill>
                          <a:schemeClr val="tx2"/>
                        </a:solidFill>
                        <a:latin typeface="Cambria Math"/>
                      </a:rPr>
                      <m:t>𝑦</m:t>
                    </m:r>
                    <m:r>
                      <a:rPr lang="en-US" i="1" dirty="0">
                        <a:solidFill>
                          <a:schemeClr val="tx2"/>
                        </a:solidFill>
                        <a:latin typeface="Cambria Math"/>
                      </a:rPr>
                      <m:t> </m:t>
                    </m:r>
                  </m:oMath>
                </a14:m>
                <a:r>
                  <a:rPr lang="en-US" dirty="0" smtClean="0">
                    <a:solidFill>
                      <a:schemeClr val="tx2"/>
                    </a:solidFill>
                  </a:rPr>
                  <a:t>only through </a:t>
                </a:r>
                <a14:m>
                  <m:oMath xmlns:m="http://schemas.openxmlformats.org/officeDocument/2006/math">
                    <m:r>
                      <a:rPr lang="en-US" i="1" dirty="0" smtClean="0">
                        <a:solidFill>
                          <a:schemeClr val="tx2"/>
                        </a:solidFill>
                        <a:latin typeface="Cambria Math"/>
                      </a:rPr>
                      <m:t>𝑇</m:t>
                    </m:r>
                    <m:r>
                      <a:rPr lang="en-US" b="0" i="1" dirty="0" smtClean="0">
                        <a:solidFill>
                          <a:schemeClr val="tx2"/>
                        </a:solidFill>
                        <a:latin typeface="Cambria Math"/>
                      </a:rPr>
                      <m:t>(</m:t>
                    </m:r>
                    <m:r>
                      <a:rPr lang="en-US" b="0" i="1" dirty="0" smtClean="0">
                        <a:solidFill>
                          <a:schemeClr val="tx2"/>
                        </a:solidFill>
                        <a:latin typeface="Cambria Math"/>
                      </a:rPr>
                      <m:t>𝑦</m:t>
                    </m:r>
                    <m:r>
                      <a:rPr lang="en-US" b="0" i="1" dirty="0" smtClean="0">
                        <a:solidFill>
                          <a:schemeClr val="tx2"/>
                        </a:solidFill>
                        <a:latin typeface="Cambria Math"/>
                      </a:rPr>
                      <m:t>)</m:t>
                    </m:r>
                  </m:oMath>
                </a14:m>
                <a:endParaRPr lang="en-US" dirty="0" smtClean="0">
                  <a:solidFill>
                    <a:schemeClr val="tx2"/>
                  </a:solidFill>
                </a:endParaRPr>
              </a:p>
              <a:p>
                <a:pPr>
                  <a:buFont typeface="Wingdings" panose="05000000000000000000" pitchFamily="2" charset="2"/>
                  <a:buChar char="§"/>
                </a:pPr>
                <a:r>
                  <a:rPr lang="en-US" dirty="0" smtClean="0">
                    <a:solidFill>
                      <a:schemeClr val="tx2"/>
                    </a:solidFill>
                  </a:rPr>
                  <a:t>The maximum </a:t>
                </a:r>
                <a:r>
                  <a:rPr lang="en-US" dirty="0">
                    <a:solidFill>
                      <a:schemeClr val="tx2"/>
                    </a:solidFill>
                  </a:rPr>
                  <a:t>with respect to </a:t>
                </a:r>
                <a14:m>
                  <m:oMath xmlns:m="http://schemas.openxmlformats.org/officeDocument/2006/math">
                    <m:r>
                      <a:rPr lang="en-US" i="1">
                        <a:solidFill>
                          <a:schemeClr val="tx2"/>
                        </a:solidFill>
                        <a:latin typeface="Cambria Math"/>
                      </a:rPr>
                      <m:t>𝜃</m:t>
                    </m:r>
                  </m:oMath>
                </a14:m>
                <a:r>
                  <a:rPr lang="en-US" dirty="0" smtClean="0">
                    <a:solidFill>
                      <a:schemeClr val="tx2"/>
                    </a:solidFill>
                  </a:rPr>
                  <a:t> does not depend on </a:t>
                </a:r>
                <a14:m>
                  <m:oMath xmlns:m="http://schemas.openxmlformats.org/officeDocument/2006/math">
                    <m:r>
                      <a:rPr lang="en-US" i="1">
                        <a:solidFill>
                          <a:schemeClr val="tx2"/>
                        </a:solidFill>
                        <a:latin typeface="Cambria Math"/>
                      </a:rPr>
                      <m:t>𝑐</m:t>
                    </m:r>
                    <m:d>
                      <m:dPr>
                        <m:ctrlPr>
                          <a:rPr lang="en-US" i="1">
                            <a:solidFill>
                              <a:schemeClr val="tx2"/>
                            </a:solidFill>
                            <a:latin typeface="Cambria Math"/>
                          </a:rPr>
                        </m:ctrlPr>
                      </m:dPr>
                      <m:e>
                        <m:r>
                          <a:rPr lang="en-US" i="1">
                            <a:solidFill>
                              <a:schemeClr val="tx2"/>
                            </a:solidFill>
                            <a:latin typeface="Cambria Math"/>
                          </a:rPr>
                          <m:t>𝑦</m:t>
                        </m:r>
                      </m:e>
                    </m:d>
                  </m:oMath>
                </a14:m>
                <a:r>
                  <a:rPr lang="en-US" dirty="0" smtClean="0">
                    <a:solidFill>
                      <a:schemeClr val="tx2"/>
                    </a:solidFill>
                  </a:rPr>
                  <a:t>.</a:t>
                </a:r>
              </a:p>
              <a:p>
                <a:pPr>
                  <a:buFont typeface="Wingdings" panose="05000000000000000000" pitchFamily="2" charset="2"/>
                  <a:buChar char="§"/>
                </a:pPr>
                <a:r>
                  <a:rPr lang="en-US" dirty="0" smtClean="0">
                    <a:solidFill>
                      <a:schemeClr val="tx2"/>
                    </a:solidFill>
                  </a:rPr>
                  <a:t>The maximum of </a:t>
                </a:r>
                <a14:m>
                  <m:oMath xmlns:m="http://schemas.openxmlformats.org/officeDocument/2006/math">
                    <m:r>
                      <a:rPr lang="en-US" b="0" i="1" smtClean="0">
                        <a:solidFill>
                          <a:schemeClr val="tx2"/>
                        </a:solidFill>
                        <a:latin typeface="Cambria Math"/>
                      </a:rPr>
                      <m:t>𝑔</m:t>
                    </m:r>
                    <m:r>
                      <a:rPr lang="en-US" b="0" i="1" smtClean="0">
                        <a:solidFill>
                          <a:schemeClr val="tx2"/>
                        </a:solidFill>
                        <a:latin typeface="Cambria Math"/>
                      </a:rPr>
                      <m:t>(</m:t>
                    </m:r>
                    <m:r>
                      <a:rPr lang="en-US" b="0" i="1" smtClean="0">
                        <a:solidFill>
                          <a:schemeClr val="tx2"/>
                        </a:solidFill>
                        <a:latin typeface="Cambria Math"/>
                      </a:rPr>
                      <m:t>𝑇</m:t>
                    </m:r>
                    <m:d>
                      <m:dPr>
                        <m:ctrlPr>
                          <a:rPr lang="en-US" b="0" i="1" smtClean="0">
                            <a:solidFill>
                              <a:schemeClr val="tx2"/>
                            </a:solidFill>
                            <a:latin typeface="Cambria Math"/>
                          </a:rPr>
                        </m:ctrlPr>
                      </m:dPr>
                      <m:e>
                        <m:r>
                          <a:rPr lang="en-US" b="0" i="1" smtClean="0">
                            <a:solidFill>
                              <a:schemeClr val="tx2"/>
                            </a:solidFill>
                            <a:latin typeface="Cambria Math"/>
                          </a:rPr>
                          <m:t>𝑦</m:t>
                        </m:r>
                      </m:e>
                    </m:d>
                    <m:r>
                      <a:rPr lang="en-US" b="0" i="1" smtClean="0">
                        <a:solidFill>
                          <a:schemeClr val="tx2"/>
                        </a:solidFill>
                        <a:latin typeface="Cambria Math"/>
                      </a:rPr>
                      <m:t>;</m:t>
                    </m:r>
                    <m:r>
                      <a:rPr lang="en-US" b="0" i="1" smtClean="0">
                        <a:solidFill>
                          <a:schemeClr val="tx2"/>
                        </a:solidFill>
                        <a:latin typeface="Cambria Math"/>
                      </a:rPr>
                      <m:t>𝜃</m:t>
                    </m:r>
                    <m:r>
                      <a:rPr lang="en-US" b="0" i="1" smtClean="0">
                        <a:solidFill>
                          <a:schemeClr val="tx2"/>
                        </a:solidFill>
                        <a:latin typeface="Cambria Math"/>
                      </a:rPr>
                      <m:t>)</m:t>
                    </m:r>
                  </m:oMath>
                </a14:m>
                <a:r>
                  <a:rPr lang="en-US" dirty="0" smtClean="0">
                    <a:solidFill>
                      <a:schemeClr val="tx2"/>
                    </a:solidFill>
                  </a:rPr>
                  <a:t> , computed by deriving with respect to </a:t>
                </a:r>
                <a14:m>
                  <m:oMath xmlns:m="http://schemas.openxmlformats.org/officeDocument/2006/math">
                    <m:r>
                      <a:rPr lang="en-US" b="0" i="1" smtClean="0">
                        <a:solidFill>
                          <a:schemeClr val="tx2"/>
                        </a:solidFill>
                        <a:latin typeface="Cambria Math"/>
                      </a:rPr>
                      <m:t>𝜃</m:t>
                    </m:r>
                  </m:oMath>
                </a14:m>
                <a:r>
                  <a:rPr lang="en-US" dirty="0" smtClean="0">
                    <a:solidFill>
                      <a:schemeClr val="tx2"/>
                    </a:solidFill>
                  </a:rPr>
                  <a:t>, is a function of T</a:t>
                </a:r>
                <a14:m>
                  <m:oMath xmlns:m="http://schemas.openxmlformats.org/officeDocument/2006/math">
                    <m:d>
                      <m:dPr>
                        <m:ctrlPr>
                          <a:rPr lang="en-US" i="1">
                            <a:solidFill>
                              <a:schemeClr val="tx2"/>
                            </a:solidFill>
                            <a:latin typeface="Cambria Math"/>
                          </a:rPr>
                        </m:ctrlPr>
                      </m:dPr>
                      <m:e>
                        <m:r>
                          <a:rPr lang="en-US" i="1">
                            <a:solidFill>
                              <a:schemeClr val="tx2"/>
                            </a:solidFill>
                            <a:latin typeface="Cambria Math"/>
                          </a:rPr>
                          <m:t>𝑦</m:t>
                        </m:r>
                      </m:e>
                    </m:d>
                  </m:oMath>
                </a14:m>
                <a:r>
                  <a:rPr lang="en-US" dirty="0" smtClean="0">
                    <a:solidFill>
                      <a:schemeClr val="tx2"/>
                    </a:solidFill>
                  </a:rPr>
                  <a:t>.</a:t>
                </a: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65100" y="3581400"/>
                <a:ext cx="8826500" cy="2743200"/>
              </a:xfrm>
              <a:prstGeom prst="rect">
                <a:avLst/>
              </a:prstGeom>
              <a:blipFill rotWithShape="1">
                <a:blip r:embed="rId7"/>
                <a:stretch>
                  <a:fillRect l="-1588" t="-2667" r="-552" b="-222"/>
                </a:stretch>
              </a:blipFill>
            </p:spPr>
            <p:txBody>
              <a:bodyPr/>
              <a:lstStyle/>
              <a:p>
                <a:r>
                  <a:rPr lang="en-US">
                    <a:noFill/>
                  </a:rPr>
                  <a:t> </a:t>
                </a:r>
              </a:p>
            </p:txBody>
          </p:sp>
        </mc:Fallback>
      </mc:AlternateContent>
    </p:spTree>
    <p:extLst>
      <p:ext uri="{BB962C8B-B14F-4D97-AF65-F5344CB8AC3E}">
        <p14:creationId xmlns:p14="http://schemas.microsoft.com/office/powerpoint/2010/main" val="44197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p:txBody>
          <a:bodyPr>
            <a:normAutofit/>
          </a:bodyPr>
          <a:lstStyle/>
          <a:p>
            <a:r>
              <a:rPr lang="en-US" dirty="0" smtClean="0"/>
              <a:t>Sufficient Statistic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3550" y="1219200"/>
                <a:ext cx="8229600" cy="1600200"/>
              </a:xfrm>
              <a:solidFill>
                <a:schemeClr val="accent1">
                  <a:alpha val="7000"/>
                </a:schemeClr>
              </a:solidFill>
              <a:ln>
                <a:solidFill>
                  <a:schemeClr val="accent1"/>
                </a:solidFill>
              </a:ln>
            </p:spPr>
            <p:txBody>
              <a:bodyPr>
                <a:normAutofit/>
              </a:bodyPr>
              <a:lstStyle/>
              <a:p>
                <a:pPr marL="0" indent="0">
                  <a:buNone/>
                </a:pPr>
                <a14:m>
                  <m:oMath xmlns:m="http://schemas.openxmlformats.org/officeDocument/2006/math">
                    <m:r>
                      <m:rPr>
                        <m:sty m:val="p"/>
                      </m:rPr>
                      <a:rPr lang="en-US" b="0" i="0" smtClean="0">
                        <a:solidFill>
                          <a:schemeClr val="tx2"/>
                        </a:solidFill>
                        <a:latin typeface="Cambria Math"/>
                      </a:rPr>
                      <m:t>T</m:t>
                    </m:r>
                    <m:d>
                      <m:dPr>
                        <m:ctrlPr>
                          <a:rPr lang="en-US" b="0" i="1" smtClean="0">
                            <a:solidFill>
                              <a:schemeClr val="tx2"/>
                            </a:solidFill>
                            <a:latin typeface="Cambria Math"/>
                          </a:rPr>
                        </m:ctrlPr>
                      </m:dPr>
                      <m:e>
                        <m:r>
                          <m:rPr>
                            <m:sty m:val="p"/>
                          </m:rPr>
                          <a:rPr lang="en-US" b="0" i="0" smtClean="0">
                            <a:solidFill>
                              <a:schemeClr val="tx2"/>
                            </a:solidFill>
                            <a:latin typeface="Cambria Math"/>
                          </a:rPr>
                          <m:t>y</m:t>
                        </m:r>
                      </m:e>
                    </m:d>
                    <m:r>
                      <a:rPr lang="en-US" b="0" i="0" smtClean="0">
                        <a:solidFill>
                          <a:schemeClr val="tx2"/>
                        </a:solidFill>
                        <a:latin typeface="Cambria Math"/>
                      </a:rPr>
                      <m:t>=</m:t>
                    </m:r>
                    <m:r>
                      <m:rPr>
                        <m:sty m:val="p"/>
                      </m:rPr>
                      <a:rPr lang="en-US" b="0" i="0" smtClean="0">
                        <a:solidFill>
                          <a:schemeClr val="tx2"/>
                        </a:solidFill>
                        <a:latin typeface="Cambria Math"/>
                      </a:rPr>
                      <m:t>T</m:t>
                    </m:r>
                    <m:d>
                      <m:dPr>
                        <m:ctrlPr>
                          <a:rPr lang="en-US" b="0" i="1" smtClean="0">
                            <a:solidFill>
                              <a:schemeClr val="tx2"/>
                            </a:solidFill>
                            <a:latin typeface="Cambria Math"/>
                          </a:rPr>
                        </m:ctrlPr>
                      </m:dPr>
                      <m:e>
                        <m:sSub>
                          <m:sSubPr>
                            <m:ctrlPr>
                              <a:rPr lang="en-US" b="0" i="1" smtClean="0">
                                <a:solidFill>
                                  <a:schemeClr val="tx2"/>
                                </a:solidFill>
                                <a:latin typeface="Cambria Math"/>
                              </a:rPr>
                            </m:ctrlPr>
                          </m:sSubPr>
                          <m:e>
                            <m:r>
                              <m:rPr>
                                <m:sty m:val="p"/>
                              </m:rPr>
                              <a:rPr lang="en-US" b="0" i="0" smtClean="0">
                                <a:solidFill>
                                  <a:schemeClr val="tx2"/>
                                </a:solidFill>
                                <a:latin typeface="Cambria Math"/>
                              </a:rPr>
                              <m:t>y</m:t>
                            </m:r>
                          </m:e>
                          <m:sub>
                            <m:r>
                              <a:rPr lang="en-US" b="0" i="0" smtClean="0">
                                <a:solidFill>
                                  <a:schemeClr val="tx2"/>
                                </a:solidFill>
                                <a:latin typeface="Cambria Math"/>
                              </a:rPr>
                              <m:t>1</m:t>
                            </m:r>
                          </m:sub>
                        </m:sSub>
                        <m:r>
                          <a:rPr lang="en-US" b="0" i="0" smtClean="0">
                            <a:solidFill>
                              <a:schemeClr val="tx2"/>
                            </a:solidFill>
                            <a:latin typeface="Cambria Math"/>
                          </a:rPr>
                          <m:t>,</m:t>
                        </m:r>
                        <m:r>
                          <a:rPr lang="en-US" b="0" i="1" smtClean="0">
                            <a:solidFill>
                              <a:schemeClr val="tx2"/>
                            </a:solidFill>
                            <a:latin typeface="Cambria Math"/>
                          </a:rPr>
                          <m:t>…,</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𝑘</m:t>
                            </m:r>
                          </m:sub>
                        </m:sSub>
                      </m:e>
                    </m:d>
                  </m:oMath>
                </a14:m>
                <a:r>
                  <a:rPr lang="en-US" dirty="0" smtClean="0"/>
                  <a:t>  is a </a:t>
                </a:r>
                <a:r>
                  <a:rPr lang="en-US" i="1" dirty="0" smtClean="0"/>
                  <a:t>sufficient statistic </a:t>
                </a:r>
                <a:r>
                  <a:rPr lang="en-US" dirty="0" smtClean="0"/>
                  <a:t>for </a:t>
                </a:r>
                <a14:m>
                  <m:oMath xmlns:m="http://schemas.openxmlformats.org/officeDocument/2006/math">
                    <m:r>
                      <a:rPr lang="en-US" b="0" i="1" smtClean="0">
                        <a:solidFill>
                          <a:schemeClr val="tx2"/>
                        </a:solidFill>
                        <a:latin typeface="Cambria Math"/>
                      </a:rPr>
                      <m:t>𝜃</m:t>
                    </m:r>
                  </m:oMath>
                </a14:m>
                <a:r>
                  <a:rPr lang="en-US" dirty="0" smtClean="0"/>
                  <a:t>  if the </a:t>
                </a:r>
                <a:r>
                  <a:rPr lang="en-US" i="1" dirty="0" smtClean="0"/>
                  <a:t>likelihood  function has the form </a:t>
                </a:r>
                <a14:m>
                  <m:oMath xmlns:m="http://schemas.openxmlformats.org/officeDocument/2006/math">
                    <m:r>
                      <a:rPr lang="en-US" b="0" i="1" smtClean="0">
                        <a:solidFill>
                          <a:schemeClr val="tx2"/>
                        </a:solidFill>
                        <a:latin typeface="Cambria Math"/>
                      </a:rPr>
                      <m:t>𝑓</m:t>
                    </m:r>
                    <m:d>
                      <m:dPr>
                        <m:ctrlPr>
                          <a:rPr lang="en-US" b="0" i="1" smtClean="0">
                            <a:solidFill>
                              <a:schemeClr val="tx2"/>
                            </a:solidFill>
                            <a:latin typeface="Cambria Math"/>
                          </a:rPr>
                        </m:ctrlPr>
                      </m:dPr>
                      <m:e>
                        <m:r>
                          <a:rPr lang="en-US" b="0" i="1" smtClean="0">
                            <a:solidFill>
                              <a:schemeClr val="tx2"/>
                            </a:solidFill>
                            <a:latin typeface="Cambria Math"/>
                          </a:rPr>
                          <m:t>𝑦</m:t>
                        </m:r>
                        <m:r>
                          <a:rPr lang="en-US" b="0" i="1" smtClean="0">
                            <a:solidFill>
                              <a:schemeClr val="tx2"/>
                            </a:solidFill>
                            <a:latin typeface="Cambria Math"/>
                          </a:rPr>
                          <m:t>;</m:t>
                        </m:r>
                        <m:r>
                          <a:rPr lang="en-US" b="0" i="1" smtClean="0">
                            <a:solidFill>
                              <a:schemeClr val="tx2"/>
                            </a:solidFill>
                            <a:latin typeface="Cambria Math"/>
                          </a:rPr>
                          <m:t>𝜃</m:t>
                        </m:r>
                      </m:e>
                    </m:d>
                    <m:r>
                      <a:rPr lang="en-US" b="0" i="1" smtClean="0">
                        <a:solidFill>
                          <a:schemeClr val="tx2"/>
                        </a:solidFill>
                        <a:latin typeface="Cambria Math"/>
                      </a:rPr>
                      <m:t>=</m:t>
                    </m:r>
                    <m:r>
                      <a:rPr lang="en-US" b="0" i="1" smtClean="0">
                        <a:solidFill>
                          <a:schemeClr val="tx2"/>
                        </a:solidFill>
                        <a:latin typeface="Cambria Math"/>
                      </a:rPr>
                      <m:t>𝑐</m:t>
                    </m:r>
                    <m:d>
                      <m:dPr>
                        <m:ctrlPr>
                          <a:rPr lang="en-US" b="0" i="1" smtClean="0">
                            <a:solidFill>
                              <a:schemeClr val="tx2"/>
                            </a:solidFill>
                            <a:latin typeface="Cambria Math"/>
                          </a:rPr>
                        </m:ctrlPr>
                      </m:dPr>
                      <m:e>
                        <m:r>
                          <a:rPr lang="en-US" b="0" i="1" smtClean="0">
                            <a:solidFill>
                              <a:schemeClr val="tx2"/>
                            </a:solidFill>
                            <a:latin typeface="Cambria Math"/>
                          </a:rPr>
                          <m:t>𝑦</m:t>
                        </m:r>
                      </m:e>
                    </m:d>
                    <m:r>
                      <a:rPr lang="en-US" b="0" i="1" smtClean="0">
                        <a:solidFill>
                          <a:schemeClr val="tx2"/>
                        </a:solidFill>
                        <a:latin typeface="Cambria Math"/>
                      </a:rPr>
                      <m:t>𝑔</m:t>
                    </m:r>
                    <m:r>
                      <a:rPr lang="en-US" b="0" i="1" smtClean="0">
                        <a:solidFill>
                          <a:schemeClr val="tx2"/>
                        </a:solidFill>
                        <a:latin typeface="Cambria Math"/>
                      </a:rPr>
                      <m:t>(</m:t>
                    </m:r>
                    <m:r>
                      <a:rPr lang="en-US" b="0" i="1" smtClean="0">
                        <a:solidFill>
                          <a:schemeClr val="tx2"/>
                        </a:solidFill>
                        <a:latin typeface="Cambria Math"/>
                      </a:rPr>
                      <m:t>𝑇</m:t>
                    </m:r>
                    <m:d>
                      <m:dPr>
                        <m:ctrlPr>
                          <a:rPr lang="en-US" b="0" i="1" smtClean="0">
                            <a:solidFill>
                              <a:schemeClr val="tx2"/>
                            </a:solidFill>
                            <a:latin typeface="Cambria Math"/>
                          </a:rPr>
                        </m:ctrlPr>
                      </m:dPr>
                      <m:e>
                        <m:r>
                          <a:rPr lang="en-US" b="0" i="1" smtClean="0">
                            <a:solidFill>
                              <a:schemeClr val="tx2"/>
                            </a:solidFill>
                            <a:latin typeface="Cambria Math"/>
                          </a:rPr>
                          <m:t>𝑦</m:t>
                        </m:r>
                      </m:e>
                    </m:d>
                    <m:r>
                      <a:rPr lang="en-US" b="0" i="1" smtClean="0">
                        <a:solidFill>
                          <a:schemeClr val="tx2"/>
                        </a:solidFill>
                        <a:latin typeface="Cambria Math"/>
                      </a:rPr>
                      <m:t>;</m:t>
                    </m:r>
                    <m:r>
                      <a:rPr lang="en-US" b="0" i="1" smtClean="0">
                        <a:solidFill>
                          <a:schemeClr val="tx2"/>
                        </a:solidFill>
                        <a:latin typeface="Cambria Math"/>
                      </a:rPr>
                      <m:t>𝜃</m:t>
                    </m:r>
                    <m:r>
                      <a:rPr lang="en-US" b="0" i="1" smtClean="0">
                        <a:solidFill>
                          <a:schemeClr val="tx2"/>
                        </a:solidFill>
                        <a:latin typeface="Cambria Math"/>
                      </a:rPr>
                      <m:t>)</m:t>
                    </m:r>
                  </m:oMath>
                </a14:m>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3550" y="1219200"/>
                <a:ext cx="8229600" cy="1600200"/>
              </a:xfrm>
              <a:blipFill rotWithShape="1">
                <a:blip r:embed="rId4"/>
                <a:stretch>
                  <a:fillRect l="-1775" t="-415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a:off x="165100" y="3124200"/>
                <a:ext cx="8826500" cy="1219200"/>
              </a:xfrm>
              <a:prstGeom prst="rect">
                <a:avLst/>
              </a:prstGeom>
              <a:ln>
                <a:solidFill>
                  <a:schemeClr val="tx2"/>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2"/>
                    </a:solidFill>
                  </a:rPr>
                  <a:t>Lemma</a:t>
                </a:r>
                <a:r>
                  <a:rPr lang="en-US" dirty="0" smtClean="0">
                    <a:solidFill>
                      <a:schemeClr val="tx2"/>
                    </a:solidFill>
                  </a:rPr>
                  <a:t>: </a:t>
                </a:r>
                <a14:m>
                  <m:oMath xmlns:m="http://schemas.openxmlformats.org/officeDocument/2006/math">
                    <m:r>
                      <a:rPr lang="en-US" i="1" dirty="0" smtClean="0">
                        <a:solidFill>
                          <a:schemeClr val="tx2"/>
                        </a:solidFill>
                        <a:latin typeface="Cambria Math"/>
                      </a:rPr>
                      <m:t>𝑇</m:t>
                    </m:r>
                    <m:d>
                      <m:dPr>
                        <m:ctrlPr>
                          <a:rPr lang="en-US" i="1" dirty="0">
                            <a:solidFill>
                              <a:schemeClr val="tx2"/>
                            </a:solidFill>
                            <a:latin typeface="Cambria Math"/>
                          </a:rPr>
                        </m:ctrlPr>
                      </m:dPr>
                      <m:e>
                        <m:r>
                          <a:rPr lang="en-US" i="1" dirty="0">
                            <a:solidFill>
                              <a:schemeClr val="tx2"/>
                            </a:solidFill>
                            <a:latin typeface="Cambria Math"/>
                          </a:rPr>
                          <m:t>𝑦</m:t>
                        </m:r>
                      </m:e>
                    </m:d>
                    <m:r>
                      <a:rPr lang="en-US" b="0" i="1" dirty="0" smtClean="0">
                        <a:solidFill>
                          <a:schemeClr val="tx2"/>
                        </a:solidFill>
                        <a:latin typeface="Cambria Math"/>
                      </a:rPr>
                      <m:t> </m:t>
                    </m:r>
                    <m:r>
                      <m:rPr>
                        <m:sty m:val="p"/>
                      </m:rPr>
                      <a:rPr lang="en-US" b="0" i="0" dirty="0" smtClean="0">
                        <a:solidFill>
                          <a:schemeClr val="tx2"/>
                        </a:solidFill>
                        <a:latin typeface="Cambria Math"/>
                      </a:rPr>
                      <m:t>sufficient</m:t>
                    </m:r>
                    <m:r>
                      <a:rPr lang="en-US" b="0" i="1" dirty="0" smtClean="0">
                        <a:solidFill>
                          <a:schemeClr val="tx2"/>
                        </a:solidFill>
                        <a:latin typeface="Cambria Math"/>
                      </a:rPr>
                      <m:t>   </m:t>
                    </m:r>
                    <m:r>
                      <a:rPr lang="en-US" i="1" smtClean="0">
                        <a:solidFill>
                          <a:schemeClr val="tx2"/>
                        </a:solidFill>
                        <a:latin typeface="Cambria Math"/>
                        <a:ea typeface="Cambria Math"/>
                      </a:rPr>
                      <m:t>⟺</m:t>
                    </m:r>
                  </m:oMath>
                </a14:m>
                <a:r>
                  <a:rPr lang="en-US" dirty="0" smtClean="0">
                    <a:solidFill>
                      <a:schemeClr val="tx2"/>
                    </a:solidFill>
                  </a:rPr>
                  <a:t> Conditional distribution of </a:t>
                </a:r>
                <a14:m>
                  <m:oMath xmlns:m="http://schemas.openxmlformats.org/officeDocument/2006/math">
                    <m:r>
                      <a:rPr lang="en-US" i="1" dirty="0" smtClean="0">
                        <a:solidFill>
                          <a:schemeClr val="tx2"/>
                        </a:solidFill>
                        <a:latin typeface="Cambria Math"/>
                      </a:rPr>
                      <m:t>𝑦</m:t>
                    </m:r>
                  </m:oMath>
                </a14:m>
                <a:r>
                  <a:rPr lang="en-US" dirty="0" smtClean="0">
                    <a:solidFill>
                      <a:schemeClr val="tx2"/>
                    </a:solidFill>
                  </a:rPr>
                  <a:t> given </a:t>
                </a:r>
                <a14:m>
                  <m:oMath xmlns:m="http://schemas.openxmlformats.org/officeDocument/2006/math">
                    <m:r>
                      <a:rPr lang="en-US" i="1" dirty="0" smtClean="0">
                        <a:solidFill>
                          <a:schemeClr val="tx2"/>
                        </a:solidFill>
                        <a:latin typeface="Cambria Math"/>
                      </a:rPr>
                      <m:t>𝑇</m:t>
                    </m:r>
                    <m:r>
                      <a:rPr lang="en-US" i="1" dirty="0" smtClean="0">
                        <a:solidFill>
                          <a:schemeClr val="tx2"/>
                        </a:solidFill>
                        <a:latin typeface="Cambria Math"/>
                      </a:rPr>
                      <m:t>(</m:t>
                    </m:r>
                    <m:r>
                      <a:rPr lang="en-US" i="1" dirty="0" smtClean="0">
                        <a:solidFill>
                          <a:schemeClr val="tx2"/>
                        </a:solidFill>
                        <a:latin typeface="Cambria Math"/>
                      </a:rPr>
                      <m:t>𝑦</m:t>
                    </m:r>
                    <m:r>
                      <a:rPr lang="en-US" i="1" dirty="0" smtClean="0">
                        <a:solidFill>
                          <a:schemeClr val="tx2"/>
                        </a:solidFill>
                        <a:latin typeface="Cambria Math"/>
                      </a:rPr>
                      <m:t>)</m:t>
                    </m:r>
                  </m:oMath>
                </a14:m>
                <a:r>
                  <a:rPr lang="en-US" dirty="0" smtClean="0">
                    <a:solidFill>
                      <a:schemeClr val="tx2"/>
                    </a:solidFill>
                  </a:rPr>
                  <a:t> does not depend on </a:t>
                </a:r>
                <a14:m>
                  <m:oMath xmlns:m="http://schemas.openxmlformats.org/officeDocument/2006/math">
                    <m:r>
                      <a:rPr lang="en-US" i="1">
                        <a:solidFill>
                          <a:schemeClr val="tx2"/>
                        </a:solidFill>
                        <a:latin typeface="Cambria Math"/>
                      </a:rPr>
                      <m:t>𝜃</m:t>
                    </m:r>
                  </m:oMath>
                </a14:m>
                <a:endParaRPr lang="en-US" dirty="0" smtClean="0">
                  <a:solidFill>
                    <a:schemeClr val="tx2"/>
                  </a:solidFill>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65100" y="3124200"/>
                <a:ext cx="8826500" cy="1219200"/>
              </a:xfrm>
              <a:prstGeom prst="rect">
                <a:avLst/>
              </a:prstGeom>
              <a:blipFill rotWithShape="1">
                <a:blip r:embed="rId7"/>
                <a:stretch>
                  <a:fillRect l="-1655" t="-5446" b="-3465"/>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184150" y="4419600"/>
                <a:ext cx="8826500" cy="2057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tx2"/>
                    </a:solidFill>
                  </a:rPr>
                  <a:t>If we fix </a:t>
                </a:r>
                <a14:m>
                  <m:oMath xmlns:m="http://schemas.openxmlformats.org/officeDocument/2006/math">
                    <m:r>
                      <a:rPr lang="en-US" i="1">
                        <a:solidFill>
                          <a:schemeClr val="tx2"/>
                        </a:solidFill>
                        <a:latin typeface="Cambria Math"/>
                      </a:rPr>
                      <m:t>𝑇</m:t>
                    </m:r>
                    <m:d>
                      <m:dPr>
                        <m:ctrlPr>
                          <a:rPr lang="en-US" i="1">
                            <a:solidFill>
                              <a:schemeClr val="tx2"/>
                            </a:solidFill>
                            <a:latin typeface="Cambria Math"/>
                          </a:rPr>
                        </m:ctrlPr>
                      </m:dPr>
                      <m:e>
                        <m:r>
                          <a:rPr lang="en-US" i="1">
                            <a:solidFill>
                              <a:schemeClr val="tx2"/>
                            </a:solidFill>
                            <a:latin typeface="Cambria Math"/>
                          </a:rPr>
                          <m:t>𝑦</m:t>
                        </m:r>
                      </m:e>
                    </m:d>
                  </m:oMath>
                </a14:m>
                <a:r>
                  <a:rPr lang="en-US" dirty="0" smtClean="0">
                    <a:solidFill>
                      <a:schemeClr val="tx2"/>
                    </a:solidFill>
                  </a:rPr>
                  <a:t>, the density function is  </a:t>
                </a:r>
                <a14:m>
                  <m:oMath xmlns:m="http://schemas.openxmlformats.org/officeDocument/2006/math">
                    <m:r>
                      <a:rPr lang="en-US" i="1">
                        <a:solidFill>
                          <a:schemeClr val="tx2"/>
                        </a:solidFill>
                        <a:latin typeface="Cambria Math"/>
                      </a:rPr>
                      <m:t>𝑓</m:t>
                    </m:r>
                    <m:d>
                      <m:dPr>
                        <m:ctrlPr>
                          <a:rPr lang="en-US" i="1">
                            <a:solidFill>
                              <a:schemeClr val="tx2"/>
                            </a:solidFill>
                            <a:latin typeface="Cambria Math"/>
                          </a:rPr>
                        </m:ctrlPr>
                      </m:dPr>
                      <m:e>
                        <m:r>
                          <a:rPr lang="en-US" i="1">
                            <a:solidFill>
                              <a:schemeClr val="tx2"/>
                            </a:solidFill>
                            <a:latin typeface="Cambria Math"/>
                          </a:rPr>
                          <m:t>𝑦</m:t>
                        </m:r>
                        <m:r>
                          <a:rPr lang="en-US" i="1">
                            <a:solidFill>
                              <a:schemeClr val="tx2"/>
                            </a:solidFill>
                            <a:latin typeface="Cambria Math"/>
                          </a:rPr>
                          <m:t>;</m:t>
                        </m:r>
                        <m:r>
                          <a:rPr lang="en-US" i="1">
                            <a:solidFill>
                              <a:schemeClr val="tx2"/>
                            </a:solidFill>
                            <a:latin typeface="Cambria Math"/>
                          </a:rPr>
                          <m:t>𝜃</m:t>
                        </m:r>
                      </m:e>
                    </m:d>
                    <m:r>
                      <a:rPr lang="en-US" b="0" i="1" smtClean="0">
                        <a:solidFill>
                          <a:schemeClr val="tx2"/>
                        </a:solidFill>
                        <a:latin typeface="Cambria Math"/>
                      </a:rPr>
                      <m:t>∝</m:t>
                    </m:r>
                    <m:r>
                      <a:rPr lang="en-US" i="1">
                        <a:solidFill>
                          <a:schemeClr val="tx2"/>
                        </a:solidFill>
                        <a:latin typeface="Cambria Math"/>
                      </a:rPr>
                      <m:t>𝑐</m:t>
                    </m:r>
                    <m:d>
                      <m:dPr>
                        <m:ctrlPr>
                          <a:rPr lang="en-US" i="1">
                            <a:solidFill>
                              <a:schemeClr val="tx2"/>
                            </a:solidFill>
                            <a:latin typeface="Cambria Math"/>
                          </a:rPr>
                        </m:ctrlPr>
                      </m:dPr>
                      <m:e>
                        <m:r>
                          <a:rPr lang="en-US" i="1">
                            <a:solidFill>
                              <a:schemeClr val="tx2"/>
                            </a:solidFill>
                            <a:latin typeface="Cambria Math"/>
                          </a:rPr>
                          <m:t>𝑦</m:t>
                        </m:r>
                      </m:e>
                    </m:d>
                  </m:oMath>
                </a14:m>
                <a:r>
                  <a:rPr lang="en-US" dirty="0" smtClean="0">
                    <a:solidFill>
                      <a:schemeClr val="tx2"/>
                    </a:solidFill>
                  </a:rPr>
                  <a:t>   </a:t>
                </a:r>
              </a:p>
              <a:p>
                <a:pPr marL="0" indent="0">
                  <a:buNone/>
                </a:pPr>
                <a:r>
                  <a:rPr lang="en-US" dirty="0" smtClean="0">
                    <a:solidFill>
                      <a:schemeClr val="tx2"/>
                    </a:solidFill>
                  </a:rPr>
                  <a:t>If we know the density up to fixed factor, it is determined completely by normalizing to 1</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84150" y="4419600"/>
                <a:ext cx="8826500" cy="2057400"/>
              </a:xfrm>
              <a:prstGeom prst="rect">
                <a:avLst/>
              </a:prstGeom>
              <a:blipFill rotWithShape="1">
                <a:blip r:embed="rId6"/>
                <a:stretch>
                  <a:fillRect l="-1727" t="-5917" b="-4142"/>
                </a:stretch>
              </a:blipFill>
            </p:spPr>
            <p:txBody>
              <a:bodyPr/>
              <a:lstStyle/>
              <a:p>
                <a:r>
                  <a:rPr lang="en-US">
                    <a:noFill/>
                  </a:rPr>
                  <a:t> </a:t>
                </a:r>
              </a:p>
            </p:txBody>
          </p:sp>
        </mc:Fallback>
      </mc:AlternateContent>
    </p:spTree>
    <p:extLst>
      <p:ext uri="{BB962C8B-B14F-4D97-AF65-F5344CB8AC3E}">
        <p14:creationId xmlns:p14="http://schemas.microsoft.com/office/powerpoint/2010/main" val="12032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p:txBody>
          <a:bodyPr>
            <a:normAutofit/>
          </a:bodyPr>
          <a:lstStyle/>
          <a:p>
            <a:r>
              <a:rPr lang="en-US" dirty="0" err="1" smtClean="0"/>
              <a:t>Rao</a:t>
            </a:r>
            <a:r>
              <a:rPr lang="en-US" dirty="0" smtClean="0"/>
              <a:t>-Blackwell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3550" y="1219200"/>
                <a:ext cx="8229600" cy="1600200"/>
              </a:xfrm>
              <a:solidFill>
                <a:schemeClr val="accent1">
                  <a:alpha val="7000"/>
                </a:schemeClr>
              </a:solidFill>
              <a:ln>
                <a:solidFill>
                  <a:schemeClr val="accent1"/>
                </a:solidFill>
              </a:ln>
            </p:spPr>
            <p:txBody>
              <a:bodyPr>
                <a:normAutofit/>
              </a:bodyPr>
              <a:lstStyle/>
              <a:p>
                <a:pPr marL="0" indent="0">
                  <a:buNone/>
                </a:pPr>
                <a:r>
                  <a:rPr lang="en-US" b="0" dirty="0" smtClean="0">
                    <a:solidFill>
                      <a:schemeClr val="tx2"/>
                    </a:solidFill>
                  </a:rPr>
                  <a:t>Recap: </a:t>
                </a:r>
                <a14:m>
                  <m:oMath xmlns:m="http://schemas.openxmlformats.org/officeDocument/2006/math">
                    <m:r>
                      <m:rPr>
                        <m:sty m:val="p"/>
                      </m:rPr>
                      <a:rPr lang="en-US" b="0" i="0" smtClean="0">
                        <a:solidFill>
                          <a:schemeClr val="tx2"/>
                        </a:solidFill>
                        <a:latin typeface="Cambria Math"/>
                      </a:rPr>
                      <m:t>T</m:t>
                    </m:r>
                    <m:d>
                      <m:dPr>
                        <m:ctrlPr>
                          <a:rPr lang="en-US" b="0" i="1" smtClean="0">
                            <a:solidFill>
                              <a:schemeClr val="tx2"/>
                            </a:solidFill>
                            <a:latin typeface="Cambria Math"/>
                          </a:rPr>
                        </m:ctrlPr>
                      </m:dPr>
                      <m:e>
                        <m:r>
                          <m:rPr>
                            <m:sty m:val="p"/>
                          </m:rPr>
                          <a:rPr lang="en-US" b="0" i="0" smtClean="0">
                            <a:solidFill>
                              <a:schemeClr val="tx2"/>
                            </a:solidFill>
                            <a:latin typeface="Cambria Math"/>
                          </a:rPr>
                          <m:t>y</m:t>
                        </m:r>
                      </m:e>
                    </m:d>
                  </m:oMath>
                </a14:m>
                <a:r>
                  <a:rPr lang="en-US" dirty="0" smtClean="0"/>
                  <a:t>  is a </a:t>
                </a:r>
                <a:r>
                  <a:rPr lang="en-US" i="1" dirty="0" smtClean="0"/>
                  <a:t>sufficient statistic </a:t>
                </a:r>
                <a:r>
                  <a:rPr lang="en-US" dirty="0" smtClean="0"/>
                  <a:t>for </a:t>
                </a:r>
                <a14:m>
                  <m:oMath xmlns:m="http://schemas.openxmlformats.org/officeDocument/2006/math">
                    <m:r>
                      <a:rPr lang="en-US" b="0" i="1" smtClean="0">
                        <a:solidFill>
                          <a:schemeClr val="tx2"/>
                        </a:solidFill>
                        <a:latin typeface="Cambria Math"/>
                      </a:rPr>
                      <m:t>𝜃</m:t>
                    </m:r>
                    <m:r>
                      <a:rPr lang="en-US" i="1">
                        <a:solidFill>
                          <a:schemeClr val="tx2"/>
                        </a:solidFill>
                        <a:latin typeface="Cambria Math"/>
                        <a:ea typeface="Cambria Math"/>
                      </a:rPr>
                      <m:t>⟺</m:t>
                    </m:r>
                  </m:oMath>
                </a14:m>
                <a:r>
                  <a:rPr lang="en-US" dirty="0">
                    <a:solidFill>
                      <a:schemeClr val="tx2"/>
                    </a:solidFill>
                  </a:rPr>
                  <a:t> Conditional distribution of </a:t>
                </a:r>
                <a14:m>
                  <m:oMath xmlns:m="http://schemas.openxmlformats.org/officeDocument/2006/math">
                    <m:r>
                      <a:rPr lang="en-US" i="1" dirty="0">
                        <a:solidFill>
                          <a:schemeClr val="tx2"/>
                        </a:solidFill>
                        <a:latin typeface="Cambria Math"/>
                      </a:rPr>
                      <m:t>𝑦</m:t>
                    </m:r>
                  </m:oMath>
                </a14:m>
                <a:r>
                  <a:rPr lang="en-US" dirty="0">
                    <a:solidFill>
                      <a:schemeClr val="tx2"/>
                    </a:solidFill>
                  </a:rPr>
                  <a:t> given </a:t>
                </a:r>
                <a14:m>
                  <m:oMath xmlns:m="http://schemas.openxmlformats.org/officeDocument/2006/math">
                    <m:r>
                      <a:rPr lang="en-US" i="1" dirty="0">
                        <a:solidFill>
                          <a:schemeClr val="tx2"/>
                        </a:solidFill>
                        <a:latin typeface="Cambria Math"/>
                      </a:rPr>
                      <m:t>𝑇</m:t>
                    </m:r>
                    <m:r>
                      <a:rPr lang="en-US" i="1" dirty="0">
                        <a:solidFill>
                          <a:schemeClr val="tx2"/>
                        </a:solidFill>
                        <a:latin typeface="Cambria Math"/>
                      </a:rPr>
                      <m:t>(</m:t>
                    </m:r>
                    <m:r>
                      <a:rPr lang="en-US" i="1" dirty="0">
                        <a:solidFill>
                          <a:schemeClr val="tx2"/>
                        </a:solidFill>
                        <a:latin typeface="Cambria Math"/>
                      </a:rPr>
                      <m:t>𝑦</m:t>
                    </m:r>
                    <m:r>
                      <a:rPr lang="en-US" i="1" dirty="0">
                        <a:solidFill>
                          <a:schemeClr val="tx2"/>
                        </a:solidFill>
                        <a:latin typeface="Cambria Math"/>
                      </a:rPr>
                      <m:t>)</m:t>
                    </m:r>
                  </m:oMath>
                </a14:m>
                <a:r>
                  <a:rPr lang="en-US" dirty="0">
                    <a:solidFill>
                      <a:schemeClr val="tx2"/>
                    </a:solidFill>
                  </a:rPr>
                  <a:t> does not depend on </a:t>
                </a:r>
                <a14:m>
                  <m:oMath xmlns:m="http://schemas.openxmlformats.org/officeDocument/2006/math">
                    <m:r>
                      <a:rPr lang="en-US" i="1">
                        <a:solidFill>
                          <a:schemeClr val="tx2"/>
                        </a:solidFill>
                        <a:latin typeface="Cambria Math"/>
                      </a:rPr>
                      <m:t>𝜃</m:t>
                    </m:r>
                  </m:oMath>
                </a14:m>
                <a:endParaRPr lang="en-US" dirty="0">
                  <a:solidFill>
                    <a:schemeClr val="tx2"/>
                  </a:solidFill>
                </a:endParaRP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3550" y="1219200"/>
                <a:ext cx="8229600" cy="1600200"/>
              </a:xfrm>
              <a:blipFill rotWithShape="1">
                <a:blip r:embed="rId4"/>
                <a:stretch>
                  <a:fillRect l="-1775" t="-4151" b="-9434"/>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a:off x="165100" y="2895600"/>
                <a:ext cx="88265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2"/>
                    </a:solidFill>
                  </a:rPr>
                  <a:t>Rao-Blackwell Theorem</a:t>
                </a:r>
                <a:r>
                  <a:rPr lang="en-US" dirty="0" smtClean="0">
                    <a:solidFill>
                      <a:schemeClr val="tx2"/>
                    </a:solidFill>
                  </a:rPr>
                  <a:t>: Given an estimator </a:t>
                </a:r>
                <a14:m>
                  <m:oMath xmlns:m="http://schemas.openxmlformats.org/officeDocument/2006/math">
                    <m:r>
                      <a:rPr lang="en-US" b="0" i="1" dirty="0" smtClean="0">
                        <a:solidFill>
                          <a:schemeClr val="tx2"/>
                        </a:solidFill>
                        <a:latin typeface="Cambria Math"/>
                      </a:rPr>
                      <m:t>𝑏</m:t>
                    </m:r>
                    <m:r>
                      <a:rPr lang="en-US" i="1" dirty="0">
                        <a:solidFill>
                          <a:schemeClr val="tx2"/>
                        </a:solidFill>
                        <a:latin typeface="Cambria Math"/>
                      </a:rPr>
                      <m:t>(</m:t>
                    </m:r>
                    <m:r>
                      <a:rPr lang="en-US" i="1" dirty="0">
                        <a:solidFill>
                          <a:schemeClr val="tx2"/>
                        </a:solidFill>
                        <a:latin typeface="Cambria Math"/>
                      </a:rPr>
                      <m:t>𝑦</m:t>
                    </m:r>
                    <m:r>
                      <a:rPr lang="en-US" i="1" dirty="0">
                        <a:solidFill>
                          <a:schemeClr val="tx2"/>
                        </a:solidFill>
                        <a:latin typeface="Cambria Math"/>
                      </a:rPr>
                      <m:t>)</m:t>
                    </m:r>
                  </m:oMath>
                </a14:m>
                <a:r>
                  <a:rPr lang="en-US" dirty="0">
                    <a:solidFill>
                      <a:schemeClr val="tx2"/>
                    </a:solidFill>
                  </a:rPr>
                  <a:t> </a:t>
                </a:r>
                <a:r>
                  <a:rPr lang="en-US" dirty="0" smtClean="0">
                    <a:solidFill>
                      <a:schemeClr val="tx2"/>
                    </a:solidFill>
                  </a:rPr>
                  <a:t>of </a:t>
                </a:r>
                <a14:m>
                  <m:oMath xmlns:m="http://schemas.openxmlformats.org/officeDocument/2006/math">
                    <m:r>
                      <a:rPr lang="en-US" i="1">
                        <a:solidFill>
                          <a:schemeClr val="tx2"/>
                        </a:solidFill>
                        <a:latin typeface="Cambria Math"/>
                      </a:rPr>
                      <m:t>𝜃</m:t>
                    </m:r>
                    <m:r>
                      <a:rPr lang="en-US" i="1">
                        <a:solidFill>
                          <a:schemeClr val="tx2"/>
                        </a:solidFill>
                        <a:latin typeface="Cambria Math"/>
                      </a:rPr>
                      <m:t> </m:t>
                    </m:r>
                  </m:oMath>
                </a14:m>
                <a:r>
                  <a:rPr lang="en-US" dirty="0" smtClean="0">
                    <a:solidFill>
                      <a:schemeClr val="tx2"/>
                    </a:solidFill>
                  </a:rPr>
                  <a:t>that is not a function of the sufficient statistic, we can get an estimator with at most the same MSE that depends only on </a:t>
                </a:r>
                <a14:m>
                  <m:oMath xmlns:m="http://schemas.openxmlformats.org/officeDocument/2006/math">
                    <m:r>
                      <a:rPr lang="en-US" i="1" dirty="0">
                        <a:solidFill>
                          <a:schemeClr val="tx2"/>
                        </a:solidFill>
                        <a:latin typeface="Cambria Math"/>
                      </a:rPr>
                      <m:t>𝑇</m:t>
                    </m:r>
                    <m:r>
                      <a:rPr lang="en-US" b="0" i="1" dirty="0" smtClean="0">
                        <a:solidFill>
                          <a:schemeClr val="tx2"/>
                        </a:solidFill>
                        <a:latin typeface="Cambria Math"/>
                      </a:rPr>
                      <m:t>(</m:t>
                    </m:r>
                    <m:r>
                      <a:rPr lang="en-US" b="0" i="1" dirty="0" smtClean="0">
                        <a:solidFill>
                          <a:schemeClr val="tx2"/>
                        </a:solidFill>
                        <a:latin typeface="Cambria Math"/>
                      </a:rPr>
                      <m:t>𝑦</m:t>
                    </m:r>
                    <m:r>
                      <a:rPr lang="en-US" b="0" i="1" dirty="0" smtClean="0">
                        <a:solidFill>
                          <a:schemeClr val="tx2"/>
                        </a:solidFill>
                        <a:latin typeface="Cambria Math"/>
                      </a:rPr>
                      <m:t>)</m:t>
                    </m:r>
                  </m:oMath>
                </a14:m>
                <a:r>
                  <a:rPr lang="en-US" dirty="0" smtClean="0">
                    <a:solidFill>
                      <a:schemeClr val="tx2"/>
                    </a:solidFill>
                  </a:rPr>
                  <a:t>:   </a:t>
                </a:r>
                <a14:m>
                  <m:oMath xmlns:m="http://schemas.openxmlformats.org/officeDocument/2006/math">
                    <m:r>
                      <a:rPr lang="en-US" i="1" dirty="0" smtClean="0">
                        <a:solidFill>
                          <a:schemeClr val="tx2"/>
                        </a:solidFill>
                        <a:latin typeface="Cambria Math"/>
                      </a:rPr>
                      <m:t>𝐸</m:t>
                    </m:r>
                    <m:r>
                      <a:rPr lang="en-US" i="1" dirty="0" smtClean="0">
                        <a:solidFill>
                          <a:schemeClr val="tx2"/>
                        </a:solidFill>
                        <a:latin typeface="Cambria Math"/>
                      </a:rPr>
                      <m:t>[</m:t>
                    </m:r>
                    <m:r>
                      <a:rPr lang="en-US" b="0" i="1" dirty="0" smtClean="0">
                        <a:solidFill>
                          <a:schemeClr val="tx2"/>
                        </a:solidFill>
                        <a:latin typeface="Cambria Math"/>
                      </a:rPr>
                      <m:t>𝑏</m:t>
                    </m:r>
                    <m:r>
                      <a:rPr lang="en-US" i="1" dirty="0" smtClean="0">
                        <a:solidFill>
                          <a:schemeClr val="tx2"/>
                        </a:solidFill>
                        <a:latin typeface="Cambria Math"/>
                      </a:rPr>
                      <m:t>(</m:t>
                    </m:r>
                    <m:r>
                      <a:rPr lang="en-US" i="1" dirty="0" smtClean="0">
                        <a:solidFill>
                          <a:schemeClr val="tx2"/>
                        </a:solidFill>
                        <a:latin typeface="Cambria Math"/>
                      </a:rPr>
                      <m:t>𝑦</m:t>
                    </m:r>
                    <m:r>
                      <a:rPr lang="en-US" i="1" dirty="0" smtClean="0">
                        <a:solidFill>
                          <a:schemeClr val="tx2"/>
                        </a:solidFill>
                        <a:latin typeface="Cambria Math"/>
                      </a:rPr>
                      <m:t>)|</m:t>
                    </m:r>
                    <m:r>
                      <a:rPr lang="en-US" i="1" dirty="0" smtClean="0">
                        <a:solidFill>
                          <a:schemeClr val="tx2"/>
                        </a:solidFill>
                        <a:latin typeface="Cambria Math"/>
                      </a:rPr>
                      <m:t>𝑇</m:t>
                    </m:r>
                    <m:r>
                      <a:rPr lang="en-US" i="1" dirty="0" smtClean="0">
                        <a:solidFill>
                          <a:schemeClr val="tx2"/>
                        </a:solidFill>
                        <a:latin typeface="Cambria Math"/>
                      </a:rPr>
                      <m:t>(</m:t>
                    </m:r>
                    <m:r>
                      <a:rPr lang="en-US" i="1" dirty="0" smtClean="0">
                        <a:solidFill>
                          <a:schemeClr val="tx2"/>
                        </a:solidFill>
                        <a:latin typeface="Cambria Math"/>
                      </a:rPr>
                      <m:t>𝑦</m:t>
                    </m:r>
                    <m:r>
                      <a:rPr lang="en-US" i="1" dirty="0" smtClean="0">
                        <a:solidFill>
                          <a:schemeClr val="tx2"/>
                        </a:solidFill>
                        <a:latin typeface="Cambria Math"/>
                      </a:rPr>
                      <m:t>)]</m:t>
                    </m:r>
                  </m:oMath>
                </a14:m>
                <a:endParaRPr lang="en-US" dirty="0" smtClean="0">
                  <a:solidFill>
                    <a:schemeClr val="tx2"/>
                  </a:solidFill>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65100" y="2895600"/>
                <a:ext cx="8826500" cy="2362200"/>
              </a:xfrm>
              <a:prstGeom prst="rect">
                <a:avLst/>
              </a:prstGeom>
              <a:blipFill rotWithShape="1">
                <a:blip r:embed="rId5"/>
                <a:stretch>
                  <a:fillRect l="-1727" t="-3093" r="-2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165100" y="5105400"/>
                <a:ext cx="88265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14:m>
                  <m:oMath xmlns:m="http://schemas.openxmlformats.org/officeDocument/2006/math">
                    <m:r>
                      <a:rPr lang="en-US" i="1" dirty="0" smtClean="0">
                        <a:solidFill>
                          <a:schemeClr val="tx2"/>
                        </a:solidFill>
                        <a:latin typeface="Cambria Math"/>
                      </a:rPr>
                      <m:t>𝐸</m:t>
                    </m:r>
                    <m:r>
                      <a:rPr lang="en-US" i="1" dirty="0" smtClean="0">
                        <a:solidFill>
                          <a:schemeClr val="tx2"/>
                        </a:solidFill>
                        <a:latin typeface="Cambria Math"/>
                      </a:rPr>
                      <m:t>[</m:t>
                    </m:r>
                    <m:r>
                      <a:rPr lang="en-US" b="0" i="1" dirty="0" smtClean="0">
                        <a:solidFill>
                          <a:schemeClr val="tx2"/>
                        </a:solidFill>
                        <a:latin typeface="Cambria Math"/>
                      </a:rPr>
                      <m:t>𝑏</m:t>
                    </m:r>
                    <m:r>
                      <a:rPr lang="en-US" i="1" dirty="0" smtClean="0">
                        <a:solidFill>
                          <a:schemeClr val="tx2"/>
                        </a:solidFill>
                        <a:latin typeface="Cambria Math"/>
                      </a:rPr>
                      <m:t>(</m:t>
                    </m:r>
                    <m:r>
                      <a:rPr lang="en-US" i="1" dirty="0" smtClean="0">
                        <a:solidFill>
                          <a:schemeClr val="tx2"/>
                        </a:solidFill>
                        <a:latin typeface="Cambria Math"/>
                      </a:rPr>
                      <m:t>𝑦</m:t>
                    </m:r>
                    <m:r>
                      <a:rPr lang="en-US" i="1" dirty="0" smtClean="0">
                        <a:solidFill>
                          <a:schemeClr val="tx2"/>
                        </a:solidFill>
                        <a:latin typeface="Cambria Math"/>
                      </a:rPr>
                      <m:t>)|</m:t>
                    </m:r>
                    <m:r>
                      <a:rPr lang="en-US" i="1" dirty="0" smtClean="0">
                        <a:solidFill>
                          <a:schemeClr val="tx2"/>
                        </a:solidFill>
                        <a:latin typeface="Cambria Math"/>
                      </a:rPr>
                      <m:t>𝑇</m:t>
                    </m:r>
                    <m:r>
                      <a:rPr lang="en-US" i="1" dirty="0" smtClean="0">
                        <a:solidFill>
                          <a:schemeClr val="tx2"/>
                        </a:solidFill>
                        <a:latin typeface="Cambria Math"/>
                      </a:rPr>
                      <m:t>(</m:t>
                    </m:r>
                    <m:r>
                      <a:rPr lang="en-US" i="1" dirty="0" smtClean="0">
                        <a:solidFill>
                          <a:schemeClr val="tx2"/>
                        </a:solidFill>
                        <a:latin typeface="Cambria Math"/>
                      </a:rPr>
                      <m:t>𝑦</m:t>
                    </m:r>
                    <m:r>
                      <a:rPr lang="en-US" i="1" dirty="0" smtClean="0">
                        <a:solidFill>
                          <a:schemeClr val="tx2"/>
                        </a:solidFill>
                        <a:latin typeface="Cambria Math"/>
                      </a:rPr>
                      <m:t>)]</m:t>
                    </m:r>
                  </m:oMath>
                </a14:m>
                <a:r>
                  <a:rPr lang="en-US" dirty="0" smtClean="0">
                    <a:solidFill>
                      <a:schemeClr val="tx2"/>
                    </a:solidFill>
                  </a:rPr>
                  <a:t> does not depend on </a:t>
                </a:r>
                <a14:m>
                  <m:oMath xmlns:m="http://schemas.openxmlformats.org/officeDocument/2006/math">
                    <m:r>
                      <a:rPr lang="en-US" i="1">
                        <a:solidFill>
                          <a:schemeClr val="tx2"/>
                        </a:solidFill>
                        <a:latin typeface="Cambria Math"/>
                      </a:rPr>
                      <m:t>𝜃</m:t>
                    </m:r>
                  </m:oMath>
                </a14:m>
                <a:r>
                  <a:rPr lang="en-US" dirty="0" smtClean="0">
                    <a:solidFill>
                      <a:schemeClr val="tx2"/>
                    </a:solidFill>
                  </a:rPr>
                  <a:t> (critical)</a:t>
                </a:r>
              </a:p>
              <a:p>
                <a:pPr>
                  <a:buFont typeface="Wingdings" panose="05000000000000000000" pitchFamily="2" charset="2"/>
                  <a:buChar char="§"/>
                </a:pPr>
                <a:r>
                  <a:rPr lang="en-US" dirty="0" smtClean="0">
                    <a:solidFill>
                      <a:schemeClr val="tx2"/>
                    </a:solidFill>
                  </a:rPr>
                  <a:t> Process is called: </a:t>
                </a:r>
                <a:r>
                  <a:rPr lang="en-US" b="1" dirty="0" err="1" smtClean="0">
                    <a:solidFill>
                      <a:schemeClr val="tx2"/>
                    </a:solidFill>
                  </a:rPr>
                  <a:t>Rao-Blackwellization</a:t>
                </a:r>
                <a:r>
                  <a:rPr lang="en-US" b="1" dirty="0" smtClean="0">
                    <a:solidFill>
                      <a:schemeClr val="tx2"/>
                    </a:solidFill>
                  </a:rPr>
                  <a:t> of </a:t>
                </a:r>
                <a14:m>
                  <m:oMath xmlns:m="http://schemas.openxmlformats.org/officeDocument/2006/math">
                    <m:r>
                      <a:rPr lang="en-US" b="1" i="1" dirty="0">
                        <a:solidFill>
                          <a:schemeClr val="tx2"/>
                        </a:solidFill>
                        <a:latin typeface="Cambria Math"/>
                      </a:rPr>
                      <m:t>𝒃</m:t>
                    </m:r>
                    <m:r>
                      <a:rPr lang="en-US" b="1" i="1" dirty="0">
                        <a:solidFill>
                          <a:schemeClr val="tx2"/>
                        </a:solidFill>
                        <a:latin typeface="Cambria Math"/>
                      </a:rPr>
                      <m:t>(</m:t>
                    </m:r>
                    <m:r>
                      <a:rPr lang="en-US" b="1" i="1" dirty="0">
                        <a:solidFill>
                          <a:schemeClr val="tx2"/>
                        </a:solidFill>
                        <a:latin typeface="Cambria Math"/>
                      </a:rPr>
                      <m:t>𝒚</m:t>
                    </m:r>
                    <m:r>
                      <a:rPr lang="en-US" i="1" dirty="0">
                        <a:solidFill>
                          <a:schemeClr val="tx2"/>
                        </a:solidFill>
                        <a:latin typeface="Cambria Math"/>
                      </a:rPr>
                      <m:t>)</m:t>
                    </m:r>
                  </m:oMath>
                </a14:m>
                <a:endParaRPr lang="en-US" dirty="0" smtClean="0">
                  <a:solidFill>
                    <a:schemeClr val="tx2"/>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5100" y="5105400"/>
                <a:ext cx="8826500" cy="1600200"/>
              </a:xfrm>
              <a:prstGeom prst="rect">
                <a:avLst/>
              </a:prstGeom>
              <a:blipFill rotWithShape="1">
                <a:blip r:embed="rId6"/>
                <a:stretch>
                  <a:fillRect l="-1519" t="-4580"/>
                </a:stretch>
              </a:blipFill>
            </p:spPr>
            <p:txBody>
              <a:bodyPr/>
              <a:lstStyle/>
              <a:p>
                <a:r>
                  <a:rPr lang="en-US">
                    <a:noFill/>
                  </a:rPr>
                  <a:t> </a:t>
                </a:r>
              </a:p>
            </p:txBody>
          </p:sp>
        </mc:Fallback>
      </mc:AlternateContent>
      <p:cxnSp>
        <p:nvCxnSpPr>
          <p:cNvPr id="8" name="Elbow Connector 7"/>
          <p:cNvCxnSpPr>
            <a:stCxn id="3" idx="3"/>
          </p:cNvCxnSpPr>
          <p:nvPr/>
        </p:nvCxnSpPr>
        <p:spPr>
          <a:xfrm flipH="1">
            <a:off x="7924800" y="2019300"/>
            <a:ext cx="768350" cy="3238500"/>
          </a:xfrm>
          <a:prstGeom prst="bentConnector4">
            <a:avLst>
              <a:gd name="adj1" fmla="val -29752"/>
              <a:gd name="adj2" fmla="val 84706"/>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43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a:xfrm>
            <a:off x="466725" y="266698"/>
            <a:ext cx="8229600" cy="1143000"/>
          </a:xfrm>
        </p:spPr>
        <p:txBody>
          <a:bodyPr>
            <a:normAutofit/>
          </a:bodyPr>
          <a:lstStyle/>
          <a:p>
            <a:r>
              <a:rPr lang="en-US" dirty="0" err="1" smtClean="0"/>
              <a:t>Rao</a:t>
            </a:r>
            <a:r>
              <a:rPr lang="en-US" dirty="0" smtClean="0"/>
              <a:t>-Blackwell Theorem</a:t>
            </a:r>
            <a:endParaRPr lang="en-US" dirty="0"/>
          </a:p>
        </p:txBody>
      </p:sp>
      <p:sp>
        <p:nvSpPr>
          <p:cNvPr id="11" name="Freeform 10"/>
          <p:cNvSpPr/>
          <p:nvPr/>
        </p:nvSpPr>
        <p:spPr>
          <a:xfrm>
            <a:off x="228600" y="2744724"/>
            <a:ext cx="8705850" cy="3827526"/>
          </a:xfrm>
          <a:custGeom>
            <a:avLst/>
            <a:gdLst>
              <a:gd name="connsiteX0" fmla="*/ 0 w 8705850"/>
              <a:gd name="connsiteY0" fmla="*/ 952500 h 5029200"/>
              <a:gd name="connsiteX1" fmla="*/ 628650 w 8705850"/>
              <a:gd name="connsiteY1" fmla="*/ 285750 h 5029200"/>
              <a:gd name="connsiteX2" fmla="*/ 1771650 w 8705850"/>
              <a:gd name="connsiteY2" fmla="*/ 0 h 5029200"/>
              <a:gd name="connsiteX3" fmla="*/ 2762250 w 8705850"/>
              <a:gd name="connsiteY3" fmla="*/ 19050 h 5029200"/>
              <a:gd name="connsiteX4" fmla="*/ 4305300 w 8705850"/>
              <a:gd name="connsiteY4" fmla="*/ 0 h 5029200"/>
              <a:gd name="connsiteX5" fmla="*/ 6210300 w 8705850"/>
              <a:gd name="connsiteY5" fmla="*/ 114300 h 5029200"/>
              <a:gd name="connsiteX6" fmla="*/ 7391400 w 8705850"/>
              <a:gd name="connsiteY6" fmla="*/ 57150 h 5029200"/>
              <a:gd name="connsiteX7" fmla="*/ 8153400 w 8705850"/>
              <a:gd name="connsiteY7" fmla="*/ 552450 h 5029200"/>
              <a:gd name="connsiteX8" fmla="*/ 8629650 w 8705850"/>
              <a:gd name="connsiteY8" fmla="*/ 1371600 h 5029200"/>
              <a:gd name="connsiteX9" fmla="*/ 8705850 w 8705850"/>
              <a:gd name="connsiteY9" fmla="*/ 2743200 h 5029200"/>
              <a:gd name="connsiteX10" fmla="*/ 8001000 w 8705850"/>
              <a:gd name="connsiteY10" fmla="*/ 4210050 h 5029200"/>
              <a:gd name="connsiteX11" fmla="*/ 7353300 w 8705850"/>
              <a:gd name="connsiteY11" fmla="*/ 4972050 h 5029200"/>
              <a:gd name="connsiteX12" fmla="*/ 3867150 w 8705850"/>
              <a:gd name="connsiteY12" fmla="*/ 5029200 h 5029200"/>
              <a:gd name="connsiteX13" fmla="*/ 2266950 w 8705850"/>
              <a:gd name="connsiteY13" fmla="*/ 4800600 h 5029200"/>
              <a:gd name="connsiteX14" fmla="*/ 1162050 w 8705850"/>
              <a:gd name="connsiteY14" fmla="*/ 4629150 h 5029200"/>
              <a:gd name="connsiteX15" fmla="*/ 323850 w 8705850"/>
              <a:gd name="connsiteY15" fmla="*/ 3448050 h 5029200"/>
              <a:gd name="connsiteX16" fmla="*/ 57150 w 8705850"/>
              <a:gd name="connsiteY16" fmla="*/ 2152650 h 5029200"/>
              <a:gd name="connsiteX17" fmla="*/ 38100 w 8705850"/>
              <a:gd name="connsiteY17" fmla="*/ 9144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05850" h="5029200">
                <a:moveTo>
                  <a:pt x="0" y="952500"/>
                </a:moveTo>
                <a:lnTo>
                  <a:pt x="628650" y="285750"/>
                </a:lnTo>
                <a:lnTo>
                  <a:pt x="1771650" y="0"/>
                </a:lnTo>
                <a:lnTo>
                  <a:pt x="2762250" y="19050"/>
                </a:lnTo>
                <a:lnTo>
                  <a:pt x="4305300" y="0"/>
                </a:lnTo>
                <a:lnTo>
                  <a:pt x="6210300" y="114300"/>
                </a:lnTo>
                <a:lnTo>
                  <a:pt x="7391400" y="57150"/>
                </a:lnTo>
                <a:lnTo>
                  <a:pt x="8153400" y="552450"/>
                </a:lnTo>
                <a:lnTo>
                  <a:pt x="8629650" y="1371600"/>
                </a:lnTo>
                <a:lnTo>
                  <a:pt x="8705850" y="2743200"/>
                </a:lnTo>
                <a:lnTo>
                  <a:pt x="8001000" y="4210050"/>
                </a:lnTo>
                <a:lnTo>
                  <a:pt x="7353300" y="4972050"/>
                </a:lnTo>
                <a:lnTo>
                  <a:pt x="3867150" y="5029200"/>
                </a:lnTo>
                <a:lnTo>
                  <a:pt x="2266950" y="4800600"/>
                </a:lnTo>
                <a:lnTo>
                  <a:pt x="1162050" y="4629150"/>
                </a:lnTo>
                <a:lnTo>
                  <a:pt x="323850" y="3448050"/>
                </a:lnTo>
                <a:lnTo>
                  <a:pt x="57150" y="2152650"/>
                </a:lnTo>
                <a:lnTo>
                  <a:pt x="38100" y="9144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1156745" y="3051048"/>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(1,3)</a:t>
            </a:r>
            <a:endParaRPr lang="en-US" sz="3200" dirty="0"/>
          </a:p>
        </p:txBody>
      </p:sp>
      <mc:AlternateContent xmlns:mc="http://schemas.openxmlformats.org/markup-compatibility/2006" xmlns:a14="http://schemas.microsoft.com/office/drawing/2010/main">
        <mc:Choice Requires="a14">
          <p:sp>
            <p:nvSpPr>
              <p:cNvPr id="13" name="TextBox 12"/>
              <p:cNvSpPr txBox="1"/>
              <p:nvPr/>
            </p:nvSpPr>
            <p:spPr>
              <a:xfrm>
                <a:off x="812142" y="1577518"/>
                <a:ext cx="223368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𝑓</m:t>
                      </m:r>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1</m:t>
                          </m:r>
                        </m:sub>
                      </m:sSub>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2</m:t>
                          </m:r>
                        </m:sub>
                      </m:sSub>
                      <m:r>
                        <a:rPr lang="en-US" sz="3200" b="0" i="1" smtClean="0">
                          <a:latin typeface="Cambria Math"/>
                        </a:rPr>
                        <m:t>;</m:t>
                      </m:r>
                      <m:r>
                        <a:rPr lang="en-US" sz="3200" b="0" i="1" smtClean="0">
                          <a:latin typeface="Cambria Math"/>
                        </a:rPr>
                        <m:t>𝜃</m:t>
                      </m:r>
                      <m:r>
                        <a:rPr lang="en-US" sz="3200" b="0" i="1" smtClean="0">
                          <a:latin typeface="Cambria Math"/>
                        </a:rPr>
                        <m:t>)</m:t>
                      </m:r>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2142" y="1577518"/>
                <a:ext cx="2233688" cy="584775"/>
              </a:xfrm>
              <a:prstGeom prst="rect">
                <a:avLst/>
              </a:prstGeom>
              <a:blipFill rotWithShape="1">
                <a:blip r:embed="rId7"/>
                <a:stretch>
                  <a:fillRect/>
                </a:stretch>
              </a:blipFill>
            </p:spPr>
            <p:txBody>
              <a:bodyPr/>
              <a:lstStyle/>
              <a:p>
                <a:r>
                  <a:rPr lang="en-US">
                    <a:noFill/>
                  </a:rPr>
                  <a:t> </a:t>
                </a:r>
              </a:p>
            </p:txBody>
          </p:sp>
        </mc:Fallback>
      </mc:AlternateContent>
      <p:sp>
        <p:nvSpPr>
          <p:cNvPr id="16" name="Rectangular Callout 15"/>
          <p:cNvSpPr/>
          <p:nvPr/>
        </p:nvSpPr>
        <p:spPr>
          <a:xfrm>
            <a:off x="922840" y="4352163"/>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(4,0)</a:t>
            </a:r>
            <a:endParaRPr lang="en-US" sz="3200" dirty="0"/>
          </a:p>
        </p:txBody>
      </p:sp>
      <p:sp>
        <p:nvSpPr>
          <p:cNvPr id="17" name="Rectangular Callout 16"/>
          <p:cNvSpPr/>
          <p:nvPr/>
        </p:nvSpPr>
        <p:spPr>
          <a:xfrm>
            <a:off x="2427790" y="5257800"/>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(3,1)</a:t>
            </a:r>
            <a:endParaRPr lang="en-US" sz="3200" dirty="0"/>
          </a:p>
        </p:txBody>
      </p:sp>
      <p:sp>
        <p:nvSpPr>
          <p:cNvPr id="18" name="Rectangular Callout 17"/>
          <p:cNvSpPr/>
          <p:nvPr/>
        </p:nvSpPr>
        <p:spPr>
          <a:xfrm>
            <a:off x="2923090" y="3038094"/>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(2,2)</a:t>
            </a:r>
            <a:endParaRPr lang="en-US" sz="3200" dirty="0"/>
          </a:p>
        </p:txBody>
      </p:sp>
      <p:sp>
        <p:nvSpPr>
          <p:cNvPr id="19" name="Rectangular Callout 18"/>
          <p:cNvSpPr/>
          <p:nvPr/>
        </p:nvSpPr>
        <p:spPr>
          <a:xfrm>
            <a:off x="3494590" y="4378452"/>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(1,2)</a:t>
            </a:r>
            <a:endParaRPr lang="en-US" sz="3200" dirty="0"/>
          </a:p>
        </p:txBody>
      </p:sp>
      <p:sp>
        <p:nvSpPr>
          <p:cNvPr id="20" name="Rectangular Callout 19"/>
          <p:cNvSpPr/>
          <p:nvPr/>
        </p:nvSpPr>
        <p:spPr>
          <a:xfrm>
            <a:off x="5867400" y="3038094"/>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(2,1)</a:t>
            </a:r>
            <a:endParaRPr lang="en-US" sz="3200" dirty="0"/>
          </a:p>
        </p:txBody>
      </p:sp>
      <p:sp>
        <p:nvSpPr>
          <p:cNvPr id="21" name="Rectangular Callout 20"/>
          <p:cNvSpPr/>
          <p:nvPr/>
        </p:nvSpPr>
        <p:spPr>
          <a:xfrm>
            <a:off x="5295900" y="4122039"/>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(3,0)</a:t>
            </a:r>
            <a:endParaRPr lang="en-US" sz="3200" dirty="0"/>
          </a:p>
        </p:txBody>
      </p:sp>
      <p:sp>
        <p:nvSpPr>
          <p:cNvPr id="22" name="Rectangular Callout 21"/>
          <p:cNvSpPr/>
          <p:nvPr/>
        </p:nvSpPr>
        <p:spPr>
          <a:xfrm>
            <a:off x="6117480" y="5244846"/>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(1,4)</a:t>
            </a:r>
            <a:endParaRPr lang="en-US" sz="3200" dirty="0"/>
          </a:p>
        </p:txBody>
      </p:sp>
      <p:sp>
        <p:nvSpPr>
          <p:cNvPr id="23" name="Rectangular Callout 22"/>
          <p:cNvSpPr/>
          <p:nvPr/>
        </p:nvSpPr>
        <p:spPr>
          <a:xfrm>
            <a:off x="7290845" y="3884676"/>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(3,2)</a:t>
            </a:r>
            <a:endParaRPr lang="en-US" sz="3200" dirty="0"/>
          </a:p>
        </p:txBody>
      </p:sp>
      <mc:AlternateContent xmlns:mc="http://schemas.openxmlformats.org/markup-compatibility/2006" xmlns:a14="http://schemas.microsoft.com/office/drawing/2010/main">
        <mc:Choice Requires="a14">
          <p:sp>
            <p:nvSpPr>
              <p:cNvPr id="24" name="TextBox 23"/>
              <p:cNvSpPr txBox="1"/>
              <p:nvPr/>
            </p:nvSpPr>
            <p:spPr>
              <a:xfrm>
                <a:off x="3259980" y="1392851"/>
                <a:ext cx="5715000" cy="1077218"/>
              </a:xfrm>
              <a:prstGeom prst="rect">
                <a:avLst/>
              </a:prstGeom>
              <a:noFill/>
            </p:spPr>
            <p:txBody>
              <a:bodyPr wrap="square" rtlCol="0">
                <a:spAutoFit/>
              </a:bodyPr>
              <a:lstStyle/>
              <a:p>
                <a:r>
                  <a:rPr lang="en-US" sz="3200" dirty="0" smtClean="0"/>
                  <a:t>Density function of  </a:t>
                </a:r>
                <a14:m>
                  <m:oMath xmlns:m="http://schemas.openxmlformats.org/officeDocument/2006/math">
                    <m:sSub>
                      <m:sSubPr>
                        <m:ctrlPr>
                          <a:rPr lang="en-US" sz="3200" i="1">
                            <a:latin typeface="Cambria Math"/>
                          </a:rPr>
                        </m:ctrlPr>
                      </m:sSubPr>
                      <m:e>
                        <m:r>
                          <a:rPr lang="en-US" sz="3200" i="1">
                            <a:latin typeface="Cambria Math"/>
                          </a:rPr>
                          <m:t>𝑦</m:t>
                        </m:r>
                      </m:e>
                      <m:sub>
                        <m:r>
                          <a:rPr lang="en-US" sz="3200" i="1">
                            <a:latin typeface="Cambria Math"/>
                          </a:rPr>
                          <m:t>1</m:t>
                        </m:r>
                      </m:sub>
                    </m:sSub>
                    <m:r>
                      <a:rPr lang="en-US" sz="3200" i="1">
                        <a:latin typeface="Cambria Math"/>
                      </a:rPr>
                      <m:t>,</m:t>
                    </m:r>
                    <m:sSub>
                      <m:sSubPr>
                        <m:ctrlPr>
                          <a:rPr lang="en-US" sz="3200" i="1">
                            <a:latin typeface="Cambria Math"/>
                          </a:rPr>
                        </m:ctrlPr>
                      </m:sSubPr>
                      <m:e>
                        <m:r>
                          <a:rPr lang="en-US" sz="3200" i="1">
                            <a:latin typeface="Cambria Math"/>
                          </a:rPr>
                          <m:t>𝑦</m:t>
                        </m:r>
                      </m:e>
                      <m:sub>
                        <m:r>
                          <a:rPr lang="en-US" sz="3200" i="1">
                            <a:latin typeface="Cambria Math"/>
                          </a:rPr>
                          <m:t>2</m:t>
                        </m:r>
                      </m:sub>
                    </m:sSub>
                  </m:oMath>
                </a14:m>
                <a:r>
                  <a:rPr lang="en-US" sz="3200" dirty="0" smtClean="0"/>
                  <a:t> given parameter </a:t>
                </a:r>
                <a14:m>
                  <m:oMath xmlns:m="http://schemas.openxmlformats.org/officeDocument/2006/math">
                    <m:r>
                      <a:rPr lang="en-US" sz="3200" i="1">
                        <a:latin typeface="Cambria Math"/>
                      </a:rPr>
                      <m:t>𝜃</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259980" y="1392851"/>
                <a:ext cx="5715000" cy="1077218"/>
              </a:xfrm>
              <a:prstGeom prst="rect">
                <a:avLst/>
              </a:prstGeom>
              <a:blipFill rotWithShape="1">
                <a:blip r:embed="rId8"/>
                <a:stretch>
                  <a:fillRect l="-2775" t="-6780" b="-18079"/>
                </a:stretch>
              </a:blipFill>
            </p:spPr>
            <p:txBody>
              <a:bodyPr/>
              <a:lstStyle/>
              <a:p>
                <a:r>
                  <a:rPr lang="en-US">
                    <a:noFill/>
                  </a:rPr>
                  <a:t> </a:t>
                </a:r>
              </a:p>
            </p:txBody>
          </p:sp>
        </mc:Fallback>
      </mc:AlternateContent>
    </p:spTree>
    <p:extLst>
      <p:ext uri="{BB962C8B-B14F-4D97-AF65-F5344CB8AC3E}">
        <p14:creationId xmlns:p14="http://schemas.microsoft.com/office/powerpoint/2010/main" val="193493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a:xfrm>
            <a:off x="466725" y="266698"/>
            <a:ext cx="8229600" cy="1143000"/>
          </a:xfrm>
        </p:spPr>
        <p:txBody>
          <a:bodyPr>
            <a:normAutofit/>
          </a:bodyPr>
          <a:lstStyle/>
          <a:p>
            <a:r>
              <a:rPr lang="en-US" dirty="0" err="1" smtClean="0"/>
              <a:t>Rao</a:t>
            </a:r>
            <a:r>
              <a:rPr lang="en-US" dirty="0" smtClean="0"/>
              <a:t>-Blackwell Theorem</a:t>
            </a:r>
            <a:endParaRPr lang="en-US" dirty="0"/>
          </a:p>
        </p:txBody>
      </p:sp>
      <p:sp>
        <p:nvSpPr>
          <p:cNvPr id="11" name="Freeform 10"/>
          <p:cNvSpPr/>
          <p:nvPr/>
        </p:nvSpPr>
        <p:spPr>
          <a:xfrm>
            <a:off x="228600" y="2744724"/>
            <a:ext cx="8705850" cy="3827526"/>
          </a:xfrm>
          <a:custGeom>
            <a:avLst/>
            <a:gdLst>
              <a:gd name="connsiteX0" fmla="*/ 0 w 8705850"/>
              <a:gd name="connsiteY0" fmla="*/ 952500 h 5029200"/>
              <a:gd name="connsiteX1" fmla="*/ 628650 w 8705850"/>
              <a:gd name="connsiteY1" fmla="*/ 285750 h 5029200"/>
              <a:gd name="connsiteX2" fmla="*/ 1771650 w 8705850"/>
              <a:gd name="connsiteY2" fmla="*/ 0 h 5029200"/>
              <a:gd name="connsiteX3" fmla="*/ 2762250 w 8705850"/>
              <a:gd name="connsiteY3" fmla="*/ 19050 h 5029200"/>
              <a:gd name="connsiteX4" fmla="*/ 4305300 w 8705850"/>
              <a:gd name="connsiteY4" fmla="*/ 0 h 5029200"/>
              <a:gd name="connsiteX5" fmla="*/ 6210300 w 8705850"/>
              <a:gd name="connsiteY5" fmla="*/ 114300 h 5029200"/>
              <a:gd name="connsiteX6" fmla="*/ 7391400 w 8705850"/>
              <a:gd name="connsiteY6" fmla="*/ 57150 h 5029200"/>
              <a:gd name="connsiteX7" fmla="*/ 8153400 w 8705850"/>
              <a:gd name="connsiteY7" fmla="*/ 552450 h 5029200"/>
              <a:gd name="connsiteX8" fmla="*/ 8629650 w 8705850"/>
              <a:gd name="connsiteY8" fmla="*/ 1371600 h 5029200"/>
              <a:gd name="connsiteX9" fmla="*/ 8705850 w 8705850"/>
              <a:gd name="connsiteY9" fmla="*/ 2743200 h 5029200"/>
              <a:gd name="connsiteX10" fmla="*/ 8001000 w 8705850"/>
              <a:gd name="connsiteY10" fmla="*/ 4210050 h 5029200"/>
              <a:gd name="connsiteX11" fmla="*/ 7353300 w 8705850"/>
              <a:gd name="connsiteY11" fmla="*/ 4972050 h 5029200"/>
              <a:gd name="connsiteX12" fmla="*/ 3867150 w 8705850"/>
              <a:gd name="connsiteY12" fmla="*/ 5029200 h 5029200"/>
              <a:gd name="connsiteX13" fmla="*/ 2266950 w 8705850"/>
              <a:gd name="connsiteY13" fmla="*/ 4800600 h 5029200"/>
              <a:gd name="connsiteX14" fmla="*/ 1162050 w 8705850"/>
              <a:gd name="connsiteY14" fmla="*/ 4629150 h 5029200"/>
              <a:gd name="connsiteX15" fmla="*/ 323850 w 8705850"/>
              <a:gd name="connsiteY15" fmla="*/ 3448050 h 5029200"/>
              <a:gd name="connsiteX16" fmla="*/ 57150 w 8705850"/>
              <a:gd name="connsiteY16" fmla="*/ 2152650 h 5029200"/>
              <a:gd name="connsiteX17" fmla="*/ 38100 w 8705850"/>
              <a:gd name="connsiteY17" fmla="*/ 9144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05850" h="5029200">
                <a:moveTo>
                  <a:pt x="0" y="952500"/>
                </a:moveTo>
                <a:lnTo>
                  <a:pt x="628650" y="285750"/>
                </a:lnTo>
                <a:lnTo>
                  <a:pt x="1771650" y="0"/>
                </a:lnTo>
                <a:lnTo>
                  <a:pt x="2762250" y="19050"/>
                </a:lnTo>
                <a:lnTo>
                  <a:pt x="4305300" y="0"/>
                </a:lnTo>
                <a:lnTo>
                  <a:pt x="6210300" y="114300"/>
                </a:lnTo>
                <a:lnTo>
                  <a:pt x="7391400" y="57150"/>
                </a:lnTo>
                <a:lnTo>
                  <a:pt x="8153400" y="552450"/>
                </a:lnTo>
                <a:lnTo>
                  <a:pt x="8629650" y="1371600"/>
                </a:lnTo>
                <a:lnTo>
                  <a:pt x="8705850" y="2743200"/>
                </a:lnTo>
                <a:lnTo>
                  <a:pt x="8001000" y="4210050"/>
                </a:lnTo>
                <a:lnTo>
                  <a:pt x="7353300" y="4972050"/>
                </a:lnTo>
                <a:lnTo>
                  <a:pt x="3867150" y="5029200"/>
                </a:lnTo>
                <a:lnTo>
                  <a:pt x="2266950" y="4800600"/>
                </a:lnTo>
                <a:lnTo>
                  <a:pt x="1162050" y="4629150"/>
                </a:lnTo>
                <a:lnTo>
                  <a:pt x="323850" y="3448050"/>
                </a:lnTo>
                <a:lnTo>
                  <a:pt x="57150" y="2152650"/>
                </a:lnTo>
                <a:lnTo>
                  <a:pt x="38100" y="9144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1156745" y="3051048"/>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(1,3)</a:t>
            </a:r>
            <a:endParaRPr lang="en-US" sz="3200" dirty="0"/>
          </a:p>
        </p:txBody>
      </p:sp>
      <mc:AlternateContent xmlns:mc="http://schemas.openxmlformats.org/markup-compatibility/2006" xmlns:a14="http://schemas.microsoft.com/office/drawing/2010/main">
        <mc:Choice Requires="a14">
          <p:sp>
            <p:nvSpPr>
              <p:cNvPr id="13" name="TextBox 12"/>
              <p:cNvSpPr txBox="1"/>
              <p:nvPr/>
            </p:nvSpPr>
            <p:spPr>
              <a:xfrm>
                <a:off x="836030" y="1657615"/>
                <a:ext cx="223368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𝑓</m:t>
                      </m:r>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1</m:t>
                          </m:r>
                        </m:sub>
                      </m:sSub>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2</m:t>
                          </m:r>
                        </m:sub>
                      </m:sSub>
                      <m:r>
                        <a:rPr lang="en-US" sz="3200" b="0" i="1" smtClean="0">
                          <a:latin typeface="Cambria Math"/>
                        </a:rPr>
                        <m:t>;</m:t>
                      </m:r>
                      <m:r>
                        <a:rPr lang="en-US" sz="3200" b="0" i="1" smtClean="0">
                          <a:latin typeface="Cambria Math"/>
                        </a:rPr>
                        <m:t>𝜃</m:t>
                      </m:r>
                      <m:r>
                        <a:rPr lang="en-US" sz="3200" b="0" i="1" smtClean="0">
                          <a:latin typeface="Cambria Math"/>
                        </a:rPr>
                        <m:t>)</m:t>
                      </m:r>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36030" y="1657615"/>
                <a:ext cx="2233688"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434164" y="1945481"/>
                <a:ext cx="3490636" cy="584775"/>
              </a:xfrm>
              <a:prstGeom prst="rect">
                <a:avLst/>
              </a:prstGeom>
              <a:noFill/>
            </p:spPr>
            <p:txBody>
              <a:bodyPr wrap="none" rtlCol="0">
                <a:spAutoFit/>
              </a:bodyPr>
              <a:lstStyle/>
              <a:p>
                <a:r>
                  <a:rPr lang="en-US" sz="3200" b="0" dirty="0" smtClean="0"/>
                  <a:t>T</a:t>
                </a:r>
                <a14:m>
                  <m:oMath xmlns:m="http://schemas.openxmlformats.org/officeDocument/2006/math">
                    <m:d>
                      <m:dPr>
                        <m:ctrlPr>
                          <a:rPr lang="en-US" sz="3200" b="0" i="1" smtClean="0">
                            <a:latin typeface="Cambria Math"/>
                          </a:rPr>
                        </m:ctrlPr>
                      </m:dPr>
                      <m:e>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1</m:t>
                            </m:r>
                          </m:sub>
                        </m:sSub>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2</m:t>
                            </m:r>
                          </m:sub>
                        </m:sSub>
                      </m:e>
                    </m:d>
                    <m:r>
                      <a:rPr lang="en-US" sz="3200" b="0" i="0" smtClean="0">
                        <a:latin typeface="Cambria Math"/>
                      </a:rPr>
                      <m:t>=</m:t>
                    </m:r>
                    <m:sSub>
                      <m:sSubPr>
                        <m:ctrlPr>
                          <a:rPr lang="en-US" sz="3200" b="0" i="1" smtClean="0">
                            <a:latin typeface="Cambria Math"/>
                          </a:rPr>
                        </m:ctrlPr>
                      </m:sSubPr>
                      <m:e>
                        <m:r>
                          <m:rPr>
                            <m:sty m:val="p"/>
                          </m:rPr>
                          <a:rPr lang="en-US" sz="3200" b="0" i="0" smtClean="0">
                            <a:latin typeface="Cambria Math"/>
                          </a:rPr>
                          <m:t>y</m:t>
                        </m:r>
                      </m:e>
                      <m:sub>
                        <m:r>
                          <a:rPr lang="en-US" sz="3200" b="0" i="0" smtClean="0">
                            <a:latin typeface="Cambria Math"/>
                          </a:rPr>
                          <m:t>1</m:t>
                        </m:r>
                      </m:sub>
                    </m:sSub>
                    <m:r>
                      <a:rPr lang="en-US" sz="3200" b="0" i="0" smtClean="0">
                        <a:latin typeface="Cambria Math"/>
                      </a:rPr>
                      <m:t>+</m:t>
                    </m:r>
                    <m:sSub>
                      <m:sSubPr>
                        <m:ctrlPr>
                          <a:rPr lang="en-US" sz="3200" b="0" i="1" smtClean="0">
                            <a:latin typeface="Cambria Math"/>
                          </a:rPr>
                        </m:ctrlPr>
                      </m:sSubPr>
                      <m:e>
                        <m:r>
                          <m:rPr>
                            <m:sty m:val="p"/>
                          </m:rPr>
                          <a:rPr lang="en-US" sz="3200" b="0" i="0" smtClean="0">
                            <a:latin typeface="Cambria Math"/>
                          </a:rPr>
                          <m:t>y</m:t>
                        </m:r>
                      </m:e>
                      <m:sub>
                        <m:r>
                          <a:rPr lang="en-US" sz="3200" b="0" i="0" smtClean="0">
                            <a:latin typeface="Cambria Math"/>
                          </a:rPr>
                          <m:t>2</m:t>
                        </m:r>
                      </m:sub>
                    </m:sSub>
                  </m:oMath>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434164" y="1945481"/>
                <a:ext cx="3490636" cy="584775"/>
              </a:xfrm>
              <a:prstGeom prst="rect">
                <a:avLst/>
              </a:prstGeom>
              <a:blipFill rotWithShape="1">
                <a:blip r:embed="rId5"/>
                <a:stretch>
                  <a:fillRect l="-4363" t="-12500" b="-34375"/>
                </a:stretch>
              </a:blipFill>
            </p:spPr>
            <p:txBody>
              <a:bodyPr/>
              <a:lstStyle/>
              <a:p>
                <a:r>
                  <a:rPr lang="en-US">
                    <a:noFill/>
                  </a:rPr>
                  <a:t> </a:t>
                </a:r>
              </a:p>
            </p:txBody>
          </p:sp>
        </mc:Fallback>
      </mc:AlternateContent>
      <p:sp>
        <p:nvSpPr>
          <p:cNvPr id="16" name="Rectangular Callout 15"/>
          <p:cNvSpPr/>
          <p:nvPr/>
        </p:nvSpPr>
        <p:spPr>
          <a:xfrm>
            <a:off x="922840" y="4352163"/>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(4,0)</a:t>
            </a:r>
            <a:endParaRPr lang="en-US" sz="3200" dirty="0"/>
          </a:p>
        </p:txBody>
      </p:sp>
      <p:sp>
        <p:nvSpPr>
          <p:cNvPr id="17" name="Rectangular Callout 16"/>
          <p:cNvSpPr/>
          <p:nvPr/>
        </p:nvSpPr>
        <p:spPr>
          <a:xfrm>
            <a:off x="2427790" y="5257800"/>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(3,1)</a:t>
            </a:r>
            <a:endParaRPr lang="en-US" sz="3200" dirty="0"/>
          </a:p>
        </p:txBody>
      </p:sp>
      <p:sp>
        <p:nvSpPr>
          <p:cNvPr id="18" name="Rectangular Callout 17"/>
          <p:cNvSpPr/>
          <p:nvPr/>
        </p:nvSpPr>
        <p:spPr>
          <a:xfrm>
            <a:off x="2923090" y="3038094"/>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(2,2)</a:t>
            </a:r>
            <a:endParaRPr lang="en-US" sz="3200" dirty="0"/>
          </a:p>
        </p:txBody>
      </p:sp>
      <p:sp>
        <p:nvSpPr>
          <p:cNvPr id="19" name="Rectangular Callout 18"/>
          <p:cNvSpPr/>
          <p:nvPr/>
        </p:nvSpPr>
        <p:spPr>
          <a:xfrm>
            <a:off x="3494590" y="4378452"/>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(1,2)</a:t>
            </a:r>
            <a:endParaRPr lang="en-US" sz="3200" dirty="0"/>
          </a:p>
        </p:txBody>
      </p:sp>
      <p:sp>
        <p:nvSpPr>
          <p:cNvPr id="20" name="Rectangular Callout 19"/>
          <p:cNvSpPr/>
          <p:nvPr/>
        </p:nvSpPr>
        <p:spPr>
          <a:xfrm>
            <a:off x="5867400" y="3038094"/>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(2,1)</a:t>
            </a:r>
            <a:endParaRPr lang="en-US" sz="3200" dirty="0"/>
          </a:p>
        </p:txBody>
      </p:sp>
      <p:sp>
        <p:nvSpPr>
          <p:cNvPr id="21" name="Rectangular Callout 20"/>
          <p:cNvSpPr/>
          <p:nvPr/>
        </p:nvSpPr>
        <p:spPr>
          <a:xfrm>
            <a:off x="5295900" y="4122039"/>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(3,0)</a:t>
            </a:r>
            <a:endParaRPr lang="en-US" sz="3200" dirty="0"/>
          </a:p>
        </p:txBody>
      </p:sp>
      <p:sp>
        <p:nvSpPr>
          <p:cNvPr id="22" name="Rectangular Callout 21"/>
          <p:cNvSpPr/>
          <p:nvPr/>
        </p:nvSpPr>
        <p:spPr>
          <a:xfrm>
            <a:off x="6117480" y="5244846"/>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(1,4)</a:t>
            </a:r>
            <a:endParaRPr lang="en-US" sz="3200" dirty="0"/>
          </a:p>
        </p:txBody>
      </p:sp>
      <p:sp>
        <p:nvSpPr>
          <p:cNvPr id="23" name="Rectangular Callout 22"/>
          <p:cNvSpPr/>
          <p:nvPr/>
        </p:nvSpPr>
        <p:spPr>
          <a:xfrm>
            <a:off x="7290845" y="3884676"/>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(3,2)</a:t>
            </a:r>
            <a:endParaRPr lang="en-US" sz="3200" dirty="0"/>
          </a:p>
        </p:txBody>
      </p:sp>
      <p:sp>
        <p:nvSpPr>
          <p:cNvPr id="24" name="TextBox 23"/>
          <p:cNvSpPr txBox="1"/>
          <p:nvPr/>
        </p:nvSpPr>
        <p:spPr>
          <a:xfrm>
            <a:off x="4403685" y="1318972"/>
            <a:ext cx="3458660" cy="584775"/>
          </a:xfrm>
          <a:prstGeom prst="rect">
            <a:avLst/>
          </a:prstGeom>
          <a:noFill/>
        </p:spPr>
        <p:txBody>
          <a:bodyPr wrap="square" rtlCol="0">
            <a:spAutoFit/>
          </a:bodyPr>
          <a:lstStyle/>
          <a:p>
            <a:r>
              <a:rPr lang="en-US" sz="3200" dirty="0" smtClean="0"/>
              <a:t>Sufficient statistic:</a:t>
            </a:r>
            <a:endParaRPr lang="en-US" sz="3200" dirty="0"/>
          </a:p>
        </p:txBody>
      </p:sp>
    </p:spTree>
    <p:extLst>
      <p:ext uri="{BB962C8B-B14F-4D97-AF65-F5344CB8AC3E}">
        <p14:creationId xmlns:p14="http://schemas.microsoft.com/office/powerpoint/2010/main" val="1833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a:xfrm>
            <a:off x="466725" y="266698"/>
            <a:ext cx="8229600" cy="1143000"/>
          </a:xfrm>
        </p:spPr>
        <p:txBody>
          <a:bodyPr>
            <a:normAutofit/>
          </a:bodyPr>
          <a:lstStyle/>
          <a:p>
            <a:r>
              <a:rPr lang="en-US" dirty="0" err="1" smtClean="0"/>
              <a:t>Rao</a:t>
            </a:r>
            <a:r>
              <a:rPr lang="en-US" dirty="0" smtClean="0"/>
              <a:t>-Blackwell Theorem</a:t>
            </a:r>
            <a:endParaRPr lang="en-US" dirty="0"/>
          </a:p>
        </p:txBody>
      </p:sp>
      <p:sp>
        <p:nvSpPr>
          <p:cNvPr id="11" name="Freeform 10"/>
          <p:cNvSpPr/>
          <p:nvPr/>
        </p:nvSpPr>
        <p:spPr>
          <a:xfrm>
            <a:off x="228600" y="2744724"/>
            <a:ext cx="8705850" cy="3827526"/>
          </a:xfrm>
          <a:custGeom>
            <a:avLst/>
            <a:gdLst>
              <a:gd name="connsiteX0" fmla="*/ 0 w 8705850"/>
              <a:gd name="connsiteY0" fmla="*/ 952500 h 5029200"/>
              <a:gd name="connsiteX1" fmla="*/ 628650 w 8705850"/>
              <a:gd name="connsiteY1" fmla="*/ 285750 h 5029200"/>
              <a:gd name="connsiteX2" fmla="*/ 1771650 w 8705850"/>
              <a:gd name="connsiteY2" fmla="*/ 0 h 5029200"/>
              <a:gd name="connsiteX3" fmla="*/ 2762250 w 8705850"/>
              <a:gd name="connsiteY3" fmla="*/ 19050 h 5029200"/>
              <a:gd name="connsiteX4" fmla="*/ 4305300 w 8705850"/>
              <a:gd name="connsiteY4" fmla="*/ 0 h 5029200"/>
              <a:gd name="connsiteX5" fmla="*/ 6210300 w 8705850"/>
              <a:gd name="connsiteY5" fmla="*/ 114300 h 5029200"/>
              <a:gd name="connsiteX6" fmla="*/ 7391400 w 8705850"/>
              <a:gd name="connsiteY6" fmla="*/ 57150 h 5029200"/>
              <a:gd name="connsiteX7" fmla="*/ 8153400 w 8705850"/>
              <a:gd name="connsiteY7" fmla="*/ 552450 h 5029200"/>
              <a:gd name="connsiteX8" fmla="*/ 8629650 w 8705850"/>
              <a:gd name="connsiteY8" fmla="*/ 1371600 h 5029200"/>
              <a:gd name="connsiteX9" fmla="*/ 8705850 w 8705850"/>
              <a:gd name="connsiteY9" fmla="*/ 2743200 h 5029200"/>
              <a:gd name="connsiteX10" fmla="*/ 8001000 w 8705850"/>
              <a:gd name="connsiteY10" fmla="*/ 4210050 h 5029200"/>
              <a:gd name="connsiteX11" fmla="*/ 7353300 w 8705850"/>
              <a:gd name="connsiteY11" fmla="*/ 4972050 h 5029200"/>
              <a:gd name="connsiteX12" fmla="*/ 3867150 w 8705850"/>
              <a:gd name="connsiteY12" fmla="*/ 5029200 h 5029200"/>
              <a:gd name="connsiteX13" fmla="*/ 2266950 w 8705850"/>
              <a:gd name="connsiteY13" fmla="*/ 4800600 h 5029200"/>
              <a:gd name="connsiteX14" fmla="*/ 1162050 w 8705850"/>
              <a:gd name="connsiteY14" fmla="*/ 4629150 h 5029200"/>
              <a:gd name="connsiteX15" fmla="*/ 323850 w 8705850"/>
              <a:gd name="connsiteY15" fmla="*/ 3448050 h 5029200"/>
              <a:gd name="connsiteX16" fmla="*/ 57150 w 8705850"/>
              <a:gd name="connsiteY16" fmla="*/ 2152650 h 5029200"/>
              <a:gd name="connsiteX17" fmla="*/ 38100 w 8705850"/>
              <a:gd name="connsiteY17" fmla="*/ 9144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05850" h="5029200">
                <a:moveTo>
                  <a:pt x="0" y="952500"/>
                </a:moveTo>
                <a:lnTo>
                  <a:pt x="628650" y="285750"/>
                </a:lnTo>
                <a:lnTo>
                  <a:pt x="1771650" y="0"/>
                </a:lnTo>
                <a:lnTo>
                  <a:pt x="2762250" y="19050"/>
                </a:lnTo>
                <a:lnTo>
                  <a:pt x="4305300" y="0"/>
                </a:lnTo>
                <a:lnTo>
                  <a:pt x="6210300" y="114300"/>
                </a:lnTo>
                <a:lnTo>
                  <a:pt x="7391400" y="57150"/>
                </a:lnTo>
                <a:lnTo>
                  <a:pt x="8153400" y="552450"/>
                </a:lnTo>
                <a:lnTo>
                  <a:pt x="8629650" y="1371600"/>
                </a:lnTo>
                <a:lnTo>
                  <a:pt x="8705850" y="2743200"/>
                </a:lnTo>
                <a:lnTo>
                  <a:pt x="8001000" y="4210050"/>
                </a:lnTo>
                <a:lnTo>
                  <a:pt x="7353300" y="4972050"/>
                </a:lnTo>
                <a:lnTo>
                  <a:pt x="3867150" y="5029200"/>
                </a:lnTo>
                <a:lnTo>
                  <a:pt x="2266950" y="4800600"/>
                </a:lnTo>
                <a:lnTo>
                  <a:pt x="1162050" y="4629150"/>
                </a:lnTo>
                <a:lnTo>
                  <a:pt x="323850" y="3448050"/>
                </a:lnTo>
                <a:lnTo>
                  <a:pt x="57150" y="2152650"/>
                </a:lnTo>
                <a:lnTo>
                  <a:pt x="38100" y="9144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1156745" y="3051048"/>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(1,3)</a:t>
            </a:r>
            <a:endParaRPr lang="en-US" sz="3200" dirty="0"/>
          </a:p>
        </p:txBody>
      </p:sp>
      <mc:AlternateContent xmlns:mc="http://schemas.openxmlformats.org/markup-compatibility/2006" xmlns:a14="http://schemas.microsoft.com/office/drawing/2010/main">
        <mc:Choice Requires="a14">
          <p:sp>
            <p:nvSpPr>
              <p:cNvPr id="13" name="TextBox 12"/>
              <p:cNvSpPr txBox="1"/>
              <p:nvPr/>
            </p:nvSpPr>
            <p:spPr>
              <a:xfrm>
                <a:off x="765602" y="1318971"/>
                <a:ext cx="223368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𝑓</m:t>
                      </m:r>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1</m:t>
                          </m:r>
                        </m:sub>
                      </m:sSub>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2</m:t>
                          </m:r>
                        </m:sub>
                      </m:sSub>
                      <m:r>
                        <a:rPr lang="en-US" sz="3200" b="0" i="1" smtClean="0">
                          <a:latin typeface="Cambria Math"/>
                        </a:rPr>
                        <m:t>;</m:t>
                      </m:r>
                      <m:r>
                        <a:rPr lang="en-US" sz="3200" b="0" i="1" smtClean="0">
                          <a:latin typeface="Cambria Math"/>
                        </a:rPr>
                        <m:t>𝜃</m:t>
                      </m:r>
                      <m:r>
                        <a:rPr lang="en-US" sz="3200" b="0" i="1" smtClean="0">
                          <a:latin typeface="Cambria Math"/>
                        </a:rPr>
                        <m:t>)</m:t>
                      </m:r>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65602" y="1318971"/>
                <a:ext cx="2233688"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434164" y="1945481"/>
                <a:ext cx="3490636" cy="584775"/>
              </a:xfrm>
              <a:prstGeom prst="rect">
                <a:avLst/>
              </a:prstGeom>
              <a:noFill/>
            </p:spPr>
            <p:txBody>
              <a:bodyPr wrap="none" rtlCol="0">
                <a:spAutoFit/>
              </a:bodyPr>
              <a:lstStyle/>
              <a:p>
                <a:r>
                  <a:rPr lang="en-US" sz="3200" b="0" dirty="0" smtClean="0"/>
                  <a:t>T</a:t>
                </a:r>
                <a14:m>
                  <m:oMath xmlns:m="http://schemas.openxmlformats.org/officeDocument/2006/math">
                    <m:d>
                      <m:dPr>
                        <m:ctrlPr>
                          <a:rPr lang="en-US" sz="3200" b="0" i="1" smtClean="0">
                            <a:latin typeface="Cambria Math"/>
                          </a:rPr>
                        </m:ctrlPr>
                      </m:dPr>
                      <m:e>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1</m:t>
                            </m:r>
                          </m:sub>
                        </m:sSub>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2</m:t>
                            </m:r>
                          </m:sub>
                        </m:sSub>
                      </m:e>
                    </m:d>
                    <m:r>
                      <a:rPr lang="en-US" sz="3200" b="0" i="0" smtClean="0">
                        <a:latin typeface="Cambria Math"/>
                      </a:rPr>
                      <m:t>=</m:t>
                    </m:r>
                    <m:sSub>
                      <m:sSubPr>
                        <m:ctrlPr>
                          <a:rPr lang="en-US" sz="3200" b="0" i="1" smtClean="0">
                            <a:latin typeface="Cambria Math"/>
                          </a:rPr>
                        </m:ctrlPr>
                      </m:sSubPr>
                      <m:e>
                        <m:r>
                          <m:rPr>
                            <m:sty m:val="p"/>
                          </m:rPr>
                          <a:rPr lang="en-US" sz="3200" b="0" i="0" smtClean="0">
                            <a:latin typeface="Cambria Math"/>
                          </a:rPr>
                          <m:t>y</m:t>
                        </m:r>
                      </m:e>
                      <m:sub>
                        <m:r>
                          <a:rPr lang="en-US" sz="3200" b="0" i="0" smtClean="0">
                            <a:latin typeface="Cambria Math"/>
                          </a:rPr>
                          <m:t>1</m:t>
                        </m:r>
                      </m:sub>
                    </m:sSub>
                    <m:r>
                      <a:rPr lang="en-US" sz="3200" b="0" i="0" smtClean="0">
                        <a:latin typeface="Cambria Math"/>
                      </a:rPr>
                      <m:t>+</m:t>
                    </m:r>
                    <m:sSub>
                      <m:sSubPr>
                        <m:ctrlPr>
                          <a:rPr lang="en-US" sz="3200" b="0" i="1" smtClean="0">
                            <a:latin typeface="Cambria Math"/>
                          </a:rPr>
                        </m:ctrlPr>
                      </m:sSubPr>
                      <m:e>
                        <m:r>
                          <m:rPr>
                            <m:sty m:val="p"/>
                          </m:rPr>
                          <a:rPr lang="en-US" sz="3200" b="0" i="0" smtClean="0">
                            <a:latin typeface="Cambria Math"/>
                          </a:rPr>
                          <m:t>y</m:t>
                        </m:r>
                      </m:e>
                      <m:sub>
                        <m:r>
                          <a:rPr lang="en-US" sz="3200" b="0" i="0" smtClean="0">
                            <a:latin typeface="Cambria Math"/>
                          </a:rPr>
                          <m:t>2</m:t>
                        </m:r>
                      </m:sub>
                    </m:sSub>
                  </m:oMath>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434164" y="1945481"/>
                <a:ext cx="3490636" cy="584775"/>
              </a:xfrm>
              <a:prstGeom prst="rect">
                <a:avLst/>
              </a:prstGeom>
              <a:blipFill rotWithShape="1">
                <a:blip r:embed="rId5"/>
                <a:stretch>
                  <a:fillRect l="-4363" t="-12500" b="-34375"/>
                </a:stretch>
              </a:blipFill>
            </p:spPr>
            <p:txBody>
              <a:bodyPr/>
              <a:lstStyle/>
              <a:p>
                <a:r>
                  <a:rPr lang="en-US">
                    <a:noFill/>
                  </a:rPr>
                  <a:t> </a:t>
                </a:r>
              </a:p>
            </p:txBody>
          </p:sp>
        </mc:Fallback>
      </mc:AlternateContent>
      <p:sp>
        <p:nvSpPr>
          <p:cNvPr id="16" name="Rectangular Callout 15"/>
          <p:cNvSpPr/>
          <p:nvPr/>
        </p:nvSpPr>
        <p:spPr>
          <a:xfrm>
            <a:off x="922840" y="4352163"/>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(4,0)</a:t>
            </a:r>
            <a:endParaRPr lang="en-US" sz="3200" dirty="0"/>
          </a:p>
        </p:txBody>
      </p:sp>
      <p:sp>
        <p:nvSpPr>
          <p:cNvPr id="17" name="Rectangular Callout 16"/>
          <p:cNvSpPr/>
          <p:nvPr/>
        </p:nvSpPr>
        <p:spPr>
          <a:xfrm>
            <a:off x="2427790" y="5257800"/>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(3,1)</a:t>
            </a:r>
            <a:endParaRPr lang="en-US" sz="3200" dirty="0"/>
          </a:p>
        </p:txBody>
      </p:sp>
      <p:sp>
        <p:nvSpPr>
          <p:cNvPr id="18" name="Rectangular Callout 17"/>
          <p:cNvSpPr/>
          <p:nvPr/>
        </p:nvSpPr>
        <p:spPr>
          <a:xfrm>
            <a:off x="2923090" y="3038094"/>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(2,2)</a:t>
            </a:r>
            <a:endParaRPr lang="en-US" sz="3200" dirty="0"/>
          </a:p>
        </p:txBody>
      </p:sp>
      <p:sp>
        <p:nvSpPr>
          <p:cNvPr id="19" name="Rectangular Callout 18"/>
          <p:cNvSpPr/>
          <p:nvPr/>
        </p:nvSpPr>
        <p:spPr>
          <a:xfrm>
            <a:off x="3494590" y="4378452"/>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(1,2)</a:t>
            </a:r>
            <a:endParaRPr lang="en-US" sz="3200" dirty="0"/>
          </a:p>
        </p:txBody>
      </p:sp>
      <p:sp>
        <p:nvSpPr>
          <p:cNvPr id="20" name="Rectangular Callout 19"/>
          <p:cNvSpPr/>
          <p:nvPr/>
        </p:nvSpPr>
        <p:spPr>
          <a:xfrm>
            <a:off x="5867400" y="3038094"/>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(2,1)</a:t>
            </a:r>
            <a:endParaRPr lang="en-US" sz="3200" dirty="0"/>
          </a:p>
        </p:txBody>
      </p:sp>
      <p:sp>
        <p:nvSpPr>
          <p:cNvPr id="21" name="Rectangular Callout 20"/>
          <p:cNvSpPr/>
          <p:nvPr/>
        </p:nvSpPr>
        <p:spPr>
          <a:xfrm>
            <a:off x="5295900" y="4122039"/>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(3,0)</a:t>
            </a:r>
            <a:endParaRPr lang="en-US" sz="3200" dirty="0"/>
          </a:p>
        </p:txBody>
      </p:sp>
      <p:sp>
        <p:nvSpPr>
          <p:cNvPr id="22" name="Rectangular Callout 21"/>
          <p:cNvSpPr/>
          <p:nvPr/>
        </p:nvSpPr>
        <p:spPr>
          <a:xfrm>
            <a:off x="6117480" y="5244846"/>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(1,4)</a:t>
            </a:r>
            <a:endParaRPr lang="en-US" sz="3200" dirty="0"/>
          </a:p>
        </p:txBody>
      </p:sp>
      <p:sp>
        <p:nvSpPr>
          <p:cNvPr id="23" name="Rectangular Callout 22"/>
          <p:cNvSpPr/>
          <p:nvPr/>
        </p:nvSpPr>
        <p:spPr>
          <a:xfrm>
            <a:off x="7290845" y="3884676"/>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(3,2)</a:t>
            </a:r>
            <a:endParaRPr lang="en-US" sz="3200" dirty="0"/>
          </a:p>
        </p:txBody>
      </p:sp>
      <p:sp>
        <p:nvSpPr>
          <p:cNvPr id="24" name="TextBox 23"/>
          <p:cNvSpPr txBox="1"/>
          <p:nvPr/>
        </p:nvSpPr>
        <p:spPr>
          <a:xfrm>
            <a:off x="4403685" y="1318972"/>
            <a:ext cx="3458660" cy="584775"/>
          </a:xfrm>
          <a:prstGeom prst="rect">
            <a:avLst/>
          </a:prstGeom>
          <a:noFill/>
        </p:spPr>
        <p:txBody>
          <a:bodyPr wrap="square" rtlCol="0">
            <a:spAutoFit/>
          </a:bodyPr>
          <a:lstStyle/>
          <a:p>
            <a:r>
              <a:rPr lang="en-US" sz="3200" dirty="0" smtClean="0"/>
              <a:t>Sufficient statistic:</a:t>
            </a:r>
            <a:endParaRPr lang="en-US" sz="3200" dirty="0"/>
          </a:p>
        </p:txBody>
      </p:sp>
      <p:sp>
        <p:nvSpPr>
          <p:cNvPr id="3" name="Freeform 2"/>
          <p:cNvSpPr/>
          <p:nvPr/>
        </p:nvSpPr>
        <p:spPr>
          <a:xfrm>
            <a:off x="2914622" y="2724150"/>
            <a:ext cx="1401992" cy="3810000"/>
          </a:xfrm>
          <a:custGeom>
            <a:avLst/>
            <a:gdLst>
              <a:gd name="connsiteX0" fmla="*/ 1352578 w 1401992"/>
              <a:gd name="connsiteY0" fmla="*/ 0 h 3810000"/>
              <a:gd name="connsiteX1" fmla="*/ 1238278 w 1401992"/>
              <a:gd name="connsiteY1" fmla="*/ 704850 h 3810000"/>
              <a:gd name="connsiteX2" fmla="*/ 28 w 1401992"/>
              <a:gd name="connsiteY2" fmla="*/ 1809750 h 3810000"/>
              <a:gd name="connsiteX3" fmla="*/ 1200178 w 1401992"/>
              <a:gd name="connsiteY3" fmla="*/ 2838450 h 3810000"/>
              <a:gd name="connsiteX4" fmla="*/ 914428 w 1401992"/>
              <a:gd name="connsiteY4" fmla="*/ 3810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992" h="3810000">
                <a:moveTo>
                  <a:pt x="1352578" y="0"/>
                </a:moveTo>
                <a:cubicBezTo>
                  <a:pt x="1408140" y="201612"/>
                  <a:pt x="1463703" y="403225"/>
                  <a:pt x="1238278" y="704850"/>
                </a:cubicBezTo>
                <a:cubicBezTo>
                  <a:pt x="1012853" y="1006475"/>
                  <a:pt x="6378" y="1454150"/>
                  <a:pt x="28" y="1809750"/>
                </a:cubicBezTo>
                <a:cubicBezTo>
                  <a:pt x="-6322" y="2165350"/>
                  <a:pt x="1047778" y="2505075"/>
                  <a:pt x="1200178" y="2838450"/>
                </a:cubicBezTo>
                <a:cubicBezTo>
                  <a:pt x="1352578" y="3171825"/>
                  <a:pt x="1133503" y="3490912"/>
                  <a:pt x="914428" y="3810000"/>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5"/>
          <p:cNvSpPr/>
          <p:nvPr/>
        </p:nvSpPr>
        <p:spPr>
          <a:xfrm>
            <a:off x="5448300" y="3143250"/>
            <a:ext cx="2895600" cy="3409950"/>
          </a:xfrm>
          <a:custGeom>
            <a:avLst/>
            <a:gdLst>
              <a:gd name="connsiteX0" fmla="*/ 2895600 w 2895600"/>
              <a:gd name="connsiteY0" fmla="*/ 0 h 3409950"/>
              <a:gd name="connsiteX1" fmla="*/ 1638300 w 2895600"/>
              <a:gd name="connsiteY1" fmla="*/ 762000 h 3409950"/>
              <a:gd name="connsiteX2" fmla="*/ 1390650 w 2895600"/>
              <a:gd name="connsiteY2" fmla="*/ 1809750 h 3409950"/>
              <a:gd name="connsiteX3" fmla="*/ 266700 w 2895600"/>
              <a:gd name="connsiteY3" fmla="*/ 2152650 h 3409950"/>
              <a:gd name="connsiteX4" fmla="*/ 0 w 2895600"/>
              <a:gd name="connsiteY4" fmla="*/ 3409950 h 340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3409950">
                <a:moveTo>
                  <a:pt x="2895600" y="0"/>
                </a:moveTo>
                <a:cubicBezTo>
                  <a:pt x="2392362" y="230187"/>
                  <a:pt x="1889125" y="460375"/>
                  <a:pt x="1638300" y="762000"/>
                </a:cubicBezTo>
                <a:cubicBezTo>
                  <a:pt x="1387475" y="1063625"/>
                  <a:pt x="1619250" y="1577975"/>
                  <a:pt x="1390650" y="1809750"/>
                </a:cubicBezTo>
                <a:cubicBezTo>
                  <a:pt x="1162050" y="2041525"/>
                  <a:pt x="498475" y="1885950"/>
                  <a:pt x="266700" y="2152650"/>
                </a:cubicBezTo>
                <a:cubicBezTo>
                  <a:pt x="34925" y="2419350"/>
                  <a:pt x="17462" y="2914650"/>
                  <a:pt x="0" y="34099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270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a:xfrm>
            <a:off x="466725" y="266698"/>
            <a:ext cx="8229600" cy="1143000"/>
          </a:xfrm>
        </p:spPr>
        <p:txBody>
          <a:bodyPr>
            <a:normAutofit/>
          </a:bodyPr>
          <a:lstStyle/>
          <a:p>
            <a:r>
              <a:rPr lang="en-US" dirty="0" err="1" smtClean="0"/>
              <a:t>Rao</a:t>
            </a:r>
            <a:r>
              <a:rPr lang="en-US" dirty="0" smtClean="0"/>
              <a:t>-Blackwell Theorem</a:t>
            </a:r>
            <a:endParaRPr lang="en-US" dirty="0"/>
          </a:p>
        </p:txBody>
      </p:sp>
      <p:sp>
        <p:nvSpPr>
          <p:cNvPr id="11" name="Freeform 10"/>
          <p:cNvSpPr/>
          <p:nvPr/>
        </p:nvSpPr>
        <p:spPr>
          <a:xfrm>
            <a:off x="228600" y="2744724"/>
            <a:ext cx="8705850" cy="3827526"/>
          </a:xfrm>
          <a:custGeom>
            <a:avLst/>
            <a:gdLst>
              <a:gd name="connsiteX0" fmla="*/ 0 w 8705850"/>
              <a:gd name="connsiteY0" fmla="*/ 952500 h 5029200"/>
              <a:gd name="connsiteX1" fmla="*/ 628650 w 8705850"/>
              <a:gd name="connsiteY1" fmla="*/ 285750 h 5029200"/>
              <a:gd name="connsiteX2" fmla="*/ 1771650 w 8705850"/>
              <a:gd name="connsiteY2" fmla="*/ 0 h 5029200"/>
              <a:gd name="connsiteX3" fmla="*/ 2762250 w 8705850"/>
              <a:gd name="connsiteY3" fmla="*/ 19050 h 5029200"/>
              <a:gd name="connsiteX4" fmla="*/ 4305300 w 8705850"/>
              <a:gd name="connsiteY4" fmla="*/ 0 h 5029200"/>
              <a:gd name="connsiteX5" fmla="*/ 6210300 w 8705850"/>
              <a:gd name="connsiteY5" fmla="*/ 114300 h 5029200"/>
              <a:gd name="connsiteX6" fmla="*/ 7391400 w 8705850"/>
              <a:gd name="connsiteY6" fmla="*/ 57150 h 5029200"/>
              <a:gd name="connsiteX7" fmla="*/ 8153400 w 8705850"/>
              <a:gd name="connsiteY7" fmla="*/ 552450 h 5029200"/>
              <a:gd name="connsiteX8" fmla="*/ 8629650 w 8705850"/>
              <a:gd name="connsiteY8" fmla="*/ 1371600 h 5029200"/>
              <a:gd name="connsiteX9" fmla="*/ 8705850 w 8705850"/>
              <a:gd name="connsiteY9" fmla="*/ 2743200 h 5029200"/>
              <a:gd name="connsiteX10" fmla="*/ 8001000 w 8705850"/>
              <a:gd name="connsiteY10" fmla="*/ 4210050 h 5029200"/>
              <a:gd name="connsiteX11" fmla="*/ 7353300 w 8705850"/>
              <a:gd name="connsiteY11" fmla="*/ 4972050 h 5029200"/>
              <a:gd name="connsiteX12" fmla="*/ 3867150 w 8705850"/>
              <a:gd name="connsiteY12" fmla="*/ 5029200 h 5029200"/>
              <a:gd name="connsiteX13" fmla="*/ 2266950 w 8705850"/>
              <a:gd name="connsiteY13" fmla="*/ 4800600 h 5029200"/>
              <a:gd name="connsiteX14" fmla="*/ 1162050 w 8705850"/>
              <a:gd name="connsiteY14" fmla="*/ 4629150 h 5029200"/>
              <a:gd name="connsiteX15" fmla="*/ 323850 w 8705850"/>
              <a:gd name="connsiteY15" fmla="*/ 3448050 h 5029200"/>
              <a:gd name="connsiteX16" fmla="*/ 57150 w 8705850"/>
              <a:gd name="connsiteY16" fmla="*/ 2152650 h 5029200"/>
              <a:gd name="connsiteX17" fmla="*/ 38100 w 8705850"/>
              <a:gd name="connsiteY17" fmla="*/ 9144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05850" h="5029200">
                <a:moveTo>
                  <a:pt x="0" y="952500"/>
                </a:moveTo>
                <a:lnTo>
                  <a:pt x="628650" y="285750"/>
                </a:lnTo>
                <a:lnTo>
                  <a:pt x="1771650" y="0"/>
                </a:lnTo>
                <a:lnTo>
                  <a:pt x="2762250" y="19050"/>
                </a:lnTo>
                <a:lnTo>
                  <a:pt x="4305300" y="0"/>
                </a:lnTo>
                <a:lnTo>
                  <a:pt x="6210300" y="114300"/>
                </a:lnTo>
                <a:lnTo>
                  <a:pt x="7391400" y="57150"/>
                </a:lnTo>
                <a:lnTo>
                  <a:pt x="8153400" y="552450"/>
                </a:lnTo>
                <a:lnTo>
                  <a:pt x="8629650" y="1371600"/>
                </a:lnTo>
                <a:lnTo>
                  <a:pt x="8705850" y="2743200"/>
                </a:lnTo>
                <a:lnTo>
                  <a:pt x="8001000" y="4210050"/>
                </a:lnTo>
                <a:lnTo>
                  <a:pt x="7353300" y="4972050"/>
                </a:lnTo>
                <a:lnTo>
                  <a:pt x="3867150" y="5029200"/>
                </a:lnTo>
                <a:lnTo>
                  <a:pt x="2266950" y="4800600"/>
                </a:lnTo>
                <a:lnTo>
                  <a:pt x="1162050" y="4629150"/>
                </a:lnTo>
                <a:lnTo>
                  <a:pt x="323850" y="3448050"/>
                </a:lnTo>
                <a:lnTo>
                  <a:pt x="57150" y="2152650"/>
                </a:lnTo>
                <a:lnTo>
                  <a:pt x="38100" y="9144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1156745" y="3051048"/>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(1,3)</a:t>
            </a:r>
            <a:endParaRPr lang="en-US" sz="3200" dirty="0"/>
          </a:p>
        </p:txBody>
      </p:sp>
      <mc:AlternateContent xmlns:mc="http://schemas.openxmlformats.org/markup-compatibility/2006" xmlns:a14="http://schemas.microsoft.com/office/drawing/2010/main">
        <mc:Choice Requires="a14">
          <p:sp>
            <p:nvSpPr>
              <p:cNvPr id="13" name="TextBox 12"/>
              <p:cNvSpPr txBox="1"/>
              <p:nvPr/>
            </p:nvSpPr>
            <p:spPr>
              <a:xfrm>
                <a:off x="765602" y="1318971"/>
                <a:ext cx="223368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𝑓</m:t>
                      </m:r>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1</m:t>
                          </m:r>
                        </m:sub>
                      </m:sSub>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2</m:t>
                          </m:r>
                        </m:sub>
                      </m:sSub>
                      <m:r>
                        <a:rPr lang="en-US" sz="3200" b="0" i="1" smtClean="0">
                          <a:latin typeface="Cambria Math"/>
                        </a:rPr>
                        <m:t>;</m:t>
                      </m:r>
                      <m:r>
                        <a:rPr lang="en-US" sz="3200" b="0" i="1" smtClean="0">
                          <a:latin typeface="Cambria Math"/>
                        </a:rPr>
                        <m:t>𝜃</m:t>
                      </m:r>
                      <m:r>
                        <a:rPr lang="en-US" sz="3200" b="0" i="1" smtClean="0">
                          <a:latin typeface="Cambria Math"/>
                        </a:rPr>
                        <m:t>)</m:t>
                      </m:r>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65602" y="1318971"/>
                <a:ext cx="2233688"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434164" y="1945481"/>
                <a:ext cx="3490636" cy="584775"/>
              </a:xfrm>
              <a:prstGeom prst="rect">
                <a:avLst/>
              </a:prstGeom>
              <a:noFill/>
            </p:spPr>
            <p:txBody>
              <a:bodyPr wrap="none" rtlCol="0">
                <a:spAutoFit/>
              </a:bodyPr>
              <a:lstStyle/>
              <a:p>
                <a:r>
                  <a:rPr lang="en-US" sz="3200" b="0" dirty="0" smtClean="0"/>
                  <a:t>T</a:t>
                </a:r>
                <a14:m>
                  <m:oMath xmlns:m="http://schemas.openxmlformats.org/officeDocument/2006/math">
                    <m:d>
                      <m:dPr>
                        <m:ctrlPr>
                          <a:rPr lang="en-US" sz="3200" b="0" i="1" smtClean="0">
                            <a:latin typeface="Cambria Math"/>
                          </a:rPr>
                        </m:ctrlPr>
                      </m:dPr>
                      <m:e>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1</m:t>
                            </m:r>
                          </m:sub>
                        </m:sSub>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2</m:t>
                            </m:r>
                          </m:sub>
                        </m:sSub>
                      </m:e>
                    </m:d>
                    <m:r>
                      <a:rPr lang="en-US" sz="3200" b="0" i="0" smtClean="0">
                        <a:latin typeface="Cambria Math"/>
                      </a:rPr>
                      <m:t>=</m:t>
                    </m:r>
                    <m:sSub>
                      <m:sSubPr>
                        <m:ctrlPr>
                          <a:rPr lang="en-US" sz="3200" b="0" i="1" smtClean="0">
                            <a:latin typeface="Cambria Math"/>
                          </a:rPr>
                        </m:ctrlPr>
                      </m:sSubPr>
                      <m:e>
                        <m:r>
                          <m:rPr>
                            <m:sty m:val="p"/>
                          </m:rPr>
                          <a:rPr lang="en-US" sz="3200" b="0" i="0" smtClean="0">
                            <a:latin typeface="Cambria Math"/>
                          </a:rPr>
                          <m:t>y</m:t>
                        </m:r>
                      </m:e>
                      <m:sub>
                        <m:r>
                          <a:rPr lang="en-US" sz="3200" b="0" i="0" smtClean="0">
                            <a:latin typeface="Cambria Math"/>
                          </a:rPr>
                          <m:t>1</m:t>
                        </m:r>
                      </m:sub>
                    </m:sSub>
                    <m:r>
                      <a:rPr lang="en-US" sz="3200" b="0" i="0" smtClean="0">
                        <a:latin typeface="Cambria Math"/>
                      </a:rPr>
                      <m:t>+</m:t>
                    </m:r>
                    <m:sSub>
                      <m:sSubPr>
                        <m:ctrlPr>
                          <a:rPr lang="en-US" sz="3200" b="0" i="1" smtClean="0">
                            <a:latin typeface="Cambria Math"/>
                          </a:rPr>
                        </m:ctrlPr>
                      </m:sSubPr>
                      <m:e>
                        <m:r>
                          <m:rPr>
                            <m:sty m:val="p"/>
                          </m:rPr>
                          <a:rPr lang="en-US" sz="3200" b="0" i="0" smtClean="0">
                            <a:latin typeface="Cambria Math"/>
                          </a:rPr>
                          <m:t>y</m:t>
                        </m:r>
                      </m:e>
                      <m:sub>
                        <m:r>
                          <a:rPr lang="en-US" sz="3200" b="0" i="0" smtClean="0">
                            <a:latin typeface="Cambria Math"/>
                          </a:rPr>
                          <m:t>2</m:t>
                        </m:r>
                      </m:sub>
                    </m:sSub>
                  </m:oMath>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434164" y="1945481"/>
                <a:ext cx="3490636" cy="584775"/>
              </a:xfrm>
              <a:prstGeom prst="rect">
                <a:avLst/>
              </a:prstGeom>
              <a:blipFill rotWithShape="1">
                <a:blip r:embed="rId5"/>
                <a:stretch>
                  <a:fillRect l="-4363" t="-12500" b="-34375"/>
                </a:stretch>
              </a:blipFill>
            </p:spPr>
            <p:txBody>
              <a:bodyPr/>
              <a:lstStyle/>
              <a:p>
                <a:r>
                  <a:rPr lang="en-US">
                    <a:noFill/>
                  </a:rPr>
                  <a:t> </a:t>
                </a:r>
              </a:p>
            </p:txBody>
          </p:sp>
        </mc:Fallback>
      </mc:AlternateContent>
      <p:sp>
        <p:nvSpPr>
          <p:cNvPr id="16" name="Rectangular Callout 15"/>
          <p:cNvSpPr/>
          <p:nvPr/>
        </p:nvSpPr>
        <p:spPr>
          <a:xfrm>
            <a:off x="922840" y="4352163"/>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(4,0)</a:t>
            </a:r>
            <a:endParaRPr lang="en-US" sz="3200" dirty="0"/>
          </a:p>
        </p:txBody>
      </p:sp>
      <p:sp>
        <p:nvSpPr>
          <p:cNvPr id="17" name="Rectangular Callout 16"/>
          <p:cNvSpPr/>
          <p:nvPr/>
        </p:nvSpPr>
        <p:spPr>
          <a:xfrm>
            <a:off x="2427790" y="5257800"/>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(3,1)</a:t>
            </a:r>
            <a:endParaRPr lang="en-US" sz="3200" dirty="0"/>
          </a:p>
        </p:txBody>
      </p:sp>
      <p:sp>
        <p:nvSpPr>
          <p:cNvPr id="18" name="Rectangular Callout 17"/>
          <p:cNvSpPr/>
          <p:nvPr/>
        </p:nvSpPr>
        <p:spPr>
          <a:xfrm>
            <a:off x="2923090" y="3038094"/>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(2,2)</a:t>
            </a:r>
            <a:endParaRPr lang="en-US" sz="3200" dirty="0"/>
          </a:p>
        </p:txBody>
      </p:sp>
      <p:sp>
        <p:nvSpPr>
          <p:cNvPr id="19" name="Rectangular Callout 18"/>
          <p:cNvSpPr/>
          <p:nvPr/>
        </p:nvSpPr>
        <p:spPr>
          <a:xfrm>
            <a:off x="3494590" y="4378452"/>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(1,2)</a:t>
            </a:r>
            <a:endParaRPr lang="en-US" sz="3200" dirty="0"/>
          </a:p>
        </p:txBody>
      </p:sp>
      <p:sp>
        <p:nvSpPr>
          <p:cNvPr id="20" name="Rectangular Callout 19"/>
          <p:cNvSpPr/>
          <p:nvPr/>
        </p:nvSpPr>
        <p:spPr>
          <a:xfrm>
            <a:off x="5867400" y="3038094"/>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(2,1)</a:t>
            </a:r>
            <a:endParaRPr lang="en-US" sz="3200" dirty="0"/>
          </a:p>
        </p:txBody>
      </p:sp>
      <p:sp>
        <p:nvSpPr>
          <p:cNvPr id="21" name="Rectangular Callout 20"/>
          <p:cNvSpPr/>
          <p:nvPr/>
        </p:nvSpPr>
        <p:spPr>
          <a:xfrm>
            <a:off x="5295900" y="4122039"/>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(3,0)</a:t>
            </a:r>
            <a:endParaRPr lang="en-US" sz="3200" dirty="0"/>
          </a:p>
        </p:txBody>
      </p:sp>
      <p:sp>
        <p:nvSpPr>
          <p:cNvPr id="22" name="Rectangular Callout 21"/>
          <p:cNvSpPr/>
          <p:nvPr/>
        </p:nvSpPr>
        <p:spPr>
          <a:xfrm>
            <a:off x="6117480" y="5244846"/>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(1,4)</a:t>
            </a:r>
            <a:endParaRPr lang="en-US" sz="3200" dirty="0"/>
          </a:p>
        </p:txBody>
      </p:sp>
      <p:sp>
        <p:nvSpPr>
          <p:cNvPr id="23" name="Rectangular Callout 22"/>
          <p:cNvSpPr/>
          <p:nvPr/>
        </p:nvSpPr>
        <p:spPr>
          <a:xfrm>
            <a:off x="7290845" y="3884676"/>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(3,2)</a:t>
            </a:r>
            <a:endParaRPr lang="en-US" sz="3200" dirty="0"/>
          </a:p>
        </p:txBody>
      </p:sp>
      <p:sp>
        <p:nvSpPr>
          <p:cNvPr id="24" name="TextBox 23"/>
          <p:cNvSpPr txBox="1"/>
          <p:nvPr/>
        </p:nvSpPr>
        <p:spPr>
          <a:xfrm>
            <a:off x="4403685" y="1318972"/>
            <a:ext cx="3458660" cy="584775"/>
          </a:xfrm>
          <a:prstGeom prst="rect">
            <a:avLst/>
          </a:prstGeom>
          <a:noFill/>
        </p:spPr>
        <p:txBody>
          <a:bodyPr wrap="square" rtlCol="0">
            <a:spAutoFit/>
          </a:bodyPr>
          <a:lstStyle/>
          <a:p>
            <a:r>
              <a:rPr lang="en-US" sz="3200" dirty="0" smtClean="0"/>
              <a:t>Sufficient statistic:</a:t>
            </a:r>
            <a:endParaRPr lang="en-US" sz="3200" dirty="0"/>
          </a:p>
        </p:txBody>
      </p:sp>
      <p:sp>
        <p:nvSpPr>
          <p:cNvPr id="3" name="Freeform 2"/>
          <p:cNvSpPr/>
          <p:nvPr/>
        </p:nvSpPr>
        <p:spPr>
          <a:xfrm>
            <a:off x="2914622" y="2724150"/>
            <a:ext cx="1401992" cy="3810000"/>
          </a:xfrm>
          <a:custGeom>
            <a:avLst/>
            <a:gdLst>
              <a:gd name="connsiteX0" fmla="*/ 1352578 w 1401992"/>
              <a:gd name="connsiteY0" fmla="*/ 0 h 3810000"/>
              <a:gd name="connsiteX1" fmla="*/ 1238278 w 1401992"/>
              <a:gd name="connsiteY1" fmla="*/ 704850 h 3810000"/>
              <a:gd name="connsiteX2" fmla="*/ 28 w 1401992"/>
              <a:gd name="connsiteY2" fmla="*/ 1809750 h 3810000"/>
              <a:gd name="connsiteX3" fmla="*/ 1200178 w 1401992"/>
              <a:gd name="connsiteY3" fmla="*/ 2838450 h 3810000"/>
              <a:gd name="connsiteX4" fmla="*/ 914428 w 1401992"/>
              <a:gd name="connsiteY4" fmla="*/ 3810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992" h="3810000">
                <a:moveTo>
                  <a:pt x="1352578" y="0"/>
                </a:moveTo>
                <a:cubicBezTo>
                  <a:pt x="1408140" y="201612"/>
                  <a:pt x="1463703" y="403225"/>
                  <a:pt x="1238278" y="704850"/>
                </a:cubicBezTo>
                <a:cubicBezTo>
                  <a:pt x="1012853" y="1006475"/>
                  <a:pt x="6378" y="1454150"/>
                  <a:pt x="28" y="1809750"/>
                </a:cubicBezTo>
                <a:cubicBezTo>
                  <a:pt x="-6322" y="2165350"/>
                  <a:pt x="1047778" y="2505075"/>
                  <a:pt x="1200178" y="2838450"/>
                </a:cubicBezTo>
                <a:cubicBezTo>
                  <a:pt x="1352578" y="3171825"/>
                  <a:pt x="1133503" y="3490912"/>
                  <a:pt x="914428" y="3810000"/>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5"/>
          <p:cNvSpPr/>
          <p:nvPr/>
        </p:nvSpPr>
        <p:spPr>
          <a:xfrm>
            <a:off x="5448300" y="3143250"/>
            <a:ext cx="2895600" cy="3409950"/>
          </a:xfrm>
          <a:custGeom>
            <a:avLst/>
            <a:gdLst>
              <a:gd name="connsiteX0" fmla="*/ 2895600 w 2895600"/>
              <a:gd name="connsiteY0" fmla="*/ 0 h 3409950"/>
              <a:gd name="connsiteX1" fmla="*/ 1638300 w 2895600"/>
              <a:gd name="connsiteY1" fmla="*/ 762000 h 3409950"/>
              <a:gd name="connsiteX2" fmla="*/ 1390650 w 2895600"/>
              <a:gd name="connsiteY2" fmla="*/ 1809750 h 3409950"/>
              <a:gd name="connsiteX3" fmla="*/ 266700 w 2895600"/>
              <a:gd name="connsiteY3" fmla="*/ 2152650 h 3409950"/>
              <a:gd name="connsiteX4" fmla="*/ 0 w 2895600"/>
              <a:gd name="connsiteY4" fmla="*/ 3409950 h 340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3409950">
                <a:moveTo>
                  <a:pt x="2895600" y="0"/>
                </a:moveTo>
                <a:cubicBezTo>
                  <a:pt x="2392362" y="230187"/>
                  <a:pt x="1889125" y="460375"/>
                  <a:pt x="1638300" y="762000"/>
                </a:cubicBezTo>
                <a:cubicBezTo>
                  <a:pt x="1387475" y="1063625"/>
                  <a:pt x="1619250" y="1577975"/>
                  <a:pt x="1390650" y="1809750"/>
                </a:cubicBezTo>
                <a:cubicBezTo>
                  <a:pt x="1162050" y="2041525"/>
                  <a:pt x="498475" y="1885950"/>
                  <a:pt x="266700" y="2152650"/>
                </a:cubicBezTo>
                <a:cubicBezTo>
                  <a:pt x="34925" y="2419350"/>
                  <a:pt x="17462" y="2914650"/>
                  <a:pt x="0" y="34099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194102" y="1945481"/>
                <a:ext cx="406867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𝑓</m:t>
                      </m:r>
                      <m:d>
                        <m:dPr>
                          <m:ctrlPr>
                            <a:rPr lang="en-US" sz="3600" b="0" i="1" smtClean="0">
                              <a:latin typeface="Cambria Math"/>
                            </a:rPr>
                          </m:ctrlPr>
                        </m:dPr>
                        <m:e>
                          <m:sSub>
                            <m:sSubPr>
                              <m:ctrlPr>
                                <a:rPr lang="en-US" sz="3600" b="0" i="1" smtClean="0">
                                  <a:latin typeface="Cambria Math"/>
                                </a:rPr>
                              </m:ctrlPr>
                            </m:sSubPr>
                            <m:e>
                              <m:r>
                                <a:rPr lang="en-US" sz="3600" b="0" i="1" smtClean="0">
                                  <a:latin typeface="Cambria Math"/>
                                </a:rPr>
                                <m:t>𝑦</m:t>
                              </m:r>
                            </m:e>
                            <m:sub>
                              <m:r>
                                <a:rPr lang="en-US" sz="3600" b="0" i="1" smtClean="0">
                                  <a:latin typeface="Cambria Math"/>
                                </a:rPr>
                                <m:t>1</m:t>
                              </m:r>
                            </m:sub>
                          </m:sSub>
                          <m:r>
                            <a:rPr lang="en-US" sz="3600" b="0" i="1" smtClean="0">
                              <a:latin typeface="Cambria Math"/>
                            </a:rPr>
                            <m:t>,</m:t>
                          </m:r>
                          <m:sSub>
                            <m:sSubPr>
                              <m:ctrlPr>
                                <a:rPr lang="en-US" sz="3600" b="0" i="1" smtClean="0">
                                  <a:latin typeface="Cambria Math"/>
                                </a:rPr>
                              </m:ctrlPr>
                            </m:sSubPr>
                            <m:e>
                              <m:r>
                                <a:rPr lang="en-US" sz="3600" b="0" i="1" smtClean="0">
                                  <a:latin typeface="Cambria Math"/>
                                </a:rPr>
                                <m:t>𝑦</m:t>
                              </m:r>
                            </m:e>
                            <m:sub>
                              <m:r>
                                <a:rPr lang="en-US" sz="3600" b="0" i="1" smtClean="0">
                                  <a:latin typeface="Cambria Math"/>
                                </a:rPr>
                                <m:t>2</m:t>
                              </m:r>
                            </m:sub>
                          </m:sSub>
                          <m:r>
                            <a:rPr lang="en-US" sz="3600" b="0" i="1" smtClean="0">
                              <a:latin typeface="Cambria Math"/>
                            </a:rPr>
                            <m:t>;</m:t>
                          </m:r>
                          <m:r>
                            <a:rPr lang="en-US" sz="3600" b="0" i="1" smtClean="0">
                              <a:latin typeface="Cambria Math"/>
                            </a:rPr>
                            <m:t>𝜃</m:t>
                          </m:r>
                        </m:e>
                      </m:d>
                      <m:r>
                        <a:rPr lang="en-US" sz="3600" b="0" i="0" smtClean="0">
                          <a:latin typeface="Cambria Math"/>
                        </a:rPr>
                        <m:t>|</m:t>
                      </m:r>
                      <m:sSub>
                        <m:sSubPr>
                          <m:ctrlPr>
                            <a:rPr lang="en-US" sz="3600" b="0" i="1" smtClean="0">
                              <a:latin typeface="Cambria Math"/>
                            </a:rPr>
                          </m:ctrlPr>
                        </m:sSubPr>
                        <m:e>
                          <m:r>
                            <m:rPr>
                              <m:sty m:val="p"/>
                            </m:rPr>
                            <a:rPr lang="en-US" sz="3600" b="0" i="0" smtClean="0">
                              <a:latin typeface="Cambria Math"/>
                            </a:rPr>
                            <m:t>y</m:t>
                          </m:r>
                        </m:e>
                        <m:sub>
                          <m:r>
                            <a:rPr lang="en-US" sz="3600" b="0" i="0" smtClean="0">
                              <a:latin typeface="Cambria Math"/>
                            </a:rPr>
                            <m:t>1</m:t>
                          </m:r>
                        </m:sub>
                      </m:sSub>
                      <m:r>
                        <a:rPr lang="en-US" sz="3600" b="0" i="0" smtClean="0">
                          <a:latin typeface="Cambria Math"/>
                        </a:rPr>
                        <m:t>+</m:t>
                      </m:r>
                      <m:sSub>
                        <m:sSubPr>
                          <m:ctrlPr>
                            <a:rPr lang="en-US" sz="3600" b="0" i="1" smtClean="0">
                              <a:latin typeface="Cambria Math"/>
                            </a:rPr>
                          </m:ctrlPr>
                        </m:sSubPr>
                        <m:e>
                          <m:r>
                            <m:rPr>
                              <m:sty m:val="p"/>
                            </m:rPr>
                            <a:rPr lang="en-US" sz="3600" b="0" i="0" smtClean="0">
                              <a:latin typeface="Cambria Math"/>
                            </a:rPr>
                            <m:t>y</m:t>
                          </m:r>
                        </m:e>
                        <m:sub>
                          <m:r>
                            <a:rPr lang="en-US" sz="3600" b="0" i="0" smtClean="0">
                              <a:latin typeface="Cambria Math"/>
                            </a:rPr>
                            <m:t>2</m:t>
                          </m:r>
                        </m:sub>
                      </m:sSub>
                    </m:oMath>
                  </m:oMathPara>
                </a14:m>
                <a:endParaRPr lang="en-US" sz="3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94102" y="1945481"/>
                <a:ext cx="4068678" cy="646331"/>
              </a:xfrm>
              <a:prstGeom prst="rect">
                <a:avLst/>
              </a:prstGeom>
              <a:blipFill rotWithShape="1">
                <a:blip r:embed="rId6"/>
                <a:stretch>
                  <a:fillRect/>
                </a:stretch>
              </a:blipFill>
            </p:spPr>
            <p:txBody>
              <a:bodyPr/>
              <a:lstStyle/>
              <a:p>
                <a:r>
                  <a:rPr lang="en-US">
                    <a:noFill/>
                  </a:rPr>
                  <a:t> </a:t>
                </a:r>
              </a:p>
            </p:txBody>
          </p:sp>
        </mc:Fallback>
      </mc:AlternateContent>
      <p:cxnSp>
        <p:nvCxnSpPr>
          <p:cNvPr id="7" name="Straight Connector 6"/>
          <p:cNvCxnSpPr/>
          <p:nvPr/>
        </p:nvCxnSpPr>
        <p:spPr>
          <a:xfrm>
            <a:off x="1882446" y="1989861"/>
            <a:ext cx="680495" cy="62201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065840" y="1914673"/>
            <a:ext cx="361950" cy="61558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47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a:xfrm>
            <a:off x="466725" y="266698"/>
            <a:ext cx="8229600" cy="1143000"/>
          </a:xfrm>
        </p:spPr>
        <p:txBody>
          <a:bodyPr>
            <a:normAutofit/>
          </a:bodyPr>
          <a:lstStyle/>
          <a:p>
            <a:r>
              <a:rPr lang="en-US" dirty="0" err="1" smtClean="0"/>
              <a:t>Rao</a:t>
            </a:r>
            <a:r>
              <a:rPr lang="en-US" dirty="0" smtClean="0"/>
              <a:t>-Blackwell Theorem</a:t>
            </a:r>
            <a:endParaRPr lang="en-US" dirty="0"/>
          </a:p>
        </p:txBody>
      </p:sp>
      <p:sp>
        <p:nvSpPr>
          <p:cNvPr id="11" name="Freeform 10"/>
          <p:cNvSpPr/>
          <p:nvPr/>
        </p:nvSpPr>
        <p:spPr>
          <a:xfrm>
            <a:off x="228600" y="2744724"/>
            <a:ext cx="8705850" cy="3827526"/>
          </a:xfrm>
          <a:custGeom>
            <a:avLst/>
            <a:gdLst>
              <a:gd name="connsiteX0" fmla="*/ 0 w 8705850"/>
              <a:gd name="connsiteY0" fmla="*/ 952500 h 5029200"/>
              <a:gd name="connsiteX1" fmla="*/ 628650 w 8705850"/>
              <a:gd name="connsiteY1" fmla="*/ 285750 h 5029200"/>
              <a:gd name="connsiteX2" fmla="*/ 1771650 w 8705850"/>
              <a:gd name="connsiteY2" fmla="*/ 0 h 5029200"/>
              <a:gd name="connsiteX3" fmla="*/ 2762250 w 8705850"/>
              <a:gd name="connsiteY3" fmla="*/ 19050 h 5029200"/>
              <a:gd name="connsiteX4" fmla="*/ 4305300 w 8705850"/>
              <a:gd name="connsiteY4" fmla="*/ 0 h 5029200"/>
              <a:gd name="connsiteX5" fmla="*/ 6210300 w 8705850"/>
              <a:gd name="connsiteY5" fmla="*/ 114300 h 5029200"/>
              <a:gd name="connsiteX6" fmla="*/ 7391400 w 8705850"/>
              <a:gd name="connsiteY6" fmla="*/ 57150 h 5029200"/>
              <a:gd name="connsiteX7" fmla="*/ 8153400 w 8705850"/>
              <a:gd name="connsiteY7" fmla="*/ 552450 h 5029200"/>
              <a:gd name="connsiteX8" fmla="*/ 8629650 w 8705850"/>
              <a:gd name="connsiteY8" fmla="*/ 1371600 h 5029200"/>
              <a:gd name="connsiteX9" fmla="*/ 8705850 w 8705850"/>
              <a:gd name="connsiteY9" fmla="*/ 2743200 h 5029200"/>
              <a:gd name="connsiteX10" fmla="*/ 8001000 w 8705850"/>
              <a:gd name="connsiteY10" fmla="*/ 4210050 h 5029200"/>
              <a:gd name="connsiteX11" fmla="*/ 7353300 w 8705850"/>
              <a:gd name="connsiteY11" fmla="*/ 4972050 h 5029200"/>
              <a:gd name="connsiteX12" fmla="*/ 3867150 w 8705850"/>
              <a:gd name="connsiteY12" fmla="*/ 5029200 h 5029200"/>
              <a:gd name="connsiteX13" fmla="*/ 2266950 w 8705850"/>
              <a:gd name="connsiteY13" fmla="*/ 4800600 h 5029200"/>
              <a:gd name="connsiteX14" fmla="*/ 1162050 w 8705850"/>
              <a:gd name="connsiteY14" fmla="*/ 4629150 h 5029200"/>
              <a:gd name="connsiteX15" fmla="*/ 323850 w 8705850"/>
              <a:gd name="connsiteY15" fmla="*/ 3448050 h 5029200"/>
              <a:gd name="connsiteX16" fmla="*/ 57150 w 8705850"/>
              <a:gd name="connsiteY16" fmla="*/ 2152650 h 5029200"/>
              <a:gd name="connsiteX17" fmla="*/ 38100 w 8705850"/>
              <a:gd name="connsiteY17" fmla="*/ 9144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05850" h="5029200">
                <a:moveTo>
                  <a:pt x="0" y="952500"/>
                </a:moveTo>
                <a:lnTo>
                  <a:pt x="628650" y="285750"/>
                </a:lnTo>
                <a:lnTo>
                  <a:pt x="1771650" y="0"/>
                </a:lnTo>
                <a:lnTo>
                  <a:pt x="2762250" y="19050"/>
                </a:lnTo>
                <a:lnTo>
                  <a:pt x="4305300" y="0"/>
                </a:lnTo>
                <a:lnTo>
                  <a:pt x="6210300" y="114300"/>
                </a:lnTo>
                <a:lnTo>
                  <a:pt x="7391400" y="57150"/>
                </a:lnTo>
                <a:lnTo>
                  <a:pt x="8153400" y="552450"/>
                </a:lnTo>
                <a:lnTo>
                  <a:pt x="8629650" y="1371600"/>
                </a:lnTo>
                <a:lnTo>
                  <a:pt x="8705850" y="2743200"/>
                </a:lnTo>
                <a:lnTo>
                  <a:pt x="8001000" y="4210050"/>
                </a:lnTo>
                <a:lnTo>
                  <a:pt x="7353300" y="4972050"/>
                </a:lnTo>
                <a:lnTo>
                  <a:pt x="3867150" y="5029200"/>
                </a:lnTo>
                <a:lnTo>
                  <a:pt x="2266950" y="4800600"/>
                </a:lnTo>
                <a:lnTo>
                  <a:pt x="1162050" y="4629150"/>
                </a:lnTo>
                <a:lnTo>
                  <a:pt x="323850" y="3448050"/>
                </a:lnTo>
                <a:lnTo>
                  <a:pt x="57150" y="2152650"/>
                </a:lnTo>
                <a:lnTo>
                  <a:pt x="38100" y="9144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1156745" y="3051048"/>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(1,3)</a:t>
            </a:r>
            <a:endParaRPr lang="en-US" sz="3200" dirty="0"/>
          </a:p>
        </p:txBody>
      </p:sp>
      <mc:AlternateContent xmlns:mc="http://schemas.openxmlformats.org/markup-compatibility/2006" xmlns:a14="http://schemas.microsoft.com/office/drawing/2010/main">
        <mc:Choice Requires="a14">
          <p:sp>
            <p:nvSpPr>
              <p:cNvPr id="13" name="TextBox 12"/>
              <p:cNvSpPr txBox="1"/>
              <p:nvPr/>
            </p:nvSpPr>
            <p:spPr>
              <a:xfrm>
                <a:off x="247650" y="1285133"/>
                <a:ext cx="3551293" cy="605550"/>
              </a:xfrm>
              <a:prstGeom prst="rect">
                <a:avLst/>
              </a:prstGeom>
              <a:noFill/>
            </p:spPr>
            <p:txBody>
              <a:bodyPr wrap="none" rtlCol="0">
                <a:spAutoFit/>
              </a:bodyPr>
              <a:lstStyle/>
              <a:p>
                <a:r>
                  <a:rPr lang="en-US" sz="3200" b="1" dirty="0" smtClean="0">
                    <a:solidFill>
                      <a:srgbClr val="7030A0"/>
                    </a:solidFill>
                  </a:rPr>
                  <a:t>Estimator </a:t>
                </a:r>
                <a14:m>
                  <m:oMath xmlns:m="http://schemas.openxmlformats.org/officeDocument/2006/math">
                    <m:acc>
                      <m:accPr>
                        <m:chr m:val="̂"/>
                        <m:ctrlPr>
                          <a:rPr lang="en-US" sz="3200" b="1" i="1" smtClean="0">
                            <a:solidFill>
                              <a:srgbClr val="7030A0"/>
                            </a:solidFill>
                            <a:latin typeface="Cambria Math"/>
                          </a:rPr>
                        </m:ctrlPr>
                      </m:accPr>
                      <m:e>
                        <m:r>
                          <a:rPr lang="en-US" sz="3200" b="1" i="1" smtClean="0">
                            <a:solidFill>
                              <a:srgbClr val="7030A0"/>
                            </a:solidFill>
                            <a:latin typeface="Cambria Math"/>
                          </a:rPr>
                          <m:t>𝜽</m:t>
                        </m:r>
                      </m:e>
                    </m:acc>
                    <m:r>
                      <a:rPr lang="en-US" sz="3200" b="1" i="1" smtClean="0">
                        <a:solidFill>
                          <a:srgbClr val="7030A0"/>
                        </a:solidFill>
                        <a:latin typeface="Cambria Math"/>
                      </a:rPr>
                      <m:t>(</m:t>
                    </m:r>
                    <m:sSub>
                      <m:sSubPr>
                        <m:ctrlPr>
                          <a:rPr lang="en-US" sz="3200" b="1" i="1" smtClean="0">
                            <a:solidFill>
                              <a:srgbClr val="7030A0"/>
                            </a:solidFill>
                            <a:latin typeface="Cambria Math"/>
                          </a:rPr>
                        </m:ctrlPr>
                      </m:sSubPr>
                      <m:e>
                        <m:r>
                          <a:rPr lang="en-US" sz="3200" b="1" i="1" smtClean="0">
                            <a:solidFill>
                              <a:srgbClr val="7030A0"/>
                            </a:solidFill>
                            <a:latin typeface="Cambria Math"/>
                          </a:rPr>
                          <m:t>𝒚</m:t>
                        </m:r>
                      </m:e>
                      <m:sub>
                        <m:r>
                          <a:rPr lang="en-US" sz="3200" b="1" i="1" smtClean="0">
                            <a:solidFill>
                              <a:srgbClr val="7030A0"/>
                            </a:solidFill>
                            <a:latin typeface="Cambria Math"/>
                          </a:rPr>
                          <m:t>𝟏</m:t>
                        </m:r>
                      </m:sub>
                    </m:sSub>
                    <m:r>
                      <a:rPr lang="en-US" sz="3200" b="1" i="1" smtClean="0">
                        <a:solidFill>
                          <a:srgbClr val="7030A0"/>
                        </a:solidFill>
                        <a:latin typeface="Cambria Math"/>
                      </a:rPr>
                      <m:t>,</m:t>
                    </m:r>
                    <m:sSub>
                      <m:sSubPr>
                        <m:ctrlPr>
                          <a:rPr lang="en-US" sz="3200" b="1" i="1" smtClean="0">
                            <a:solidFill>
                              <a:srgbClr val="7030A0"/>
                            </a:solidFill>
                            <a:latin typeface="Cambria Math"/>
                          </a:rPr>
                        </m:ctrlPr>
                      </m:sSubPr>
                      <m:e>
                        <m:r>
                          <a:rPr lang="en-US" sz="3200" b="1" i="1" smtClean="0">
                            <a:solidFill>
                              <a:srgbClr val="7030A0"/>
                            </a:solidFill>
                            <a:latin typeface="Cambria Math"/>
                          </a:rPr>
                          <m:t>𝒚</m:t>
                        </m:r>
                      </m:e>
                      <m:sub>
                        <m:r>
                          <a:rPr lang="en-US" sz="3200" b="1" i="1" smtClean="0">
                            <a:solidFill>
                              <a:srgbClr val="7030A0"/>
                            </a:solidFill>
                            <a:latin typeface="Cambria Math"/>
                          </a:rPr>
                          <m:t>𝟐</m:t>
                        </m:r>
                      </m:sub>
                    </m:sSub>
                    <m:r>
                      <a:rPr lang="en-US" sz="3200" b="1" i="1" smtClean="0">
                        <a:solidFill>
                          <a:srgbClr val="7030A0"/>
                        </a:solidFill>
                        <a:latin typeface="Cambria Math"/>
                      </a:rPr>
                      <m:t>)</m:t>
                    </m:r>
                  </m:oMath>
                </a14:m>
                <a:endParaRPr lang="en-US" sz="3200" b="1" dirty="0">
                  <a:solidFill>
                    <a:srgbClr val="7030A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47650" y="1285133"/>
                <a:ext cx="3551293" cy="605550"/>
              </a:xfrm>
              <a:prstGeom prst="rect">
                <a:avLst/>
              </a:prstGeom>
              <a:blipFill rotWithShape="1">
                <a:blip r:embed="rId4"/>
                <a:stretch>
                  <a:fillRect l="-4467" t="-909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693582" y="1305908"/>
                <a:ext cx="3490636" cy="584775"/>
              </a:xfrm>
              <a:prstGeom prst="rect">
                <a:avLst/>
              </a:prstGeom>
              <a:noFill/>
            </p:spPr>
            <p:txBody>
              <a:bodyPr wrap="none" rtlCol="0">
                <a:spAutoFit/>
              </a:bodyPr>
              <a:lstStyle/>
              <a:p>
                <a:r>
                  <a:rPr lang="en-US" sz="3200" b="0" dirty="0" smtClean="0"/>
                  <a:t>T</a:t>
                </a:r>
                <a14:m>
                  <m:oMath xmlns:m="http://schemas.openxmlformats.org/officeDocument/2006/math">
                    <m:d>
                      <m:dPr>
                        <m:ctrlPr>
                          <a:rPr lang="en-US" sz="3200" b="0" i="1" smtClean="0">
                            <a:latin typeface="Cambria Math"/>
                          </a:rPr>
                        </m:ctrlPr>
                      </m:dPr>
                      <m:e>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1</m:t>
                            </m:r>
                          </m:sub>
                        </m:sSub>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2</m:t>
                            </m:r>
                          </m:sub>
                        </m:sSub>
                      </m:e>
                    </m:d>
                    <m:r>
                      <a:rPr lang="en-US" sz="3200" b="0" i="0" smtClean="0">
                        <a:latin typeface="Cambria Math"/>
                      </a:rPr>
                      <m:t>=</m:t>
                    </m:r>
                    <m:sSub>
                      <m:sSubPr>
                        <m:ctrlPr>
                          <a:rPr lang="en-US" sz="3200" b="0" i="1" smtClean="0">
                            <a:latin typeface="Cambria Math"/>
                          </a:rPr>
                        </m:ctrlPr>
                      </m:sSubPr>
                      <m:e>
                        <m:r>
                          <m:rPr>
                            <m:sty m:val="p"/>
                          </m:rPr>
                          <a:rPr lang="en-US" sz="3200" b="0" i="0" smtClean="0">
                            <a:latin typeface="Cambria Math"/>
                          </a:rPr>
                          <m:t>y</m:t>
                        </m:r>
                      </m:e>
                      <m:sub>
                        <m:r>
                          <a:rPr lang="en-US" sz="3200" b="0" i="0" smtClean="0">
                            <a:latin typeface="Cambria Math"/>
                          </a:rPr>
                          <m:t>1</m:t>
                        </m:r>
                      </m:sub>
                    </m:sSub>
                    <m:r>
                      <a:rPr lang="en-US" sz="3200" b="0" i="0" smtClean="0">
                        <a:latin typeface="Cambria Math"/>
                      </a:rPr>
                      <m:t>+</m:t>
                    </m:r>
                    <m:sSub>
                      <m:sSubPr>
                        <m:ctrlPr>
                          <a:rPr lang="en-US" sz="3200" b="0" i="1" smtClean="0">
                            <a:latin typeface="Cambria Math"/>
                          </a:rPr>
                        </m:ctrlPr>
                      </m:sSubPr>
                      <m:e>
                        <m:r>
                          <m:rPr>
                            <m:sty m:val="p"/>
                          </m:rPr>
                          <a:rPr lang="en-US" sz="3200" b="0" i="0" smtClean="0">
                            <a:latin typeface="Cambria Math"/>
                          </a:rPr>
                          <m:t>y</m:t>
                        </m:r>
                      </m:e>
                      <m:sub>
                        <m:r>
                          <a:rPr lang="en-US" sz="3200" b="0" i="0" smtClean="0">
                            <a:latin typeface="Cambria Math"/>
                          </a:rPr>
                          <m:t>2</m:t>
                        </m:r>
                      </m:sub>
                    </m:sSub>
                  </m:oMath>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693582" y="1305908"/>
                <a:ext cx="3490636" cy="584775"/>
              </a:xfrm>
              <a:prstGeom prst="rect">
                <a:avLst/>
              </a:prstGeom>
              <a:blipFill rotWithShape="1">
                <a:blip r:embed="rId5"/>
                <a:stretch>
                  <a:fillRect l="-4538" t="-12500" b="-34375"/>
                </a:stretch>
              </a:blipFill>
            </p:spPr>
            <p:txBody>
              <a:bodyPr/>
              <a:lstStyle/>
              <a:p>
                <a:r>
                  <a:rPr lang="en-US">
                    <a:noFill/>
                  </a:rPr>
                  <a:t> </a:t>
                </a:r>
              </a:p>
            </p:txBody>
          </p:sp>
        </mc:Fallback>
      </mc:AlternateContent>
      <p:sp>
        <p:nvSpPr>
          <p:cNvPr id="16" name="Rectangular Callout 15"/>
          <p:cNvSpPr/>
          <p:nvPr/>
        </p:nvSpPr>
        <p:spPr>
          <a:xfrm>
            <a:off x="922840" y="4352163"/>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(4,0)</a:t>
            </a:r>
            <a:endParaRPr lang="en-US" sz="3200" dirty="0"/>
          </a:p>
        </p:txBody>
      </p:sp>
      <p:sp>
        <p:nvSpPr>
          <p:cNvPr id="17" name="Rectangular Callout 16"/>
          <p:cNvSpPr/>
          <p:nvPr/>
        </p:nvSpPr>
        <p:spPr>
          <a:xfrm>
            <a:off x="2427790" y="5257800"/>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(3,1)</a:t>
            </a:r>
            <a:endParaRPr lang="en-US" sz="3200" dirty="0"/>
          </a:p>
        </p:txBody>
      </p:sp>
      <p:sp>
        <p:nvSpPr>
          <p:cNvPr id="18" name="Rectangular Callout 17"/>
          <p:cNvSpPr/>
          <p:nvPr/>
        </p:nvSpPr>
        <p:spPr>
          <a:xfrm>
            <a:off x="2923090" y="3038094"/>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(2,2)</a:t>
            </a:r>
            <a:endParaRPr lang="en-US" sz="3200" dirty="0"/>
          </a:p>
        </p:txBody>
      </p:sp>
      <p:sp>
        <p:nvSpPr>
          <p:cNvPr id="19" name="Rectangular Callout 18"/>
          <p:cNvSpPr/>
          <p:nvPr/>
        </p:nvSpPr>
        <p:spPr>
          <a:xfrm>
            <a:off x="3494590" y="4378452"/>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(1,2)</a:t>
            </a:r>
            <a:endParaRPr lang="en-US" sz="3200" dirty="0"/>
          </a:p>
        </p:txBody>
      </p:sp>
      <p:sp>
        <p:nvSpPr>
          <p:cNvPr id="20" name="Rectangular Callout 19"/>
          <p:cNvSpPr/>
          <p:nvPr/>
        </p:nvSpPr>
        <p:spPr>
          <a:xfrm>
            <a:off x="5867400" y="3038094"/>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(2,1)</a:t>
            </a:r>
            <a:endParaRPr lang="en-US" sz="3200" dirty="0"/>
          </a:p>
        </p:txBody>
      </p:sp>
      <p:sp>
        <p:nvSpPr>
          <p:cNvPr id="21" name="Rectangular Callout 20"/>
          <p:cNvSpPr/>
          <p:nvPr/>
        </p:nvSpPr>
        <p:spPr>
          <a:xfrm>
            <a:off x="5295900" y="4122039"/>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(3,0)</a:t>
            </a:r>
            <a:endParaRPr lang="en-US" sz="3200" dirty="0"/>
          </a:p>
        </p:txBody>
      </p:sp>
      <p:sp>
        <p:nvSpPr>
          <p:cNvPr id="22" name="Rectangular Callout 21"/>
          <p:cNvSpPr/>
          <p:nvPr/>
        </p:nvSpPr>
        <p:spPr>
          <a:xfrm>
            <a:off x="6117480" y="5244846"/>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(1,4)</a:t>
            </a:r>
            <a:endParaRPr lang="en-US" sz="3200" dirty="0"/>
          </a:p>
        </p:txBody>
      </p:sp>
      <p:sp>
        <p:nvSpPr>
          <p:cNvPr id="23" name="Rectangular Callout 22"/>
          <p:cNvSpPr/>
          <p:nvPr/>
        </p:nvSpPr>
        <p:spPr>
          <a:xfrm>
            <a:off x="7290845" y="3884676"/>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(3,2)</a:t>
            </a:r>
            <a:endParaRPr lang="en-US" sz="3200" dirty="0"/>
          </a:p>
        </p:txBody>
      </p:sp>
      <p:sp>
        <p:nvSpPr>
          <p:cNvPr id="24" name="TextBox 23"/>
          <p:cNvSpPr txBox="1"/>
          <p:nvPr/>
        </p:nvSpPr>
        <p:spPr>
          <a:xfrm>
            <a:off x="726312" y="3108639"/>
            <a:ext cx="393056" cy="584775"/>
          </a:xfrm>
          <a:prstGeom prst="rect">
            <a:avLst/>
          </a:prstGeom>
          <a:noFill/>
        </p:spPr>
        <p:txBody>
          <a:bodyPr wrap="none" rtlCol="0">
            <a:spAutoFit/>
          </a:bodyPr>
          <a:lstStyle/>
          <a:p>
            <a:r>
              <a:rPr lang="en-US" sz="3200" b="1" dirty="0" smtClean="0">
                <a:solidFill>
                  <a:srgbClr val="7030A0"/>
                </a:solidFill>
              </a:rPr>
              <a:t>3</a:t>
            </a:r>
            <a:endParaRPr lang="en-US" sz="3200" b="1" dirty="0">
              <a:solidFill>
                <a:srgbClr val="7030A0"/>
              </a:solidFill>
            </a:endParaRPr>
          </a:p>
        </p:txBody>
      </p:sp>
      <p:sp>
        <p:nvSpPr>
          <p:cNvPr id="25" name="TextBox 24"/>
          <p:cNvSpPr txBox="1"/>
          <p:nvPr/>
        </p:nvSpPr>
        <p:spPr>
          <a:xfrm>
            <a:off x="4892234" y="4191000"/>
            <a:ext cx="393056" cy="584775"/>
          </a:xfrm>
          <a:prstGeom prst="rect">
            <a:avLst/>
          </a:prstGeom>
          <a:noFill/>
        </p:spPr>
        <p:txBody>
          <a:bodyPr wrap="none" rtlCol="0">
            <a:spAutoFit/>
          </a:bodyPr>
          <a:lstStyle/>
          <a:p>
            <a:r>
              <a:rPr lang="en-US" sz="3200" b="1" dirty="0">
                <a:solidFill>
                  <a:srgbClr val="7030A0"/>
                </a:solidFill>
              </a:rPr>
              <a:t>0</a:t>
            </a:r>
          </a:p>
        </p:txBody>
      </p:sp>
      <p:sp>
        <p:nvSpPr>
          <p:cNvPr id="26" name="TextBox 25"/>
          <p:cNvSpPr txBox="1"/>
          <p:nvPr/>
        </p:nvSpPr>
        <p:spPr>
          <a:xfrm>
            <a:off x="2530034" y="3121051"/>
            <a:ext cx="393056" cy="584775"/>
          </a:xfrm>
          <a:prstGeom prst="rect">
            <a:avLst/>
          </a:prstGeom>
          <a:noFill/>
        </p:spPr>
        <p:txBody>
          <a:bodyPr wrap="none" rtlCol="0">
            <a:spAutoFit/>
          </a:bodyPr>
          <a:lstStyle/>
          <a:p>
            <a:r>
              <a:rPr lang="en-US" sz="3200" b="1" dirty="0" smtClean="0">
                <a:solidFill>
                  <a:srgbClr val="7030A0"/>
                </a:solidFill>
              </a:rPr>
              <a:t>2</a:t>
            </a:r>
            <a:endParaRPr lang="en-US" sz="3200" b="1" dirty="0">
              <a:solidFill>
                <a:srgbClr val="7030A0"/>
              </a:solidFill>
            </a:endParaRPr>
          </a:p>
        </p:txBody>
      </p:sp>
      <p:sp>
        <p:nvSpPr>
          <p:cNvPr id="27" name="TextBox 26"/>
          <p:cNvSpPr txBox="1"/>
          <p:nvPr/>
        </p:nvSpPr>
        <p:spPr>
          <a:xfrm>
            <a:off x="2023296" y="5223510"/>
            <a:ext cx="393056" cy="584775"/>
          </a:xfrm>
          <a:prstGeom prst="rect">
            <a:avLst/>
          </a:prstGeom>
          <a:noFill/>
        </p:spPr>
        <p:txBody>
          <a:bodyPr wrap="none" rtlCol="0">
            <a:spAutoFit/>
          </a:bodyPr>
          <a:lstStyle/>
          <a:p>
            <a:r>
              <a:rPr lang="en-US" sz="3200" b="1" dirty="0">
                <a:solidFill>
                  <a:srgbClr val="7030A0"/>
                </a:solidFill>
              </a:rPr>
              <a:t>1</a:t>
            </a:r>
          </a:p>
        </p:txBody>
      </p:sp>
      <p:sp>
        <p:nvSpPr>
          <p:cNvPr id="28" name="TextBox 27"/>
          <p:cNvSpPr txBox="1"/>
          <p:nvPr/>
        </p:nvSpPr>
        <p:spPr>
          <a:xfrm>
            <a:off x="529784" y="4338828"/>
            <a:ext cx="393056" cy="584775"/>
          </a:xfrm>
          <a:prstGeom prst="rect">
            <a:avLst/>
          </a:prstGeom>
          <a:noFill/>
        </p:spPr>
        <p:txBody>
          <a:bodyPr wrap="none" rtlCol="0">
            <a:spAutoFit/>
          </a:bodyPr>
          <a:lstStyle/>
          <a:p>
            <a:r>
              <a:rPr lang="en-US" sz="3200" b="1" dirty="0" smtClean="0">
                <a:solidFill>
                  <a:srgbClr val="7030A0"/>
                </a:solidFill>
              </a:rPr>
              <a:t>0</a:t>
            </a:r>
            <a:endParaRPr lang="en-US" sz="3200" b="1" dirty="0">
              <a:solidFill>
                <a:srgbClr val="7030A0"/>
              </a:solidFill>
            </a:endParaRPr>
          </a:p>
        </p:txBody>
      </p:sp>
      <p:sp>
        <p:nvSpPr>
          <p:cNvPr id="29" name="TextBox 28"/>
          <p:cNvSpPr txBox="1"/>
          <p:nvPr/>
        </p:nvSpPr>
        <p:spPr>
          <a:xfrm>
            <a:off x="5670872" y="5257800"/>
            <a:ext cx="393056" cy="584775"/>
          </a:xfrm>
          <a:prstGeom prst="rect">
            <a:avLst/>
          </a:prstGeom>
          <a:noFill/>
        </p:spPr>
        <p:txBody>
          <a:bodyPr wrap="none" rtlCol="0">
            <a:spAutoFit/>
          </a:bodyPr>
          <a:lstStyle/>
          <a:p>
            <a:r>
              <a:rPr lang="en-US" sz="3200" b="1" dirty="0" smtClean="0">
                <a:solidFill>
                  <a:srgbClr val="7030A0"/>
                </a:solidFill>
              </a:rPr>
              <a:t>4</a:t>
            </a:r>
            <a:endParaRPr lang="en-US" sz="3200" b="1" dirty="0">
              <a:solidFill>
                <a:srgbClr val="7030A0"/>
              </a:solidFill>
            </a:endParaRPr>
          </a:p>
        </p:txBody>
      </p:sp>
      <p:sp>
        <p:nvSpPr>
          <p:cNvPr id="30" name="TextBox 29"/>
          <p:cNvSpPr txBox="1"/>
          <p:nvPr/>
        </p:nvSpPr>
        <p:spPr>
          <a:xfrm>
            <a:off x="6954939" y="3963001"/>
            <a:ext cx="393056" cy="584775"/>
          </a:xfrm>
          <a:prstGeom prst="rect">
            <a:avLst/>
          </a:prstGeom>
          <a:noFill/>
        </p:spPr>
        <p:txBody>
          <a:bodyPr wrap="none" rtlCol="0">
            <a:spAutoFit/>
          </a:bodyPr>
          <a:lstStyle/>
          <a:p>
            <a:r>
              <a:rPr lang="en-US" sz="3200" b="1" dirty="0" smtClean="0">
                <a:solidFill>
                  <a:srgbClr val="7030A0"/>
                </a:solidFill>
              </a:rPr>
              <a:t>2</a:t>
            </a:r>
            <a:endParaRPr lang="en-US" sz="3200" b="1" dirty="0">
              <a:solidFill>
                <a:srgbClr val="7030A0"/>
              </a:solidFill>
            </a:endParaRPr>
          </a:p>
        </p:txBody>
      </p:sp>
      <p:sp>
        <p:nvSpPr>
          <p:cNvPr id="31" name="TextBox 30"/>
          <p:cNvSpPr txBox="1"/>
          <p:nvPr/>
        </p:nvSpPr>
        <p:spPr>
          <a:xfrm>
            <a:off x="5520884" y="3036129"/>
            <a:ext cx="393056" cy="584775"/>
          </a:xfrm>
          <a:prstGeom prst="rect">
            <a:avLst/>
          </a:prstGeom>
          <a:noFill/>
        </p:spPr>
        <p:txBody>
          <a:bodyPr wrap="none" rtlCol="0">
            <a:spAutoFit/>
          </a:bodyPr>
          <a:lstStyle/>
          <a:p>
            <a:r>
              <a:rPr lang="en-US" sz="3200" b="1" dirty="0">
                <a:solidFill>
                  <a:srgbClr val="7030A0"/>
                </a:solidFill>
              </a:rPr>
              <a:t>1</a:t>
            </a:r>
          </a:p>
        </p:txBody>
      </p:sp>
      <p:sp>
        <p:nvSpPr>
          <p:cNvPr id="32" name="TextBox 31"/>
          <p:cNvSpPr txBox="1"/>
          <p:nvPr/>
        </p:nvSpPr>
        <p:spPr>
          <a:xfrm>
            <a:off x="3177734" y="4366099"/>
            <a:ext cx="393056" cy="584775"/>
          </a:xfrm>
          <a:prstGeom prst="rect">
            <a:avLst/>
          </a:prstGeom>
          <a:noFill/>
        </p:spPr>
        <p:txBody>
          <a:bodyPr wrap="none" rtlCol="0">
            <a:spAutoFit/>
          </a:bodyPr>
          <a:lstStyle/>
          <a:p>
            <a:r>
              <a:rPr lang="en-US" sz="3200" b="1" dirty="0" smtClean="0">
                <a:solidFill>
                  <a:srgbClr val="7030A0"/>
                </a:solidFill>
              </a:rPr>
              <a:t>2</a:t>
            </a:r>
            <a:endParaRPr lang="en-US" sz="3200" b="1" dirty="0">
              <a:solidFill>
                <a:srgbClr val="7030A0"/>
              </a:solidFill>
            </a:endParaRPr>
          </a:p>
        </p:txBody>
      </p:sp>
      <p:sp>
        <p:nvSpPr>
          <p:cNvPr id="33" name="Freeform 32"/>
          <p:cNvSpPr/>
          <p:nvPr/>
        </p:nvSpPr>
        <p:spPr>
          <a:xfrm>
            <a:off x="2914622" y="2724150"/>
            <a:ext cx="1401992" cy="3810000"/>
          </a:xfrm>
          <a:custGeom>
            <a:avLst/>
            <a:gdLst>
              <a:gd name="connsiteX0" fmla="*/ 1352578 w 1401992"/>
              <a:gd name="connsiteY0" fmla="*/ 0 h 3810000"/>
              <a:gd name="connsiteX1" fmla="*/ 1238278 w 1401992"/>
              <a:gd name="connsiteY1" fmla="*/ 704850 h 3810000"/>
              <a:gd name="connsiteX2" fmla="*/ 28 w 1401992"/>
              <a:gd name="connsiteY2" fmla="*/ 1809750 h 3810000"/>
              <a:gd name="connsiteX3" fmla="*/ 1200178 w 1401992"/>
              <a:gd name="connsiteY3" fmla="*/ 2838450 h 3810000"/>
              <a:gd name="connsiteX4" fmla="*/ 914428 w 1401992"/>
              <a:gd name="connsiteY4" fmla="*/ 3810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992" h="3810000">
                <a:moveTo>
                  <a:pt x="1352578" y="0"/>
                </a:moveTo>
                <a:cubicBezTo>
                  <a:pt x="1408140" y="201612"/>
                  <a:pt x="1463703" y="403225"/>
                  <a:pt x="1238278" y="704850"/>
                </a:cubicBezTo>
                <a:cubicBezTo>
                  <a:pt x="1012853" y="1006475"/>
                  <a:pt x="6378" y="1454150"/>
                  <a:pt x="28" y="1809750"/>
                </a:cubicBezTo>
                <a:cubicBezTo>
                  <a:pt x="-6322" y="2165350"/>
                  <a:pt x="1047778" y="2505075"/>
                  <a:pt x="1200178" y="2838450"/>
                </a:cubicBezTo>
                <a:cubicBezTo>
                  <a:pt x="1352578" y="3171825"/>
                  <a:pt x="1133503" y="3490912"/>
                  <a:pt x="914428" y="3810000"/>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33"/>
          <p:cNvSpPr/>
          <p:nvPr/>
        </p:nvSpPr>
        <p:spPr>
          <a:xfrm>
            <a:off x="5448300" y="3143250"/>
            <a:ext cx="2895600" cy="3409950"/>
          </a:xfrm>
          <a:custGeom>
            <a:avLst/>
            <a:gdLst>
              <a:gd name="connsiteX0" fmla="*/ 2895600 w 2895600"/>
              <a:gd name="connsiteY0" fmla="*/ 0 h 3409950"/>
              <a:gd name="connsiteX1" fmla="*/ 1638300 w 2895600"/>
              <a:gd name="connsiteY1" fmla="*/ 762000 h 3409950"/>
              <a:gd name="connsiteX2" fmla="*/ 1390650 w 2895600"/>
              <a:gd name="connsiteY2" fmla="*/ 1809750 h 3409950"/>
              <a:gd name="connsiteX3" fmla="*/ 266700 w 2895600"/>
              <a:gd name="connsiteY3" fmla="*/ 2152650 h 3409950"/>
              <a:gd name="connsiteX4" fmla="*/ 0 w 2895600"/>
              <a:gd name="connsiteY4" fmla="*/ 3409950 h 340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3409950">
                <a:moveTo>
                  <a:pt x="2895600" y="0"/>
                </a:moveTo>
                <a:cubicBezTo>
                  <a:pt x="2392362" y="230187"/>
                  <a:pt x="1889125" y="460375"/>
                  <a:pt x="1638300" y="762000"/>
                </a:cubicBezTo>
                <a:cubicBezTo>
                  <a:pt x="1387475" y="1063625"/>
                  <a:pt x="1619250" y="1577975"/>
                  <a:pt x="1390650" y="1809750"/>
                </a:cubicBezTo>
                <a:cubicBezTo>
                  <a:pt x="1162050" y="2041525"/>
                  <a:pt x="498475" y="1885950"/>
                  <a:pt x="266700" y="2152650"/>
                </a:cubicBezTo>
                <a:cubicBezTo>
                  <a:pt x="34925" y="2419350"/>
                  <a:pt x="17462" y="2914650"/>
                  <a:pt x="0" y="34099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77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305663"/>
            <a:ext cx="8875776" cy="1143000"/>
          </a:xfrm>
        </p:spPr>
        <p:txBody>
          <a:bodyPr>
            <a:normAutofit fontScale="90000"/>
          </a:bodyPr>
          <a:lstStyle/>
          <a:p>
            <a:r>
              <a:rPr lang="en-US" dirty="0" smtClean="0"/>
              <a:t>Distinct Elements: Approximate Counting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447800"/>
                <a:ext cx="8840500" cy="5105400"/>
              </a:xfrm>
            </p:spPr>
            <p:txBody>
              <a:bodyPr>
                <a:normAutofit lnSpcReduction="10000"/>
              </a:bodyPr>
              <a:lstStyle/>
              <a:p>
                <a:pPr>
                  <a:buFont typeface="Wingdings" pitchFamily="2" charset="2"/>
                  <a:buChar char="§"/>
                </a:pPr>
                <a:r>
                  <a:rPr lang="en-US" dirty="0" smtClean="0"/>
                  <a:t>Size of sketch </a:t>
                </a:r>
                <a14:m>
                  <m:oMath xmlns:m="http://schemas.openxmlformats.org/officeDocument/2006/math">
                    <m:d>
                      <m:dPr>
                        <m:begChr m:val="|"/>
                        <m:endChr m:val="|"/>
                        <m:ctrlPr>
                          <a:rPr lang="en-US" b="0" i="1" smtClean="0">
                            <a:solidFill>
                              <a:schemeClr val="tx2"/>
                            </a:solidFill>
                            <a:latin typeface="Cambria Math"/>
                          </a:rPr>
                        </m:ctrlPr>
                      </m:dPr>
                      <m:e>
                        <m:r>
                          <m:rPr>
                            <m:sty m:val="p"/>
                          </m:rPr>
                          <a:rPr lang="en-US" b="0" i="0" smtClean="0">
                            <a:solidFill>
                              <a:schemeClr val="tx2"/>
                            </a:solidFill>
                            <a:latin typeface="Cambria Math"/>
                          </a:rPr>
                          <m:t>s</m:t>
                        </m:r>
                        <m:r>
                          <a:rPr lang="en-US" b="0" i="0" smtClean="0">
                            <a:solidFill>
                              <a:schemeClr val="tx2"/>
                            </a:solidFill>
                            <a:latin typeface="Cambria Math"/>
                          </a:rPr>
                          <m:t>(</m:t>
                        </m:r>
                        <m:r>
                          <a:rPr lang="en-US" b="0" i="1" smtClean="0">
                            <a:solidFill>
                              <a:schemeClr val="tx2"/>
                            </a:solidFill>
                            <a:latin typeface="Cambria Math"/>
                          </a:rPr>
                          <m:t>𝑁</m:t>
                        </m:r>
                        <m:r>
                          <a:rPr lang="en-US" b="0" i="0" smtClean="0">
                            <a:solidFill>
                              <a:schemeClr val="tx2"/>
                            </a:solidFill>
                            <a:latin typeface="Cambria Math"/>
                          </a:rPr>
                          <m:t>)</m:t>
                        </m:r>
                      </m:e>
                    </m:d>
                    <m:r>
                      <a:rPr lang="en-US" b="0" i="1" smtClean="0">
                        <a:solidFill>
                          <a:schemeClr val="tx2"/>
                        </a:solidFill>
                        <a:latin typeface="Cambria Math"/>
                      </a:rPr>
                      <m:t>≪</m:t>
                    </m:r>
                    <m:d>
                      <m:dPr>
                        <m:begChr m:val="|"/>
                        <m:endChr m:val="|"/>
                        <m:ctrlPr>
                          <a:rPr lang="en-US" b="0" i="1" smtClean="0">
                            <a:solidFill>
                              <a:schemeClr val="tx2"/>
                            </a:solidFill>
                            <a:latin typeface="Cambria Math"/>
                          </a:rPr>
                        </m:ctrlPr>
                      </m:dPr>
                      <m:e>
                        <m:r>
                          <a:rPr lang="en-US" b="0" i="1" smtClean="0">
                            <a:solidFill>
                              <a:schemeClr val="tx2"/>
                            </a:solidFill>
                            <a:latin typeface="Cambria Math"/>
                          </a:rPr>
                          <m:t>𝑁</m:t>
                        </m:r>
                      </m:e>
                    </m:d>
                    <m:r>
                      <a:rPr lang="en-US" b="0" i="1" smtClean="0">
                        <a:solidFill>
                          <a:schemeClr val="tx2"/>
                        </a:solidFill>
                        <a:latin typeface="Cambria Math"/>
                      </a:rPr>
                      <m:t>=</m:t>
                    </m:r>
                    <m:r>
                      <a:rPr lang="en-US" b="0" i="1" smtClean="0">
                        <a:solidFill>
                          <a:schemeClr val="tx2"/>
                        </a:solidFill>
                        <a:latin typeface="Cambria Math"/>
                      </a:rPr>
                      <m:t>𝑛</m:t>
                    </m:r>
                  </m:oMath>
                </a14:m>
                <a:endParaRPr lang="en-US" dirty="0" smtClean="0">
                  <a:solidFill>
                    <a:schemeClr val="tx2"/>
                  </a:solidFill>
                </a:endParaRPr>
              </a:p>
              <a:p>
                <a:pPr>
                  <a:buFont typeface="Wingdings" pitchFamily="2" charset="2"/>
                  <a:buChar char="§"/>
                </a:pPr>
                <a:r>
                  <a:rPr lang="en-US" dirty="0" smtClean="0"/>
                  <a:t>Can query </a:t>
                </a:r>
                <a14:m>
                  <m:oMath xmlns:m="http://schemas.openxmlformats.org/officeDocument/2006/math">
                    <m:r>
                      <m:rPr>
                        <m:sty m:val="p"/>
                      </m:rPr>
                      <a:rPr lang="en-US" b="0" i="0" smtClean="0">
                        <a:solidFill>
                          <a:schemeClr val="tx2"/>
                        </a:solidFill>
                        <a:latin typeface="Cambria Math"/>
                      </a:rPr>
                      <m:t>s</m:t>
                    </m:r>
                    <m:r>
                      <a:rPr lang="en-US" b="0" i="0" smtClean="0">
                        <a:solidFill>
                          <a:schemeClr val="tx2"/>
                        </a:solidFill>
                        <a:latin typeface="Cambria Math"/>
                      </a:rPr>
                      <m:t>(</m:t>
                    </m:r>
                    <m:r>
                      <m:rPr>
                        <m:sty m:val="p"/>
                      </m:rPr>
                      <a:rPr lang="en-US" b="0" i="0" smtClean="0">
                        <a:solidFill>
                          <a:schemeClr val="tx2"/>
                        </a:solidFill>
                        <a:latin typeface="Cambria Math"/>
                      </a:rPr>
                      <m:t>N</m:t>
                    </m:r>
                    <m:r>
                      <a:rPr lang="en-US" b="0" i="0" smtClean="0">
                        <a:solidFill>
                          <a:schemeClr val="tx2"/>
                        </a:solidFill>
                        <a:latin typeface="Cambria Math"/>
                      </a:rPr>
                      <m:t>)</m:t>
                    </m:r>
                  </m:oMath>
                </a14:m>
                <a:r>
                  <a:rPr lang="en-US" dirty="0" smtClean="0"/>
                  <a:t> to get a good estimate </a:t>
                </a:r>
                <a14:m>
                  <m:oMath xmlns:m="http://schemas.openxmlformats.org/officeDocument/2006/math">
                    <m:acc>
                      <m:accPr>
                        <m:chr m:val="̂"/>
                        <m:ctrlPr>
                          <a:rPr lang="en-US" b="0" i="1" smtClean="0">
                            <a:solidFill>
                              <a:schemeClr val="tx2"/>
                            </a:solidFill>
                            <a:latin typeface="Cambria Math"/>
                          </a:rPr>
                        </m:ctrlPr>
                      </m:accPr>
                      <m:e>
                        <m:r>
                          <a:rPr lang="en-US" b="0" i="1" smtClean="0">
                            <a:solidFill>
                              <a:schemeClr val="tx2"/>
                            </a:solidFill>
                            <a:latin typeface="Cambria Math"/>
                          </a:rPr>
                          <m:t>𝑛</m:t>
                        </m:r>
                      </m:e>
                    </m:acc>
                    <m:r>
                      <a:rPr lang="en-US" b="0" i="1" smtClean="0">
                        <a:solidFill>
                          <a:schemeClr val="tx2"/>
                        </a:solidFill>
                        <a:latin typeface="Cambria Math"/>
                      </a:rPr>
                      <m:t>(</m:t>
                    </m:r>
                    <m:r>
                      <a:rPr lang="en-US" b="0" i="1" smtClean="0">
                        <a:solidFill>
                          <a:schemeClr val="tx2"/>
                        </a:solidFill>
                        <a:latin typeface="Cambria Math"/>
                      </a:rPr>
                      <m:t>𝑠</m:t>
                    </m:r>
                    <m:r>
                      <a:rPr lang="en-US" b="0" i="1" smtClean="0">
                        <a:solidFill>
                          <a:schemeClr val="tx2"/>
                        </a:solidFill>
                        <a:latin typeface="Cambria Math"/>
                      </a:rPr>
                      <m:t>)</m:t>
                    </m:r>
                  </m:oMath>
                </a14:m>
                <a:r>
                  <a:rPr lang="en-US" dirty="0" smtClean="0">
                    <a:solidFill>
                      <a:schemeClr val="tx2"/>
                    </a:solidFill>
                  </a:rPr>
                  <a:t> </a:t>
                </a:r>
                <a:r>
                  <a:rPr lang="en-US" dirty="0" smtClean="0"/>
                  <a:t>of</a:t>
                </a:r>
                <a:r>
                  <a:rPr lang="en-US" dirty="0" smtClean="0">
                    <a:solidFill>
                      <a:schemeClr val="tx2"/>
                    </a:solidFill>
                  </a:rPr>
                  <a:t> </a:t>
                </a:r>
                <a14:m>
                  <m:oMath xmlns:m="http://schemas.openxmlformats.org/officeDocument/2006/math">
                    <m:r>
                      <a:rPr lang="en-US" b="0" i="1" smtClean="0">
                        <a:solidFill>
                          <a:schemeClr val="tx2"/>
                        </a:solidFill>
                        <a:latin typeface="Cambria Math"/>
                      </a:rPr>
                      <m:t>𝑛</m:t>
                    </m:r>
                  </m:oMath>
                </a14:m>
                <a:r>
                  <a:rPr lang="en-US" dirty="0" smtClean="0">
                    <a:solidFill>
                      <a:schemeClr val="tx2"/>
                    </a:solidFill>
                  </a:rPr>
                  <a:t> (small relative error)</a:t>
                </a:r>
              </a:p>
              <a:p>
                <a:pPr>
                  <a:buFont typeface="Wingdings" pitchFamily="2" charset="2"/>
                  <a:buChar char="§"/>
                </a:pPr>
                <a:r>
                  <a:rPr lang="en-US" dirty="0" smtClean="0"/>
                  <a:t>For a new element </a:t>
                </a:r>
                <a14:m>
                  <m:oMath xmlns:m="http://schemas.openxmlformats.org/officeDocument/2006/math">
                    <m:r>
                      <a:rPr lang="en-US" b="0" i="1" smtClean="0">
                        <a:solidFill>
                          <a:schemeClr val="tx2"/>
                        </a:solidFill>
                        <a:latin typeface="Cambria Math"/>
                      </a:rPr>
                      <m:t>𝑥</m:t>
                    </m:r>
                    <m:r>
                      <a:rPr lang="en-US" b="0" i="0" smtClean="0">
                        <a:solidFill>
                          <a:schemeClr val="tx2"/>
                        </a:solidFill>
                        <a:latin typeface="Cambria Math"/>
                      </a:rPr>
                      <m:t>, </m:t>
                    </m:r>
                  </m:oMath>
                </a14:m>
                <a:r>
                  <a:rPr lang="en-US" dirty="0" smtClean="0"/>
                  <a:t>easy to compute </a:t>
                </a:r>
                <a14:m>
                  <m:oMath xmlns:m="http://schemas.openxmlformats.org/officeDocument/2006/math">
                    <m:r>
                      <m:rPr>
                        <m:sty m:val="p"/>
                      </m:rPr>
                      <a:rPr lang="en-US" b="0" i="0" smtClean="0">
                        <a:solidFill>
                          <a:schemeClr val="tx2"/>
                        </a:solidFill>
                        <a:latin typeface="Cambria Math"/>
                      </a:rPr>
                      <m:t>s</m:t>
                    </m:r>
                    <m:r>
                      <a:rPr lang="en-US" b="0" i="0" smtClean="0">
                        <a:solidFill>
                          <a:schemeClr val="tx2"/>
                        </a:solidFill>
                        <a:latin typeface="Cambria Math"/>
                      </a:rPr>
                      <m:t>(</m:t>
                    </m:r>
                    <m:r>
                      <a:rPr lang="en-US" b="0" i="1" smtClean="0">
                        <a:solidFill>
                          <a:schemeClr val="tx2"/>
                        </a:solidFill>
                        <a:latin typeface="Cambria Math"/>
                      </a:rPr>
                      <m:t>𝑁</m:t>
                    </m:r>
                    <m:r>
                      <a:rPr lang="en-US" b="0" i="1" smtClean="0">
                        <a:solidFill>
                          <a:schemeClr val="tx2"/>
                        </a:solidFill>
                        <a:latin typeface="Cambria Math"/>
                      </a:rPr>
                      <m:t>∪</m:t>
                    </m:r>
                    <m:r>
                      <a:rPr lang="en-US" b="0" i="1" smtClean="0">
                        <a:solidFill>
                          <a:schemeClr val="tx2"/>
                        </a:solidFill>
                        <a:latin typeface="Cambria Math"/>
                      </a:rPr>
                      <m:t>𝑥</m:t>
                    </m:r>
                    <m:r>
                      <a:rPr lang="en-US" b="0" i="1" smtClean="0">
                        <a:solidFill>
                          <a:schemeClr val="tx2"/>
                        </a:solidFill>
                        <a:latin typeface="Cambria Math"/>
                      </a:rPr>
                      <m:t>)</m:t>
                    </m:r>
                  </m:oMath>
                </a14:m>
                <a:r>
                  <a:rPr lang="en-US" dirty="0" smtClean="0">
                    <a:solidFill>
                      <a:schemeClr val="tx2"/>
                    </a:solidFill>
                  </a:rPr>
                  <a:t> </a:t>
                </a:r>
                <a:r>
                  <a:rPr lang="en-US" dirty="0" smtClean="0"/>
                  <a:t>from</a:t>
                </a:r>
                <a:r>
                  <a:rPr lang="en-US" dirty="0" smtClean="0">
                    <a:solidFill>
                      <a:schemeClr val="tx2"/>
                    </a:solidFill>
                  </a:rPr>
                  <a:t> </a:t>
                </a:r>
                <a14:m>
                  <m:oMath xmlns:m="http://schemas.openxmlformats.org/officeDocument/2006/math">
                    <m:r>
                      <m:rPr>
                        <m:sty m:val="p"/>
                      </m:rPr>
                      <a:rPr lang="en-US" b="0" i="0" smtClean="0">
                        <a:solidFill>
                          <a:schemeClr val="tx2"/>
                        </a:solidFill>
                        <a:latin typeface="Cambria Math"/>
                      </a:rPr>
                      <m:t>s</m:t>
                    </m:r>
                    <m:d>
                      <m:dPr>
                        <m:ctrlPr>
                          <a:rPr lang="en-US" b="0" i="1" smtClean="0">
                            <a:solidFill>
                              <a:schemeClr val="tx2"/>
                            </a:solidFill>
                            <a:latin typeface="Cambria Math"/>
                          </a:rPr>
                        </m:ctrlPr>
                      </m:dPr>
                      <m:e>
                        <m:r>
                          <a:rPr lang="en-US" b="0" i="1" smtClean="0">
                            <a:solidFill>
                              <a:schemeClr val="tx2"/>
                            </a:solidFill>
                            <a:latin typeface="Cambria Math"/>
                          </a:rPr>
                          <m:t>𝑁</m:t>
                        </m:r>
                      </m:e>
                    </m:d>
                  </m:oMath>
                </a14:m>
                <a:r>
                  <a:rPr lang="en-US" dirty="0" smtClean="0">
                    <a:solidFill>
                      <a:schemeClr val="tx2"/>
                    </a:solidFill>
                  </a:rPr>
                  <a:t> </a:t>
                </a:r>
                <a:r>
                  <a:rPr lang="en-US" dirty="0" smtClean="0"/>
                  <a:t>and</a:t>
                </a:r>
                <a:r>
                  <a:rPr lang="en-US" dirty="0" smtClean="0">
                    <a:solidFill>
                      <a:schemeClr val="tx2"/>
                    </a:solidFill>
                  </a:rPr>
                  <a:t> </a:t>
                </a:r>
                <a14:m>
                  <m:oMath xmlns:m="http://schemas.openxmlformats.org/officeDocument/2006/math">
                    <m:r>
                      <a:rPr lang="en-US" b="0" i="1" smtClean="0">
                        <a:solidFill>
                          <a:schemeClr val="tx2"/>
                        </a:solidFill>
                        <a:latin typeface="Cambria Math"/>
                      </a:rPr>
                      <m:t>𝑥</m:t>
                    </m:r>
                  </m:oMath>
                </a14:m>
                <a:r>
                  <a:rPr lang="en-US" dirty="0" smtClean="0">
                    <a:solidFill>
                      <a:schemeClr val="tx2"/>
                    </a:solidFill>
                  </a:rPr>
                  <a:t>  </a:t>
                </a:r>
              </a:p>
              <a:p>
                <a:pPr lvl="1">
                  <a:buFont typeface="Wingdings" pitchFamily="2" charset="2"/>
                  <a:buChar char="§"/>
                </a:pPr>
                <a:r>
                  <a:rPr lang="en-US" dirty="0" smtClean="0">
                    <a:solidFill>
                      <a:schemeClr val="tx2"/>
                    </a:solidFill>
                  </a:rPr>
                  <a:t>For data stream computation</a:t>
                </a:r>
              </a:p>
              <a:p>
                <a:pPr>
                  <a:buFont typeface="Wingdings" pitchFamily="2" charset="2"/>
                  <a:buChar char="§"/>
                </a:pPr>
                <a:r>
                  <a:rPr lang="en-US" dirty="0" smtClean="0"/>
                  <a:t>If </a:t>
                </a:r>
                <a14:m>
                  <m:oMath xmlns:m="http://schemas.openxmlformats.org/officeDocument/2006/math">
                    <m:sSub>
                      <m:sSubPr>
                        <m:ctrlPr>
                          <a:rPr lang="en-US" b="0" i="1" dirty="0" smtClean="0">
                            <a:solidFill>
                              <a:schemeClr val="tx2"/>
                            </a:solidFill>
                            <a:latin typeface="Cambria Math"/>
                          </a:rPr>
                        </m:ctrlPr>
                      </m:sSubPr>
                      <m:e>
                        <m:r>
                          <a:rPr lang="en-US" b="0" i="1" dirty="0" smtClean="0">
                            <a:solidFill>
                              <a:schemeClr val="tx2"/>
                            </a:solidFill>
                            <a:latin typeface="Cambria Math"/>
                          </a:rPr>
                          <m:t>𝑁</m:t>
                        </m:r>
                      </m:e>
                      <m:sub>
                        <m:r>
                          <a:rPr lang="en-US" b="0" i="1" dirty="0" smtClean="0">
                            <a:solidFill>
                              <a:schemeClr val="tx2"/>
                            </a:solidFill>
                            <a:latin typeface="Cambria Math"/>
                          </a:rPr>
                          <m:t>1</m:t>
                        </m:r>
                      </m:sub>
                    </m:sSub>
                  </m:oMath>
                </a14:m>
                <a:r>
                  <a:rPr lang="en-US" dirty="0" smtClean="0">
                    <a:solidFill>
                      <a:schemeClr val="tx2"/>
                    </a:solidFill>
                  </a:rPr>
                  <a:t> </a:t>
                </a:r>
                <a:r>
                  <a:rPr lang="en-US" dirty="0" smtClean="0"/>
                  <a:t>and</a:t>
                </a:r>
                <a:r>
                  <a:rPr lang="en-US" dirty="0" smtClean="0">
                    <a:solidFill>
                      <a:schemeClr val="tx2"/>
                    </a:solidFill>
                  </a:rPr>
                  <a:t> </a:t>
                </a:r>
                <a14:m>
                  <m:oMath xmlns:m="http://schemas.openxmlformats.org/officeDocument/2006/math">
                    <m:sSub>
                      <m:sSubPr>
                        <m:ctrlPr>
                          <a:rPr lang="en-US" b="0" i="1" dirty="0" smtClean="0">
                            <a:solidFill>
                              <a:schemeClr val="tx2"/>
                            </a:solidFill>
                            <a:latin typeface="Cambria Math"/>
                          </a:rPr>
                        </m:ctrlPr>
                      </m:sSubPr>
                      <m:e>
                        <m:r>
                          <a:rPr lang="en-US" b="0" i="1" dirty="0" smtClean="0">
                            <a:solidFill>
                              <a:schemeClr val="tx2"/>
                            </a:solidFill>
                            <a:latin typeface="Cambria Math"/>
                          </a:rPr>
                          <m:t>𝑁</m:t>
                        </m:r>
                      </m:e>
                      <m:sub>
                        <m:r>
                          <a:rPr lang="en-US" b="0" i="1" dirty="0" smtClean="0">
                            <a:solidFill>
                              <a:schemeClr val="tx2"/>
                            </a:solidFill>
                            <a:latin typeface="Cambria Math"/>
                          </a:rPr>
                          <m:t>2</m:t>
                        </m:r>
                      </m:sub>
                    </m:sSub>
                  </m:oMath>
                </a14:m>
                <a:r>
                  <a:rPr lang="en-US" dirty="0" smtClean="0">
                    <a:solidFill>
                      <a:schemeClr val="tx2"/>
                    </a:solidFill>
                  </a:rPr>
                  <a:t> </a:t>
                </a:r>
                <a:r>
                  <a:rPr lang="en-US" dirty="0" smtClean="0"/>
                  <a:t>are (possibly overlapping) sets then we can compute the union sketch from their sketches:  </a:t>
                </a:r>
                <a14:m>
                  <m:oMath xmlns:m="http://schemas.openxmlformats.org/officeDocument/2006/math">
                    <m:r>
                      <a:rPr lang="en-US" b="0" i="1" dirty="0" smtClean="0">
                        <a:solidFill>
                          <a:schemeClr val="tx2"/>
                        </a:solidFill>
                        <a:latin typeface="Cambria Math"/>
                      </a:rPr>
                      <m:t>𝑠</m:t>
                    </m:r>
                    <m:r>
                      <a:rPr lang="en-US" b="0" i="1" dirty="0" smtClean="0">
                        <a:solidFill>
                          <a:schemeClr val="tx2"/>
                        </a:solidFill>
                        <a:latin typeface="Cambria Math"/>
                      </a:rPr>
                      <m:t>(</m:t>
                    </m:r>
                    <m:sSub>
                      <m:sSubPr>
                        <m:ctrlPr>
                          <a:rPr lang="en-US" b="0" i="1" dirty="0" smtClean="0">
                            <a:solidFill>
                              <a:schemeClr val="tx2"/>
                            </a:solidFill>
                            <a:latin typeface="Cambria Math"/>
                          </a:rPr>
                        </m:ctrlPr>
                      </m:sSubPr>
                      <m:e>
                        <m:r>
                          <a:rPr lang="en-US" b="0" i="1" dirty="0" smtClean="0">
                            <a:solidFill>
                              <a:schemeClr val="tx2"/>
                            </a:solidFill>
                            <a:latin typeface="Cambria Math"/>
                          </a:rPr>
                          <m:t>𝑁</m:t>
                        </m:r>
                      </m:e>
                      <m:sub>
                        <m:r>
                          <a:rPr lang="en-US" b="0" i="1" dirty="0" smtClean="0">
                            <a:solidFill>
                              <a:schemeClr val="tx2"/>
                            </a:solidFill>
                            <a:latin typeface="Cambria Math"/>
                          </a:rPr>
                          <m:t>1</m:t>
                        </m:r>
                      </m:sub>
                    </m:sSub>
                    <m:r>
                      <a:rPr lang="en-US" b="0" i="1" dirty="0" smtClean="0">
                        <a:solidFill>
                          <a:schemeClr val="tx2"/>
                        </a:solidFill>
                        <a:latin typeface="Cambria Math"/>
                      </a:rPr>
                      <m:t>∪</m:t>
                    </m:r>
                    <m:sSub>
                      <m:sSubPr>
                        <m:ctrlPr>
                          <a:rPr lang="en-US" b="0" i="1" dirty="0" smtClean="0">
                            <a:solidFill>
                              <a:schemeClr val="tx2"/>
                            </a:solidFill>
                            <a:latin typeface="Cambria Math"/>
                          </a:rPr>
                        </m:ctrlPr>
                      </m:sSubPr>
                      <m:e>
                        <m:r>
                          <a:rPr lang="en-US" b="0" i="1" dirty="0" smtClean="0">
                            <a:solidFill>
                              <a:schemeClr val="tx2"/>
                            </a:solidFill>
                            <a:latin typeface="Cambria Math"/>
                          </a:rPr>
                          <m:t>𝑁</m:t>
                        </m:r>
                      </m:e>
                      <m:sub>
                        <m:r>
                          <a:rPr lang="en-US" b="0" i="1" dirty="0" smtClean="0">
                            <a:solidFill>
                              <a:schemeClr val="tx2"/>
                            </a:solidFill>
                            <a:latin typeface="Cambria Math"/>
                          </a:rPr>
                          <m:t>2</m:t>
                        </m:r>
                      </m:sub>
                    </m:sSub>
                    <m:r>
                      <a:rPr lang="en-US" b="0" i="1" dirty="0" smtClean="0">
                        <a:solidFill>
                          <a:schemeClr val="tx2"/>
                        </a:solidFill>
                        <a:latin typeface="Cambria Math"/>
                      </a:rPr>
                      <m:t>)</m:t>
                    </m:r>
                  </m:oMath>
                </a14:m>
                <a:r>
                  <a:rPr lang="en-US" dirty="0" smtClean="0">
                    <a:solidFill>
                      <a:schemeClr val="tx2"/>
                    </a:solidFill>
                  </a:rPr>
                  <a:t> from </a:t>
                </a:r>
                <a14:m>
                  <m:oMath xmlns:m="http://schemas.openxmlformats.org/officeDocument/2006/math">
                    <m:sSub>
                      <m:sSubPr>
                        <m:ctrlPr>
                          <a:rPr lang="en-US" b="0" i="1" dirty="0" smtClean="0">
                            <a:solidFill>
                              <a:schemeClr val="tx2"/>
                            </a:solidFill>
                            <a:latin typeface="Cambria Math"/>
                          </a:rPr>
                        </m:ctrlPr>
                      </m:sSubPr>
                      <m:e>
                        <m:r>
                          <a:rPr lang="en-US" b="0" i="1" dirty="0" smtClean="0">
                            <a:solidFill>
                              <a:schemeClr val="tx2"/>
                            </a:solidFill>
                            <a:latin typeface="Cambria Math"/>
                          </a:rPr>
                          <m:t>𝑠</m:t>
                        </m:r>
                        <m:r>
                          <a:rPr lang="en-US" b="0" i="1" dirty="0" smtClean="0">
                            <a:solidFill>
                              <a:schemeClr val="tx2"/>
                            </a:solidFill>
                            <a:latin typeface="Cambria Math"/>
                          </a:rPr>
                          <m:t>(</m:t>
                        </m:r>
                        <m:r>
                          <a:rPr lang="en-US" b="0" i="1" dirty="0" smtClean="0">
                            <a:solidFill>
                              <a:schemeClr val="tx2"/>
                            </a:solidFill>
                            <a:latin typeface="Cambria Math"/>
                          </a:rPr>
                          <m:t>𝑁</m:t>
                        </m:r>
                      </m:e>
                      <m:sub>
                        <m:r>
                          <a:rPr lang="en-US" b="0" i="1" dirty="0" smtClean="0">
                            <a:solidFill>
                              <a:schemeClr val="tx2"/>
                            </a:solidFill>
                            <a:latin typeface="Cambria Math"/>
                          </a:rPr>
                          <m:t>1</m:t>
                        </m:r>
                      </m:sub>
                    </m:sSub>
                    <m:r>
                      <a:rPr lang="en-US" b="0" i="1" dirty="0" smtClean="0">
                        <a:solidFill>
                          <a:schemeClr val="tx2"/>
                        </a:solidFill>
                        <a:latin typeface="Cambria Math"/>
                      </a:rPr>
                      <m:t>)</m:t>
                    </m:r>
                  </m:oMath>
                </a14:m>
                <a:r>
                  <a:rPr lang="en-US" dirty="0" smtClean="0">
                    <a:solidFill>
                      <a:schemeClr val="tx2"/>
                    </a:solidFill>
                  </a:rPr>
                  <a:t> </a:t>
                </a:r>
                <a:r>
                  <a:rPr lang="en-US" dirty="0" smtClean="0"/>
                  <a:t>and</a:t>
                </a:r>
                <a:r>
                  <a:rPr lang="en-US" dirty="0" smtClean="0">
                    <a:solidFill>
                      <a:schemeClr val="tx2"/>
                    </a:solidFill>
                  </a:rPr>
                  <a:t> </a:t>
                </a:r>
                <a14:m>
                  <m:oMath xmlns:m="http://schemas.openxmlformats.org/officeDocument/2006/math">
                    <m:r>
                      <m:rPr>
                        <m:sty m:val="p"/>
                      </m:rPr>
                      <a:rPr lang="en-US" b="0" i="0" dirty="0" smtClean="0">
                        <a:solidFill>
                          <a:schemeClr val="tx2"/>
                        </a:solidFill>
                        <a:latin typeface="Cambria Math"/>
                      </a:rPr>
                      <m:t>s</m:t>
                    </m:r>
                    <m:d>
                      <m:dPr>
                        <m:ctrlPr>
                          <a:rPr lang="en-US" b="0" i="1" dirty="0" smtClean="0">
                            <a:solidFill>
                              <a:schemeClr val="tx2"/>
                            </a:solidFill>
                            <a:latin typeface="Cambria Math"/>
                          </a:rPr>
                        </m:ctrlPr>
                      </m:dPr>
                      <m:e>
                        <m:sSub>
                          <m:sSubPr>
                            <m:ctrlPr>
                              <a:rPr lang="en-US" b="0" i="1" dirty="0" smtClean="0">
                                <a:solidFill>
                                  <a:schemeClr val="tx2"/>
                                </a:solidFill>
                                <a:latin typeface="Cambria Math"/>
                              </a:rPr>
                            </m:ctrlPr>
                          </m:sSubPr>
                          <m:e>
                            <m:r>
                              <a:rPr lang="en-US" b="0" i="1" dirty="0" smtClean="0">
                                <a:solidFill>
                                  <a:schemeClr val="tx2"/>
                                </a:solidFill>
                                <a:latin typeface="Cambria Math"/>
                              </a:rPr>
                              <m:t>𝑁</m:t>
                            </m:r>
                          </m:e>
                          <m:sub>
                            <m:r>
                              <a:rPr lang="en-US" b="0" i="1" dirty="0" smtClean="0">
                                <a:solidFill>
                                  <a:schemeClr val="tx2"/>
                                </a:solidFill>
                                <a:latin typeface="Cambria Math"/>
                              </a:rPr>
                              <m:t>2</m:t>
                            </m:r>
                          </m:sub>
                        </m:sSub>
                      </m:e>
                    </m:d>
                  </m:oMath>
                </a14:m>
                <a:endParaRPr lang="en-US" b="0" dirty="0" smtClean="0">
                  <a:solidFill>
                    <a:schemeClr val="tx2"/>
                  </a:solidFill>
                </a:endParaRPr>
              </a:p>
              <a:p>
                <a:pPr lvl="1">
                  <a:buFont typeface="Wingdings" pitchFamily="2" charset="2"/>
                  <a:buChar char="§"/>
                </a:pPr>
                <a:r>
                  <a:rPr lang="en-US" b="0" dirty="0" smtClean="0">
                    <a:solidFill>
                      <a:schemeClr val="tx2"/>
                    </a:solidFill>
                  </a:rPr>
                  <a:t>For distributed computation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447800"/>
                <a:ext cx="8840500" cy="5105400"/>
              </a:xfrm>
              <a:blipFill rotWithShape="1">
                <a:blip r:embed="rId3"/>
                <a:stretch>
                  <a:fillRect l="-1586" t="-2389"/>
                </a:stretch>
              </a:blipFill>
            </p:spPr>
            <p:txBody>
              <a:bodyPr/>
              <a:lstStyle/>
              <a:p>
                <a:r>
                  <a:rPr lang="en-US">
                    <a:noFill/>
                  </a:rPr>
                  <a:t> </a:t>
                </a:r>
              </a:p>
            </p:txBody>
          </p:sp>
        </mc:Fallback>
      </mc:AlternateContent>
    </p:spTree>
    <p:extLst>
      <p:ext uri="{BB962C8B-B14F-4D97-AF65-F5344CB8AC3E}">
        <p14:creationId xmlns:p14="http://schemas.microsoft.com/office/powerpoint/2010/main" val="38742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a:xfrm>
            <a:off x="466725" y="266698"/>
            <a:ext cx="8229600" cy="1143000"/>
          </a:xfrm>
        </p:spPr>
        <p:txBody>
          <a:bodyPr>
            <a:normAutofit/>
          </a:bodyPr>
          <a:lstStyle/>
          <a:p>
            <a:r>
              <a:rPr lang="en-US" dirty="0" err="1" smtClean="0"/>
              <a:t>Rao</a:t>
            </a:r>
            <a:r>
              <a:rPr lang="en-US" dirty="0" smtClean="0"/>
              <a:t>-Blackwell Theorem</a:t>
            </a:r>
            <a:endParaRPr lang="en-US" dirty="0"/>
          </a:p>
        </p:txBody>
      </p:sp>
      <p:sp>
        <p:nvSpPr>
          <p:cNvPr id="11" name="Freeform 10"/>
          <p:cNvSpPr/>
          <p:nvPr/>
        </p:nvSpPr>
        <p:spPr>
          <a:xfrm>
            <a:off x="228600" y="2744724"/>
            <a:ext cx="8705850" cy="3827526"/>
          </a:xfrm>
          <a:custGeom>
            <a:avLst/>
            <a:gdLst>
              <a:gd name="connsiteX0" fmla="*/ 0 w 8705850"/>
              <a:gd name="connsiteY0" fmla="*/ 952500 h 5029200"/>
              <a:gd name="connsiteX1" fmla="*/ 628650 w 8705850"/>
              <a:gd name="connsiteY1" fmla="*/ 285750 h 5029200"/>
              <a:gd name="connsiteX2" fmla="*/ 1771650 w 8705850"/>
              <a:gd name="connsiteY2" fmla="*/ 0 h 5029200"/>
              <a:gd name="connsiteX3" fmla="*/ 2762250 w 8705850"/>
              <a:gd name="connsiteY3" fmla="*/ 19050 h 5029200"/>
              <a:gd name="connsiteX4" fmla="*/ 4305300 w 8705850"/>
              <a:gd name="connsiteY4" fmla="*/ 0 h 5029200"/>
              <a:gd name="connsiteX5" fmla="*/ 6210300 w 8705850"/>
              <a:gd name="connsiteY5" fmla="*/ 114300 h 5029200"/>
              <a:gd name="connsiteX6" fmla="*/ 7391400 w 8705850"/>
              <a:gd name="connsiteY6" fmla="*/ 57150 h 5029200"/>
              <a:gd name="connsiteX7" fmla="*/ 8153400 w 8705850"/>
              <a:gd name="connsiteY7" fmla="*/ 552450 h 5029200"/>
              <a:gd name="connsiteX8" fmla="*/ 8629650 w 8705850"/>
              <a:gd name="connsiteY8" fmla="*/ 1371600 h 5029200"/>
              <a:gd name="connsiteX9" fmla="*/ 8705850 w 8705850"/>
              <a:gd name="connsiteY9" fmla="*/ 2743200 h 5029200"/>
              <a:gd name="connsiteX10" fmla="*/ 8001000 w 8705850"/>
              <a:gd name="connsiteY10" fmla="*/ 4210050 h 5029200"/>
              <a:gd name="connsiteX11" fmla="*/ 7353300 w 8705850"/>
              <a:gd name="connsiteY11" fmla="*/ 4972050 h 5029200"/>
              <a:gd name="connsiteX12" fmla="*/ 3867150 w 8705850"/>
              <a:gd name="connsiteY12" fmla="*/ 5029200 h 5029200"/>
              <a:gd name="connsiteX13" fmla="*/ 2266950 w 8705850"/>
              <a:gd name="connsiteY13" fmla="*/ 4800600 h 5029200"/>
              <a:gd name="connsiteX14" fmla="*/ 1162050 w 8705850"/>
              <a:gd name="connsiteY14" fmla="*/ 4629150 h 5029200"/>
              <a:gd name="connsiteX15" fmla="*/ 323850 w 8705850"/>
              <a:gd name="connsiteY15" fmla="*/ 3448050 h 5029200"/>
              <a:gd name="connsiteX16" fmla="*/ 57150 w 8705850"/>
              <a:gd name="connsiteY16" fmla="*/ 2152650 h 5029200"/>
              <a:gd name="connsiteX17" fmla="*/ 38100 w 8705850"/>
              <a:gd name="connsiteY17" fmla="*/ 9144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05850" h="5029200">
                <a:moveTo>
                  <a:pt x="0" y="952500"/>
                </a:moveTo>
                <a:lnTo>
                  <a:pt x="628650" y="285750"/>
                </a:lnTo>
                <a:lnTo>
                  <a:pt x="1771650" y="0"/>
                </a:lnTo>
                <a:lnTo>
                  <a:pt x="2762250" y="19050"/>
                </a:lnTo>
                <a:lnTo>
                  <a:pt x="4305300" y="0"/>
                </a:lnTo>
                <a:lnTo>
                  <a:pt x="6210300" y="114300"/>
                </a:lnTo>
                <a:lnTo>
                  <a:pt x="7391400" y="57150"/>
                </a:lnTo>
                <a:lnTo>
                  <a:pt x="8153400" y="552450"/>
                </a:lnTo>
                <a:lnTo>
                  <a:pt x="8629650" y="1371600"/>
                </a:lnTo>
                <a:lnTo>
                  <a:pt x="8705850" y="2743200"/>
                </a:lnTo>
                <a:lnTo>
                  <a:pt x="8001000" y="4210050"/>
                </a:lnTo>
                <a:lnTo>
                  <a:pt x="7353300" y="4972050"/>
                </a:lnTo>
                <a:lnTo>
                  <a:pt x="3867150" y="5029200"/>
                </a:lnTo>
                <a:lnTo>
                  <a:pt x="2266950" y="4800600"/>
                </a:lnTo>
                <a:lnTo>
                  <a:pt x="1162050" y="4629150"/>
                </a:lnTo>
                <a:lnTo>
                  <a:pt x="323850" y="3448050"/>
                </a:lnTo>
                <a:lnTo>
                  <a:pt x="57150" y="2152650"/>
                </a:lnTo>
                <a:lnTo>
                  <a:pt x="38100" y="9144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1156745" y="3051048"/>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(1,3)</a:t>
            </a:r>
            <a:endParaRPr lang="en-US" sz="3200" dirty="0"/>
          </a:p>
        </p:txBody>
      </p:sp>
      <mc:AlternateContent xmlns:mc="http://schemas.openxmlformats.org/markup-compatibility/2006" xmlns:a14="http://schemas.microsoft.com/office/drawing/2010/main">
        <mc:Choice Requires="a14">
          <p:sp>
            <p:nvSpPr>
              <p:cNvPr id="13" name="TextBox 12"/>
              <p:cNvSpPr txBox="1"/>
              <p:nvPr/>
            </p:nvSpPr>
            <p:spPr>
              <a:xfrm>
                <a:off x="247650" y="1285133"/>
                <a:ext cx="1911036" cy="605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b="1" i="1" smtClean="0">
                              <a:solidFill>
                                <a:srgbClr val="7030A0"/>
                              </a:solidFill>
                              <a:latin typeface="Cambria Math"/>
                            </a:rPr>
                          </m:ctrlPr>
                        </m:accPr>
                        <m:e>
                          <m:r>
                            <a:rPr lang="en-US" sz="3200" b="1" i="1" smtClean="0">
                              <a:solidFill>
                                <a:srgbClr val="7030A0"/>
                              </a:solidFill>
                              <a:latin typeface="Cambria Math"/>
                            </a:rPr>
                            <m:t>𝜽</m:t>
                          </m:r>
                        </m:e>
                      </m:acc>
                      <m:r>
                        <a:rPr lang="en-US" sz="3200" b="1" i="1" smtClean="0">
                          <a:solidFill>
                            <a:srgbClr val="7030A0"/>
                          </a:solidFill>
                          <a:latin typeface="Cambria Math"/>
                        </a:rPr>
                        <m:t>(</m:t>
                      </m:r>
                      <m:sSub>
                        <m:sSubPr>
                          <m:ctrlPr>
                            <a:rPr lang="en-US" sz="3200" b="1" i="1" smtClean="0">
                              <a:solidFill>
                                <a:srgbClr val="7030A0"/>
                              </a:solidFill>
                              <a:latin typeface="Cambria Math"/>
                            </a:rPr>
                          </m:ctrlPr>
                        </m:sSubPr>
                        <m:e>
                          <m:r>
                            <a:rPr lang="en-US" sz="3200" b="1" i="1" smtClean="0">
                              <a:solidFill>
                                <a:srgbClr val="7030A0"/>
                              </a:solidFill>
                              <a:latin typeface="Cambria Math"/>
                            </a:rPr>
                            <m:t>𝒚</m:t>
                          </m:r>
                        </m:e>
                        <m:sub>
                          <m:r>
                            <a:rPr lang="en-US" sz="3200" b="1" i="1" smtClean="0">
                              <a:solidFill>
                                <a:srgbClr val="7030A0"/>
                              </a:solidFill>
                              <a:latin typeface="Cambria Math"/>
                            </a:rPr>
                            <m:t>𝟏</m:t>
                          </m:r>
                        </m:sub>
                      </m:sSub>
                      <m:r>
                        <a:rPr lang="en-US" sz="3200" b="1" i="1" smtClean="0">
                          <a:solidFill>
                            <a:srgbClr val="7030A0"/>
                          </a:solidFill>
                          <a:latin typeface="Cambria Math"/>
                        </a:rPr>
                        <m:t>,</m:t>
                      </m:r>
                      <m:sSub>
                        <m:sSubPr>
                          <m:ctrlPr>
                            <a:rPr lang="en-US" sz="3200" b="1" i="1" smtClean="0">
                              <a:solidFill>
                                <a:srgbClr val="7030A0"/>
                              </a:solidFill>
                              <a:latin typeface="Cambria Math"/>
                            </a:rPr>
                          </m:ctrlPr>
                        </m:sSubPr>
                        <m:e>
                          <m:r>
                            <a:rPr lang="en-US" sz="3200" b="1" i="1" smtClean="0">
                              <a:solidFill>
                                <a:srgbClr val="7030A0"/>
                              </a:solidFill>
                              <a:latin typeface="Cambria Math"/>
                            </a:rPr>
                            <m:t>𝒚</m:t>
                          </m:r>
                        </m:e>
                        <m:sub>
                          <m:r>
                            <a:rPr lang="en-US" sz="3200" b="1" i="1" smtClean="0">
                              <a:solidFill>
                                <a:srgbClr val="7030A0"/>
                              </a:solidFill>
                              <a:latin typeface="Cambria Math"/>
                            </a:rPr>
                            <m:t>𝟐</m:t>
                          </m:r>
                        </m:sub>
                      </m:sSub>
                      <m:r>
                        <a:rPr lang="en-US" sz="3200" b="1" i="1" smtClean="0">
                          <a:solidFill>
                            <a:srgbClr val="7030A0"/>
                          </a:solidFill>
                          <a:latin typeface="Cambria Math"/>
                        </a:rPr>
                        <m:t>)</m:t>
                      </m:r>
                    </m:oMath>
                  </m:oMathPara>
                </a14:m>
                <a:endParaRPr lang="en-US" sz="3200" b="1" dirty="0">
                  <a:solidFill>
                    <a:srgbClr val="7030A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47650" y="1285133"/>
                <a:ext cx="1911036" cy="60555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64705" y="1305908"/>
                <a:ext cx="3490636" cy="584775"/>
              </a:xfrm>
              <a:prstGeom prst="rect">
                <a:avLst/>
              </a:prstGeom>
              <a:noFill/>
            </p:spPr>
            <p:txBody>
              <a:bodyPr wrap="none" rtlCol="0">
                <a:spAutoFit/>
              </a:bodyPr>
              <a:lstStyle/>
              <a:p>
                <a:r>
                  <a:rPr lang="en-US" sz="3200" b="0" dirty="0" smtClean="0"/>
                  <a:t>T</a:t>
                </a:r>
                <a14:m>
                  <m:oMath xmlns:m="http://schemas.openxmlformats.org/officeDocument/2006/math">
                    <m:d>
                      <m:dPr>
                        <m:ctrlPr>
                          <a:rPr lang="en-US" sz="3200" b="0" i="1" smtClean="0">
                            <a:latin typeface="Cambria Math"/>
                          </a:rPr>
                        </m:ctrlPr>
                      </m:dPr>
                      <m:e>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1</m:t>
                            </m:r>
                          </m:sub>
                        </m:sSub>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2</m:t>
                            </m:r>
                          </m:sub>
                        </m:sSub>
                      </m:e>
                    </m:d>
                    <m:r>
                      <a:rPr lang="en-US" sz="3200" b="0" i="0" smtClean="0">
                        <a:latin typeface="Cambria Math"/>
                      </a:rPr>
                      <m:t>=</m:t>
                    </m:r>
                    <m:sSub>
                      <m:sSubPr>
                        <m:ctrlPr>
                          <a:rPr lang="en-US" sz="3200" b="0" i="1" smtClean="0">
                            <a:latin typeface="Cambria Math"/>
                          </a:rPr>
                        </m:ctrlPr>
                      </m:sSubPr>
                      <m:e>
                        <m:r>
                          <m:rPr>
                            <m:sty m:val="p"/>
                          </m:rPr>
                          <a:rPr lang="en-US" sz="3200" b="0" i="0" smtClean="0">
                            <a:latin typeface="Cambria Math"/>
                          </a:rPr>
                          <m:t>y</m:t>
                        </m:r>
                      </m:e>
                      <m:sub>
                        <m:r>
                          <a:rPr lang="en-US" sz="3200" b="0" i="0" smtClean="0">
                            <a:latin typeface="Cambria Math"/>
                          </a:rPr>
                          <m:t>1</m:t>
                        </m:r>
                      </m:sub>
                    </m:sSub>
                    <m:r>
                      <a:rPr lang="en-US" sz="3200" b="0" i="0" smtClean="0">
                        <a:latin typeface="Cambria Math"/>
                      </a:rPr>
                      <m:t>+</m:t>
                    </m:r>
                    <m:sSub>
                      <m:sSubPr>
                        <m:ctrlPr>
                          <a:rPr lang="en-US" sz="3200" b="0" i="1" smtClean="0">
                            <a:latin typeface="Cambria Math"/>
                          </a:rPr>
                        </m:ctrlPr>
                      </m:sSubPr>
                      <m:e>
                        <m:r>
                          <m:rPr>
                            <m:sty m:val="p"/>
                          </m:rPr>
                          <a:rPr lang="en-US" sz="3200" b="0" i="0" smtClean="0">
                            <a:latin typeface="Cambria Math"/>
                          </a:rPr>
                          <m:t>y</m:t>
                        </m:r>
                      </m:e>
                      <m:sub>
                        <m:r>
                          <a:rPr lang="en-US" sz="3200" b="0" i="0" smtClean="0">
                            <a:latin typeface="Cambria Math"/>
                          </a:rPr>
                          <m:t>2</m:t>
                        </m:r>
                      </m:sub>
                    </m:sSub>
                  </m:oMath>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64705" y="1305908"/>
                <a:ext cx="3490636" cy="584775"/>
              </a:xfrm>
              <a:prstGeom prst="rect">
                <a:avLst/>
              </a:prstGeom>
              <a:blipFill rotWithShape="1">
                <a:blip r:embed="rId5"/>
                <a:stretch>
                  <a:fillRect l="-4363"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47650" y="1969712"/>
                <a:ext cx="7839601" cy="606128"/>
              </a:xfrm>
              <a:prstGeom prst="rect">
                <a:avLst/>
              </a:prstGeom>
              <a:noFill/>
            </p:spPr>
            <p:txBody>
              <a:bodyPr wrap="square" rtlCol="0">
                <a:spAutoFit/>
              </a:bodyPr>
              <a:lstStyle/>
              <a:p>
                <a:r>
                  <a:rPr lang="en-US" sz="3200" b="1" dirty="0" err="1" smtClean="0">
                    <a:solidFill>
                      <a:srgbClr val="00B050"/>
                    </a:solidFill>
                  </a:rPr>
                  <a:t>Rao</a:t>
                </a:r>
                <a:r>
                  <a:rPr lang="en-US" sz="3200" b="1" dirty="0" smtClean="0">
                    <a:solidFill>
                      <a:srgbClr val="00B050"/>
                    </a:solidFill>
                  </a:rPr>
                  <a:t>-Blackwell:  </a:t>
                </a:r>
                <a14:m>
                  <m:oMath xmlns:m="http://schemas.openxmlformats.org/officeDocument/2006/math">
                    <m:sSup>
                      <m:sSupPr>
                        <m:ctrlPr>
                          <a:rPr lang="en-US" sz="3200" b="1" i="1" smtClean="0">
                            <a:solidFill>
                              <a:srgbClr val="00B050"/>
                            </a:solidFill>
                            <a:latin typeface="Cambria Math"/>
                          </a:rPr>
                        </m:ctrlPr>
                      </m:sSupPr>
                      <m:e>
                        <m:acc>
                          <m:accPr>
                            <m:chr m:val="̂"/>
                            <m:ctrlPr>
                              <a:rPr lang="en-US" sz="3200" b="1" i="1" smtClean="0">
                                <a:solidFill>
                                  <a:srgbClr val="00B050"/>
                                </a:solidFill>
                                <a:latin typeface="Cambria Math"/>
                              </a:rPr>
                            </m:ctrlPr>
                          </m:accPr>
                          <m:e>
                            <m:r>
                              <a:rPr lang="en-US" sz="3200" b="1" i="1" smtClean="0">
                                <a:solidFill>
                                  <a:srgbClr val="00B050"/>
                                </a:solidFill>
                                <a:latin typeface="Cambria Math"/>
                              </a:rPr>
                              <m:t>𝜽</m:t>
                            </m:r>
                          </m:e>
                        </m:acc>
                      </m:e>
                      <m:sup>
                        <m:r>
                          <a:rPr lang="en-US" sz="3200" b="1" i="1" smtClean="0">
                            <a:solidFill>
                              <a:srgbClr val="00B050"/>
                            </a:solidFill>
                            <a:latin typeface="Cambria Math"/>
                          </a:rPr>
                          <m:t>′</m:t>
                        </m:r>
                      </m:sup>
                    </m:sSup>
                    <m:r>
                      <a:rPr lang="en-US" sz="3200" b="1" i="1" smtClean="0">
                        <a:solidFill>
                          <a:srgbClr val="00B050"/>
                        </a:solidFill>
                        <a:latin typeface="Cambria Math"/>
                      </a:rPr>
                      <m:t>=</m:t>
                    </m:r>
                    <m:r>
                      <a:rPr lang="en-US" sz="3200" b="1" i="1" smtClean="0">
                        <a:solidFill>
                          <a:srgbClr val="00B050"/>
                        </a:solidFill>
                        <a:latin typeface="Cambria Math"/>
                      </a:rPr>
                      <m:t>𝑬</m:t>
                    </m:r>
                    <m:r>
                      <a:rPr lang="en-US" sz="3200" b="1" i="1" smtClean="0">
                        <a:solidFill>
                          <a:srgbClr val="00B050"/>
                        </a:solidFill>
                        <a:latin typeface="Cambria Math"/>
                      </a:rPr>
                      <m:t>[</m:t>
                    </m:r>
                    <m:acc>
                      <m:accPr>
                        <m:chr m:val="̂"/>
                        <m:ctrlPr>
                          <a:rPr lang="en-US" sz="3200" b="1" i="1" smtClean="0">
                            <a:solidFill>
                              <a:srgbClr val="00B050"/>
                            </a:solidFill>
                            <a:latin typeface="Cambria Math"/>
                          </a:rPr>
                        </m:ctrlPr>
                      </m:accPr>
                      <m:e>
                        <m:r>
                          <a:rPr lang="en-US" sz="3200" b="1" i="1" smtClean="0">
                            <a:solidFill>
                              <a:srgbClr val="00B050"/>
                            </a:solidFill>
                            <a:latin typeface="Cambria Math"/>
                          </a:rPr>
                          <m:t>𝜽</m:t>
                        </m:r>
                      </m:e>
                    </m:acc>
                    <m:d>
                      <m:dPr>
                        <m:ctrlPr>
                          <a:rPr lang="en-US" sz="3200" b="1" i="1" smtClean="0">
                            <a:solidFill>
                              <a:srgbClr val="00B050"/>
                            </a:solidFill>
                            <a:latin typeface="Cambria Math"/>
                          </a:rPr>
                        </m:ctrlPr>
                      </m:dPr>
                      <m:e>
                        <m:sSub>
                          <m:sSubPr>
                            <m:ctrlPr>
                              <a:rPr lang="en-US" sz="3200" b="1" i="1" smtClean="0">
                                <a:solidFill>
                                  <a:srgbClr val="00B050"/>
                                </a:solidFill>
                                <a:latin typeface="Cambria Math"/>
                              </a:rPr>
                            </m:ctrlPr>
                          </m:sSubPr>
                          <m:e>
                            <m:r>
                              <a:rPr lang="en-US" sz="3200" b="1" i="1" smtClean="0">
                                <a:solidFill>
                                  <a:srgbClr val="00B050"/>
                                </a:solidFill>
                                <a:latin typeface="Cambria Math"/>
                              </a:rPr>
                              <m:t>𝒚</m:t>
                            </m:r>
                          </m:e>
                          <m:sub>
                            <m:r>
                              <a:rPr lang="en-US" sz="3200" b="1" i="1" smtClean="0">
                                <a:solidFill>
                                  <a:srgbClr val="00B050"/>
                                </a:solidFill>
                                <a:latin typeface="Cambria Math"/>
                              </a:rPr>
                              <m:t>𝟏</m:t>
                            </m:r>
                          </m:sub>
                        </m:sSub>
                        <m:r>
                          <a:rPr lang="en-US" sz="3200" b="1" i="1" smtClean="0">
                            <a:solidFill>
                              <a:srgbClr val="00B050"/>
                            </a:solidFill>
                            <a:latin typeface="Cambria Math"/>
                          </a:rPr>
                          <m:t>,</m:t>
                        </m:r>
                        <m:sSub>
                          <m:sSubPr>
                            <m:ctrlPr>
                              <a:rPr lang="en-US" sz="3200" b="1" i="1" smtClean="0">
                                <a:solidFill>
                                  <a:srgbClr val="00B050"/>
                                </a:solidFill>
                                <a:latin typeface="Cambria Math"/>
                              </a:rPr>
                            </m:ctrlPr>
                          </m:sSubPr>
                          <m:e>
                            <m:r>
                              <a:rPr lang="en-US" sz="3200" b="1" i="1" smtClean="0">
                                <a:solidFill>
                                  <a:srgbClr val="00B050"/>
                                </a:solidFill>
                                <a:latin typeface="Cambria Math"/>
                              </a:rPr>
                              <m:t>𝒚</m:t>
                            </m:r>
                          </m:e>
                          <m:sub>
                            <m:r>
                              <a:rPr lang="en-US" sz="3200" b="1" i="1" smtClean="0">
                                <a:solidFill>
                                  <a:srgbClr val="00B050"/>
                                </a:solidFill>
                                <a:latin typeface="Cambria Math"/>
                              </a:rPr>
                              <m:t>𝟐</m:t>
                            </m:r>
                          </m:sub>
                        </m:sSub>
                      </m:e>
                    </m:d>
                    <m:r>
                      <a:rPr lang="en-US" sz="3200" b="1" i="1" smtClean="0">
                        <a:solidFill>
                          <a:srgbClr val="00B050"/>
                        </a:solidFill>
                        <a:latin typeface="Cambria Math"/>
                      </a:rPr>
                      <m:t>|</m:t>
                    </m:r>
                    <m:sSub>
                      <m:sSubPr>
                        <m:ctrlPr>
                          <a:rPr lang="en-US" sz="3200" b="1" i="1" smtClean="0">
                            <a:solidFill>
                              <a:srgbClr val="00B050"/>
                            </a:solidFill>
                            <a:latin typeface="Cambria Math"/>
                          </a:rPr>
                        </m:ctrlPr>
                      </m:sSubPr>
                      <m:e>
                        <m:r>
                          <a:rPr lang="en-US" sz="3200" b="1" i="1" smtClean="0">
                            <a:solidFill>
                              <a:srgbClr val="00B050"/>
                            </a:solidFill>
                            <a:latin typeface="Cambria Math"/>
                          </a:rPr>
                          <m:t>𝒚</m:t>
                        </m:r>
                      </m:e>
                      <m:sub>
                        <m:r>
                          <a:rPr lang="en-US" sz="3200" b="1" i="1" smtClean="0">
                            <a:solidFill>
                              <a:srgbClr val="00B050"/>
                            </a:solidFill>
                            <a:latin typeface="Cambria Math"/>
                          </a:rPr>
                          <m:t>𝟏</m:t>
                        </m:r>
                      </m:sub>
                    </m:sSub>
                    <m:r>
                      <a:rPr lang="en-US" sz="3200" b="1" i="1" smtClean="0">
                        <a:solidFill>
                          <a:srgbClr val="00B050"/>
                        </a:solidFill>
                        <a:latin typeface="Cambria Math"/>
                      </a:rPr>
                      <m:t>+</m:t>
                    </m:r>
                    <m:sSub>
                      <m:sSubPr>
                        <m:ctrlPr>
                          <a:rPr lang="en-US" sz="3200" b="1" i="1" smtClean="0">
                            <a:solidFill>
                              <a:srgbClr val="00B050"/>
                            </a:solidFill>
                            <a:latin typeface="Cambria Math"/>
                          </a:rPr>
                        </m:ctrlPr>
                      </m:sSubPr>
                      <m:e>
                        <m:r>
                          <a:rPr lang="en-US" sz="3200" b="1" i="1" smtClean="0">
                            <a:solidFill>
                              <a:srgbClr val="00B050"/>
                            </a:solidFill>
                            <a:latin typeface="Cambria Math"/>
                          </a:rPr>
                          <m:t>𝒚</m:t>
                        </m:r>
                      </m:e>
                      <m:sub>
                        <m:r>
                          <a:rPr lang="en-US" sz="3200" b="1" i="1" smtClean="0">
                            <a:solidFill>
                              <a:srgbClr val="00B050"/>
                            </a:solidFill>
                            <a:latin typeface="Cambria Math"/>
                          </a:rPr>
                          <m:t>𝟐</m:t>
                        </m:r>
                      </m:sub>
                    </m:sSub>
                    <m:r>
                      <a:rPr lang="en-US" sz="3200" b="1" i="0" smtClean="0">
                        <a:solidFill>
                          <a:srgbClr val="00B050"/>
                        </a:solidFill>
                        <a:latin typeface="Cambria Math"/>
                      </a:rPr>
                      <m:t>]</m:t>
                    </m:r>
                  </m:oMath>
                </a14:m>
                <a:endParaRPr lang="en-US" sz="3200" b="1" dirty="0">
                  <a:solidFill>
                    <a:srgbClr val="00B05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47650" y="1969712"/>
                <a:ext cx="7839601" cy="606128"/>
              </a:xfrm>
              <a:prstGeom prst="rect">
                <a:avLst/>
              </a:prstGeom>
              <a:blipFill rotWithShape="1">
                <a:blip r:embed="rId6"/>
                <a:stretch>
                  <a:fillRect l="-2022" t="-9000" b="-32000"/>
                </a:stretch>
              </a:blipFill>
            </p:spPr>
            <p:txBody>
              <a:bodyPr/>
              <a:lstStyle/>
              <a:p>
                <a:r>
                  <a:rPr lang="en-US">
                    <a:noFill/>
                  </a:rPr>
                  <a:t> </a:t>
                </a:r>
              </a:p>
            </p:txBody>
          </p:sp>
        </mc:Fallback>
      </mc:AlternateContent>
      <p:sp>
        <p:nvSpPr>
          <p:cNvPr id="16" name="Rectangular Callout 15"/>
          <p:cNvSpPr/>
          <p:nvPr/>
        </p:nvSpPr>
        <p:spPr>
          <a:xfrm>
            <a:off x="922840" y="4352163"/>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(4,0)</a:t>
            </a:r>
            <a:endParaRPr lang="en-US" sz="3200" dirty="0"/>
          </a:p>
        </p:txBody>
      </p:sp>
      <p:sp>
        <p:nvSpPr>
          <p:cNvPr id="17" name="Rectangular Callout 16"/>
          <p:cNvSpPr/>
          <p:nvPr/>
        </p:nvSpPr>
        <p:spPr>
          <a:xfrm>
            <a:off x="2427790" y="5257800"/>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(3,1)</a:t>
            </a:r>
            <a:endParaRPr lang="en-US" sz="3200" dirty="0"/>
          </a:p>
        </p:txBody>
      </p:sp>
      <p:sp>
        <p:nvSpPr>
          <p:cNvPr id="18" name="Rectangular Callout 17"/>
          <p:cNvSpPr/>
          <p:nvPr/>
        </p:nvSpPr>
        <p:spPr>
          <a:xfrm>
            <a:off x="2923090" y="3038094"/>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(2,2)</a:t>
            </a:r>
            <a:endParaRPr lang="en-US" sz="3200" dirty="0"/>
          </a:p>
        </p:txBody>
      </p:sp>
      <p:sp>
        <p:nvSpPr>
          <p:cNvPr id="19" name="Rectangular Callout 18"/>
          <p:cNvSpPr/>
          <p:nvPr/>
        </p:nvSpPr>
        <p:spPr>
          <a:xfrm>
            <a:off x="3494590" y="4378452"/>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(1,2)</a:t>
            </a:r>
            <a:endParaRPr lang="en-US" sz="3200" dirty="0"/>
          </a:p>
        </p:txBody>
      </p:sp>
      <p:sp>
        <p:nvSpPr>
          <p:cNvPr id="20" name="Rectangular Callout 19"/>
          <p:cNvSpPr/>
          <p:nvPr/>
        </p:nvSpPr>
        <p:spPr>
          <a:xfrm>
            <a:off x="5867400" y="3038094"/>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(2,1)</a:t>
            </a:r>
            <a:endParaRPr lang="en-US" sz="3200" dirty="0"/>
          </a:p>
        </p:txBody>
      </p:sp>
      <p:sp>
        <p:nvSpPr>
          <p:cNvPr id="21" name="Rectangular Callout 20"/>
          <p:cNvSpPr/>
          <p:nvPr/>
        </p:nvSpPr>
        <p:spPr>
          <a:xfrm>
            <a:off x="5295900" y="4122039"/>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(3,0)</a:t>
            </a:r>
            <a:endParaRPr lang="en-US" sz="3200" dirty="0"/>
          </a:p>
        </p:txBody>
      </p:sp>
      <p:sp>
        <p:nvSpPr>
          <p:cNvPr id="22" name="Rectangular Callout 21"/>
          <p:cNvSpPr/>
          <p:nvPr/>
        </p:nvSpPr>
        <p:spPr>
          <a:xfrm>
            <a:off x="6117480" y="5244846"/>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(1,4)</a:t>
            </a:r>
            <a:endParaRPr lang="en-US" sz="3200" dirty="0"/>
          </a:p>
        </p:txBody>
      </p:sp>
      <p:sp>
        <p:nvSpPr>
          <p:cNvPr id="23" name="Rectangular Callout 22"/>
          <p:cNvSpPr/>
          <p:nvPr/>
        </p:nvSpPr>
        <p:spPr>
          <a:xfrm>
            <a:off x="7290845" y="3884676"/>
            <a:ext cx="1143000" cy="612648"/>
          </a:xfrm>
          <a:prstGeom prst="wedgeRectCallout">
            <a:avLst>
              <a:gd name="adj1" fmla="val -19517"/>
              <a:gd name="adj2" fmla="val 9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(3,2)</a:t>
            </a:r>
            <a:endParaRPr lang="en-US" sz="3200" dirty="0"/>
          </a:p>
        </p:txBody>
      </p:sp>
      <p:sp>
        <p:nvSpPr>
          <p:cNvPr id="24" name="Freeform 23"/>
          <p:cNvSpPr/>
          <p:nvPr/>
        </p:nvSpPr>
        <p:spPr>
          <a:xfrm>
            <a:off x="2914622" y="2724150"/>
            <a:ext cx="1401992" cy="3810000"/>
          </a:xfrm>
          <a:custGeom>
            <a:avLst/>
            <a:gdLst>
              <a:gd name="connsiteX0" fmla="*/ 1352578 w 1401992"/>
              <a:gd name="connsiteY0" fmla="*/ 0 h 3810000"/>
              <a:gd name="connsiteX1" fmla="*/ 1238278 w 1401992"/>
              <a:gd name="connsiteY1" fmla="*/ 704850 h 3810000"/>
              <a:gd name="connsiteX2" fmla="*/ 28 w 1401992"/>
              <a:gd name="connsiteY2" fmla="*/ 1809750 h 3810000"/>
              <a:gd name="connsiteX3" fmla="*/ 1200178 w 1401992"/>
              <a:gd name="connsiteY3" fmla="*/ 2838450 h 3810000"/>
              <a:gd name="connsiteX4" fmla="*/ 914428 w 1401992"/>
              <a:gd name="connsiteY4" fmla="*/ 3810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992" h="3810000">
                <a:moveTo>
                  <a:pt x="1352578" y="0"/>
                </a:moveTo>
                <a:cubicBezTo>
                  <a:pt x="1408140" y="201612"/>
                  <a:pt x="1463703" y="403225"/>
                  <a:pt x="1238278" y="704850"/>
                </a:cubicBezTo>
                <a:cubicBezTo>
                  <a:pt x="1012853" y="1006475"/>
                  <a:pt x="6378" y="1454150"/>
                  <a:pt x="28" y="1809750"/>
                </a:cubicBezTo>
                <a:cubicBezTo>
                  <a:pt x="-6322" y="2165350"/>
                  <a:pt x="1047778" y="2505075"/>
                  <a:pt x="1200178" y="2838450"/>
                </a:cubicBezTo>
                <a:cubicBezTo>
                  <a:pt x="1352578" y="3171825"/>
                  <a:pt x="1133503" y="3490912"/>
                  <a:pt x="914428" y="3810000"/>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24"/>
          <p:cNvSpPr/>
          <p:nvPr/>
        </p:nvSpPr>
        <p:spPr>
          <a:xfrm>
            <a:off x="5448300" y="3143250"/>
            <a:ext cx="2895600" cy="3409950"/>
          </a:xfrm>
          <a:custGeom>
            <a:avLst/>
            <a:gdLst>
              <a:gd name="connsiteX0" fmla="*/ 2895600 w 2895600"/>
              <a:gd name="connsiteY0" fmla="*/ 0 h 3409950"/>
              <a:gd name="connsiteX1" fmla="*/ 1638300 w 2895600"/>
              <a:gd name="connsiteY1" fmla="*/ 762000 h 3409950"/>
              <a:gd name="connsiteX2" fmla="*/ 1390650 w 2895600"/>
              <a:gd name="connsiteY2" fmla="*/ 1809750 h 3409950"/>
              <a:gd name="connsiteX3" fmla="*/ 266700 w 2895600"/>
              <a:gd name="connsiteY3" fmla="*/ 2152650 h 3409950"/>
              <a:gd name="connsiteX4" fmla="*/ 0 w 2895600"/>
              <a:gd name="connsiteY4" fmla="*/ 3409950 h 340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3409950">
                <a:moveTo>
                  <a:pt x="2895600" y="0"/>
                </a:moveTo>
                <a:cubicBezTo>
                  <a:pt x="2392362" y="230187"/>
                  <a:pt x="1889125" y="460375"/>
                  <a:pt x="1638300" y="762000"/>
                </a:cubicBezTo>
                <a:cubicBezTo>
                  <a:pt x="1387475" y="1063625"/>
                  <a:pt x="1619250" y="1577975"/>
                  <a:pt x="1390650" y="1809750"/>
                </a:cubicBezTo>
                <a:cubicBezTo>
                  <a:pt x="1162050" y="2041525"/>
                  <a:pt x="498475" y="1885950"/>
                  <a:pt x="266700" y="2152650"/>
                </a:cubicBezTo>
                <a:cubicBezTo>
                  <a:pt x="34925" y="2419350"/>
                  <a:pt x="17462" y="2914650"/>
                  <a:pt x="0" y="340995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26312" y="3108639"/>
            <a:ext cx="393056" cy="584775"/>
          </a:xfrm>
          <a:prstGeom prst="rect">
            <a:avLst/>
          </a:prstGeom>
          <a:noFill/>
        </p:spPr>
        <p:txBody>
          <a:bodyPr wrap="none" rtlCol="0">
            <a:spAutoFit/>
          </a:bodyPr>
          <a:lstStyle/>
          <a:p>
            <a:r>
              <a:rPr lang="en-US" sz="3200" b="1" dirty="0" smtClean="0">
                <a:solidFill>
                  <a:srgbClr val="7030A0"/>
                </a:solidFill>
              </a:rPr>
              <a:t>3</a:t>
            </a:r>
            <a:endParaRPr lang="en-US" sz="3200" b="1" dirty="0">
              <a:solidFill>
                <a:srgbClr val="7030A0"/>
              </a:solidFill>
            </a:endParaRPr>
          </a:p>
        </p:txBody>
      </p:sp>
      <p:sp>
        <p:nvSpPr>
          <p:cNvPr id="27" name="TextBox 26"/>
          <p:cNvSpPr txBox="1"/>
          <p:nvPr/>
        </p:nvSpPr>
        <p:spPr>
          <a:xfrm>
            <a:off x="4892234" y="4191000"/>
            <a:ext cx="393056" cy="584775"/>
          </a:xfrm>
          <a:prstGeom prst="rect">
            <a:avLst/>
          </a:prstGeom>
          <a:noFill/>
        </p:spPr>
        <p:txBody>
          <a:bodyPr wrap="none" rtlCol="0">
            <a:spAutoFit/>
          </a:bodyPr>
          <a:lstStyle/>
          <a:p>
            <a:r>
              <a:rPr lang="en-US" sz="3200" b="1" dirty="0">
                <a:solidFill>
                  <a:srgbClr val="7030A0"/>
                </a:solidFill>
              </a:rPr>
              <a:t>0</a:t>
            </a:r>
          </a:p>
        </p:txBody>
      </p:sp>
      <p:sp>
        <p:nvSpPr>
          <p:cNvPr id="28" name="TextBox 27"/>
          <p:cNvSpPr txBox="1"/>
          <p:nvPr/>
        </p:nvSpPr>
        <p:spPr>
          <a:xfrm>
            <a:off x="2530034" y="3121051"/>
            <a:ext cx="393056" cy="584775"/>
          </a:xfrm>
          <a:prstGeom prst="rect">
            <a:avLst/>
          </a:prstGeom>
          <a:noFill/>
        </p:spPr>
        <p:txBody>
          <a:bodyPr wrap="none" rtlCol="0">
            <a:spAutoFit/>
          </a:bodyPr>
          <a:lstStyle/>
          <a:p>
            <a:r>
              <a:rPr lang="en-US" sz="3200" b="1" dirty="0" smtClean="0">
                <a:solidFill>
                  <a:srgbClr val="7030A0"/>
                </a:solidFill>
              </a:rPr>
              <a:t>2</a:t>
            </a:r>
            <a:endParaRPr lang="en-US" sz="3200" b="1" dirty="0">
              <a:solidFill>
                <a:srgbClr val="7030A0"/>
              </a:solidFill>
            </a:endParaRPr>
          </a:p>
        </p:txBody>
      </p:sp>
      <p:sp>
        <p:nvSpPr>
          <p:cNvPr id="29" name="TextBox 28"/>
          <p:cNvSpPr txBox="1"/>
          <p:nvPr/>
        </p:nvSpPr>
        <p:spPr>
          <a:xfrm>
            <a:off x="2023296" y="5223510"/>
            <a:ext cx="393056" cy="584775"/>
          </a:xfrm>
          <a:prstGeom prst="rect">
            <a:avLst/>
          </a:prstGeom>
          <a:noFill/>
        </p:spPr>
        <p:txBody>
          <a:bodyPr wrap="none" rtlCol="0">
            <a:spAutoFit/>
          </a:bodyPr>
          <a:lstStyle/>
          <a:p>
            <a:r>
              <a:rPr lang="en-US" sz="3200" b="1" dirty="0">
                <a:solidFill>
                  <a:srgbClr val="7030A0"/>
                </a:solidFill>
              </a:rPr>
              <a:t>1</a:t>
            </a:r>
          </a:p>
        </p:txBody>
      </p:sp>
      <p:sp>
        <p:nvSpPr>
          <p:cNvPr id="30" name="TextBox 29"/>
          <p:cNvSpPr txBox="1"/>
          <p:nvPr/>
        </p:nvSpPr>
        <p:spPr>
          <a:xfrm>
            <a:off x="529784" y="4338828"/>
            <a:ext cx="393056" cy="584775"/>
          </a:xfrm>
          <a:prstGeom prst="rect">
            <a:avLst/>
          </a:prstGeom>
          <a:noFill/>
        </p:spPr>
        <p:txBody>
          <a:bodyPr wrap="none" rtlCol="0">
            <a:spAutoFit/>
          </a:bodyPr>
          <a:lstStyle/>
          <a:p>
            <a:r>
              <a:rPr lang="en-US" sz="3200" b="1" dirty="0" smtClean="0">
                <a:solidFill>
                  <a:srgbClr val="7030A0"/>
                </a:solidFill>
              </a:rPr>
              <a:t>0</a:t>
            </a:r>
            <a:endParaRPr lang="en-US" sz="3200" b="1" dirty="0">
              <a:solidFill>
                <a:srgbClr val="7030A0"/>
              </a:solidFill>
            </a:endParaRPr>
          </a:p>
        </p:txBody>
      </p:sp>
      <p:sp>
        <p:nvSpPr>
          <p:cNvPr id="31" name="TextBox 30"/>
          <p:cNvSpPr txBox="1"/>
          <p:nvPr/>
        </p:nvSpPr>
        <p:spPr>
          <a:xfrm>
            <a:off x="5670872" y="5257800"/>
            <a:ext cx="393056" cy="584775"/>
          </a:xfrm>
          <a:prstGeom prst="rect">
            <a:avLst/>
          </a:prstGeom>
          <a:noFill/>
        </p:spPr>
        <p:txBody>
          <a:bodyPr wrap="none" rtlCol="0">
            <a:spAutoFit/>
          </a:bodyPr>
          <a:lstStyle/>
          <a:p>
            <a:r>
              <a:rPr lang="en-US" sz="3200" b="1" dirty="0" smtClean="0">
                <a:solidFill>
                  <a:srgbClr val="7030A0"/>
                </a:solidFill>
              </a:rPr>
              <a:t>4</a:t>
            </a:r>
            <a:endParaRPr lang="en-US" sz="3200" b="1" dirty="0">
              <a:solidFill>
                <a:srgbClr val="7030A0"/>
              </a:solidFill>
            </a:endParaRPr>
          </a:p>
        </p:txBody>
      </p:sp>
      <p:sp>
        <p:nvSpPr>
          <p:cNvPr id="32" name="TextBox 31"/>
          <p:cNvSpPr txBox="1"/>
          <p:nvPr/>
        </p:nvSpPr>
        <p:spPr>
          <a:xfrm>
            <a:off x="6954939" y="3963001"/>
            <a:ext cx="393056" cy="584775"/>
          </a:xfrm>
          <a:prstGeom prst="rect">
            <a:avLst/>
          </a:prstGeom>
          <a:noFill/>
        </p:spPr>
        <p:txBody>
          <a:bodyPr wrap="none" rtlCol="0">
            <a:spAutoFit/>
          </a:bodyPr>
          <a:lstStyle/>
          <a:p>
            <a:r>
              <a:rPr lang="en-US" sz="3200" b="1" dirty="0" smtClean="0">
                <a:solidFill>
                  <a:srgbClr val="7030A0"/>
                </a:solidFill>
              </a:rPr>
              <a:t>2</a:t>
            </a:r>
            <a:endParaRPr lang="en-US" sz="3200" b="1" dirty="0">
              <a:solidFill>
                <a:srgbClr val="7030A0"/>
              </a:solidFill>
            </a:endParaRPr>
          </a:p>
        </p:txBody>
      </p:sp>
      <p:sp>
        <p:nvSpPr>
          <p:cNvPr id="33" name="TextBox 32"/>
          <p:cNvSpPr txBox="1"/>
          <p:nvPr/>
        </p:nvSpPr>
        <p:spPr>
          <a:xfrm>
            <a:off x="5520884" y="3036129"/>
            <a:ext cx="393056" cy="584775"/>
          </a:xfrm>
          <a:prstGeom prst="rect">
            <a:avLst/>
          </a:prstGeom>
          <a:noFill/>
        </p:spPr>
        <p:txBody>
          <a:bodyPr wrap="none" rtlCol="0">
            <a:spAutoFit/>
          </a:bodyPr>
          <a:lstStyle/>
          <a:p>
            <a:r>
              <a:rPr lang="en-US" sz="3200" b="1" dirty="0">
                <a:solidFill>
                  <a:srgbClr val="7030A0"/>
                </a:solidFill>
              </a:rPr>
              <a:t>1</a:t>
            </a:r>
          </a:p>
        </p:txBody>
      </p:sp>
      <p:sp>
        <p:nvSpPr>
          <p:cNvPr id="34" name="TextBox 33"/>
          <p:cNvSpPr txBox="1"/>
          <p:nvPr/>
        </p:nvSpPr>
        <p:spPr>
          <a:xfrm>
            <a:off x="3177734" y="4366099"/>
            <a:ext cx="393056" cy="584775"/>
          </a:xfrm>
          <a:prstGeom prst="rect">
            <a:avLst/>
          </a:prstGeom>
          <a:noFill/>
        </p:spPr>
        <p:txBody>
          <a:bodyPr wrap="none" rtlCol="0">
            <a:spAutoFit/>
          </a:bodyPr>
          <a:lstStyle/>
          <a:p>
            <a:r>
              <a:rPr lang="en-US" sz="3200" b="1" dirty="0" smtClean="0">
                <a:solidFill>
                  <a:srgbClr val="7030A0"/>
                </a:solidFill>
              </a:rPr>
              <a:t>2</a:t>
            </a:r>
            <a:endParaRPr lang="en-US" sz="3200" b="1" dirty="0">
              <a:solidFill>
                <a:srgbClr val="7030A0"/>
              </a:solidFill>
            </a:endParaRPr>
          </a:p>
        </p:txBody>
      </p:sp>
      <p:sp>
        <p:nvSpPr>
          <p:cNvPr id="3" name="Rectangle 2"/>
          <p:cNvSpPr/>
          <p:nvPr/>
        </p:nvSpPr>
        <p:spPr>
          <a:xfrm>
            <a:off x="1950387" y="3799558"/>
            <a:ext cx="1071127" cy="923330"/>
          </a:xfrm>
          <a:prstGeom prst="rect">
            <a:avLst/>
          </a:prstGeom>
        </p:spPr>
        <p:txBody>
          <a:bodyPr wrap="none">
            <a:spAutoFit/>
          </a:bodyPr>
          <a:lstStyle/>
          <a:p>
            <a:r>
              <a:rPr lang="en-US" sz="5400" b="1" dirty="0" smtClean="0">
                <a:solidFill>
                  <a:srgbClr val="00B050"/>
                </a:solidFill>
              </a:rPr>
              <a:t>1.5</a:t>
            </a:r>
            <a:endParaRPr lang="en-US" sz="5400" b="1" dirty="0">
              <a:solidFill>
                <a:srgbClr val="00B050"/>
              </a:solidFill>
            </a:endParaRPr>
          </a:p>
        </p:txBody>
      </p:sp>
      <p:sp>
        <p:nvSpPr>
          <p:cNvPr id="44" name="Rectangle 43"/>
          <p:cNvSpPr/>
          <p:nvPr/>
        </p:nvSpPr>
        <p:spPr>
          <a:xfrm>
            <a:off x="4249502" y="3609057"/>
            <a:ext cx="535724" cy="923330"/>
          </a:xfrm>
          <a:prstGeom prst="rect">
            <a:avLst/>
          </a:prstGeom>
        </p:spPr>
        <p:txBody>
          <a:bodyPr wrap="none">
            <a:spAutoFit/>
          </a:bodyPr>
          <a:lstStyle/>
          <a:p>
            <a:r>
              <a:rPr lang="en-US" sz="5400" b="1" dirty="0" smtClean="0">
                <a:solidFill>
                  <a:srgbClr val="00B050"/>
                </a:solidFill>
              </a:rPr>
              <a:t>1</a:t>
            </a:r>
            <a:endParaRPr lang="en-US" sz="5400" b="1" dirty="0">
              <a:solidFill>
                <a:srgbClr val="00B050"/>
              </a:solidFill>
            </a:endParaRPr>
          </a:p>
        </p:txBody>
      </p:sp>
      <p:sp>
        <p:nvSpPr>
          <p:cNvPr id="45" name="Rectangle 44"/>
          <p:cNvSpPr/>
          <p:nvPr/>
        </p:nvSpPr>
        <p:spPr>
          <a:xfrm>
            <a:off x="7580628" y="4934634"/>
            <a:ext cx="535724" cy="923330"/>
          </a:xfrm>
          <a:prstGeom prst="rect">
            <a:avLst/>
          </a:prstGeom>
        </p:spPr>
        <p:txBody>
          <a:bodyPr wrap="none">
            <a:spAutoFit/>
          </a:bodyPr>
          <a:lstStyle/>
          <a:p>
            <a:r>
              <a:rPr lang="en-US" sz="5400" b="1" dirty="0" smtClean="0">
                <a:solidFill>
                  <a:srgbClr val="00B050"/>
                </a:solidFill>
              </a:rPr>
              <a:t>3</a:t>
            </a:r>
            <a:endParaRPr lang="en-US" sz="5400" b="1" dirty="0">
              <a:solidFill>
                <a:srgbClr val="00B050"/>
              </a:solidFill>
            </a:endParaRPr>
          </a:p>
        </p:txBody>
      </p:sp>
    </p:spTree>
    <p:extLst>
      <p:ext uri="{BB962C8B-B14F-4D97-AF65-F5344CB8AC3E}">
        <p14:creationId xmlns:p14="http://schemas.microsoft.com/office/powerpoint/2010/main" val="8657777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a:xfrm>
            <a:off x="466725" y="266698"/>
            <a:ext cx="8229600" cy="1143000"/>
          </a:xfrm>
        </p:spPr>
        <p:txBody>
          <a:bodyPr>
            <a:normAutofit/>
          </a:bodyPr>
          <a:lstStyle/>
          <a:p>
            <a:r>
              <a:rPr lang="en-US" dirty="0" err="1" smtClean="0"/>
              <a:t>Rao</a:t>
            </a:r>
            <a:r>
              <a:rPr lang="en-US" dirty="0" smtClean="0"/>
              <a:t>-Blackwell Theorem</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247650" y="1285133"/>
                <a:ext cx="1911036" cy="605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b="1" i="1" smtClean="0">
                              <a:solidFill>
                                <a:srgbClr val="7030A0"/>
                              </a:solidFill>
                              <a:latin typeface="Cambria Math"/>
                            </a:rPr>
                          </m:ctrlPr>
                        </m:accPr>
                        <m:e>
                          <m:r>
                            <a:rPr lang="en-US" sz="3200" b="1" i="1" smtClean="0">
                              <a:solidFill>
                                <a:srgbClr val="7030A0"/>
                              </a:solidFill>
                              <a:latin typeface="Cambria Math"/>
                            </a:rPr>
                            <m:t>𝜽</m:t>
                          </m:r>
                        </m:e>
                      </m:acc>
                      <m:r>
                        <a:rPr lang="en-US" sz="3200" b="1" i="1" smtClean="0">
                          <a:solidFill>
                            <a:srgbClr val="7030A0"/>
                          </a:solidFill>
                          <a:latin typeface="Cambria Math"/>
                        </a:rPr>
                        <m:t>(</m:t>
                      </m:r>
                      <m:sSub>
                        <m:sSubPr>
                          <m:ctrlPr>
                            <a:rPr lang="en-US" sz="3200" b="1" i="1" smtClean="0">
                              <a:solidFill>
                                <a:srgbClr val="7030A0"/>
                              </a:solidFill>
                              <a:latin typeface="Cambria Math"/>
                            </a:rPr>
                          </m:ctrlPr>
                        </m:sSubPr>
                        <m:e>
                          <m:r>
                            <a:rPr lang="en-US" sz="3200" b="1" i="1" smtClean="0">
                              <a:solidFill>
                                <a:srgbClr val="7030A0"/>
                              </a:solidFill>
                              <a:latin typeface="Cambria Math"/>
                            </a:rPr>
                            <m:t>𝒚</m:t>
                          </m:r>
                        </m:e>
                        <m:sub>
                          <m:r>
                            <a:rPr lang="en-US" sz="3200" b="1" i="1" smtClean="0">
                              <a:solidFill>
                                <a:srgbClr val="7030A0"/>
                              </a:solidFill>
                              <a:latin typeface="Cambria Math"/>
                            </a:rPr>
                            <m:t>𝟏</m:t>
                          </m:r>
                        </m:sub>
                      </m:sSub>
                      <m:r>
                        <a:rPr lang="en-US" sz="3200" b="1" i="1" smtClean="0">
                          <a:solidFill>
                            <a:srgbClr val="7030A0"/>
                          </a:solidFill>
                          <a:latin typeface="Cambria Math"/>
                        </a:rPr>
                        <m:t>,</m:t>
                      </m:r>
                      <m:sSub>
                        <m:sSubPr>
                          <m:ctrlPr>
                            <a:rPr lang="en-US" sz="3200" b="1" i="1" smtClean="0">
                              <a:solidFill>
                                <a:srgbClr val="7030A0"/>
                              </a:solidFill>
                              <a:latin typeface="Cambria Math"/>
                            </a:rPr>
                          </m:ctrlPr>
                        </m:sSubPr>
                        <m:e>
                          <m:r>
                            <a:rPr lang="en-US" sz="3200" b="1" i="1" smtClean="0">
                              <a:solidFill>
                                <a:srgbClr val="7030A0"/>
                              </a:solidFill>
                              <a:latin typeface="Cambria Math"/>
                            </a:rPr>
                            <m:t>𝒚</m:t>
                          </m:r>
                        </m:e>
                        <m:sub>
                          <m:r>
                            <a:rPr lang="en-US" sz="3200" b="1" i="1" smtClean="0">
                              <a:solidFill>
                                <a:srgbClr val="7030A0"/>
                              </a:solidFill>
                              <a:latin typeface="Cambria Math"/>
                            </a:rPr>
                            <m:t>𝟐</m:t>
                          </m:r>
                        </m:sub>
                      </m:sSub>
                      <m:r>
                        <a:rPr lang="en-US" sz="3200" b="1" i="1" smtClean="0">
                          <a:solidFill>
                            <a:srgbClr val="7030A0"/>
                          </a:solidFill>
                          <a:latin typeface="Cambria Math"/>
                        </a:rPr>
                        <m:t>)</m:t>
                      </m:r>
                    </m:oMath>
                  </m:oMathPara>
                </a14:m>
                <a:endParaRPr lang="en-US" sz="3200" b="1" dirty="0">
                  <a:solidFill>
                    <a:srgbClr val="7030A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47650" y="1285133"/>
                <a:ext cx="1911036" cy="60555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64705" y="1305908"/>
                <a:ext cx="3490636" cy="584775"/>
              </a:xfrm>
              <a:prstGeom prst="rect">
                <a:avLst/>
              </a:prstGeom>
              <a:noFill/>
            </p:spPr>
            <p:txBody>
              <a:bodyPr wrap="none" rtlCol="0">
                <a:spAutoFit/>
              </a:bodyPr>
              <a:lstStyle/>
              <a:p>
                <a:r>
                  <a:rPr lang="en-US" sz="3200" b="0" dirty="0" smtClean="0"/>
                  <a:t>T</a:t>
                </a:r>
                <a14:m>
                  <m:oMath xmlns:m="http://schemas.openxmlformats.org/officeDocument/2006/math">
                    <m:d>
                      <m:dPr>
                        <m:ctrlPr>
                          <a:rPr lang="en-US" sz="3200" b="0" i="1" smtClean="0">
                            <a:latin typeface="Cambria Math"/>
                          </a:rPr>
                        </m:ctrlPr>
                      </m:dPr>
                      <m:e>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1</m:t>
                            </m:r>
                          </m:sub>
                        </m:sSub>
                        <m:r>
                          <a:rPr lang="en-US" sz="3200" b="0" i="1" smtClean="0">
                            <a:latin typeface="Cambria Math"/>
                          </a:rPr>
                          <m:t>,</m:t>
                        </m:r>
                        <m:sSub>
                          <m:sSubPr>
                            <m:ctrlPr>
                              <a:rPr lang="en-US" sz="3200" b="0" i="1" smtClean="0">
                                <a:latin typeface="Cambria Math"/>
                              </a:rPr>
                            </m:ctrlPr>
                          </m:sSubPr>
                          <m:e>
                            <m:r>
                              <a:rPr lang="en-US" sz="3200" b="0" i="1" smtClean="0">
                                <a:latin typeface="Cambria Math"/>
                              </a:rPr>
                              <m:t>𝑦</m:t>
                            </m:r>
                          </m:e>
                          <m:sub>
                            <m:r>
                              <a:rPr lang="en-US" sz="3200" b="0" i="1" smtClean="0">
                                <a:latin typeface="Cambria Math"/>
                              </a:rPr>
                              <m:t>2</m:t>
                            </m:r>
                          </m:sub>
                        </m:sSub>
                      </m:e>
                    </m:d>
                    <m:r>
                      <a:rPr lang="en-US" sz="3200" b="0" i="0" smtClean="0">
                        <a:latin typeface="Cambria Math"/>
                      </a:rPr>
                      <m:t>=</m:t>
                    </m:r>
                    <m:sSub>
                      <m:sSubPr>
                        <m:ctrlPr>
                          <a:rPr lang="en-US" sz="3200" b="0" i="1" smtClean="0">
                            <a:latin typeface="Cambria Math"/>
                          </a:rPr>
                        </m:ctrlPr>
                      </m:sSubPr>
                      <m:e>
                        <m:r>
                          <m:rPr>
                            <m:sty m:val="p"/>
                          </m:rPr>
                          <a:rPr lang="en-US" sz="3200" b="0" i="0" smtClean="0">
                            <a:latin typeface="Cambria Math"/>
                          </a:rPr>
                          <m:t>y</m:t>
                        </m:r>
                      </m:e>
                      <m:sub>
                        <m:r>
                          <a:rPr lang="en-US" sz="3200" b="0" i="0" smtClean="0">
                            <a:latin typeface="Cambria Math"/>
                          </a:rPr>
                          <m:t>1</m:t>
                        </m:r>
                      </m:sub>
                    </m:sSub>
                    <m:r>
                      <a:rPr lang="en-US" sz="3200" b="0" i="0" smtClean="0">
                        <a:latin typeface="Cambria Math"/>
                      </a:rPr>
                      <m:t>+</m:t>
                    </m:r>
                    <m:sSub>
                      <m:sSubPr>
                        <m:ctrlPr>
                          <a:rPr lang="en-US" sz="3200" b="0" i="1" smtClean="0">
                            <a:latin typeface="Cambria Math"/>
                          </a:rPr>
                        </m:ctrlPr>
                      </m:sSubPr>
                      <m:e>
                        <m:r>
                          <m:rPr>
                            <m:sty m:val="p"/>
                          </m:rPr>
                          <a:rPr lang="en-US" sz="3200" b="0" i="0" smtClean="0">
                            <a:latin typeface="Cambria Math"/>
                          </a:rPr>
                          <m:t>y</m:t>
                        </m:r>
                      </m:e>
                      <m:sub>
                        <m:r>
                          <a:rPr lang="en-US" sz="3200" b="0" i="0" smtClean="0">
                            <a:latin typeface="Cambria Math"/>
                          </a:rPr>
                          <m:t>2</m:t>
                        </m:r>
                      </m:sub>
                    </m:sSub>
                  </m:oMath>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64705" y="1305908"/>
                <a:ext cx="3490636" cy="584775"/>
              </a:xfrm>
              <a:prstGeom prst="rect">
                <a:avLst/>
              </a:prstGeom>
              <a:blipFill rotWithShape="1">
                <a:blip r:embed="rId5"/>
                <a:stretch>
                  <a:fillRect l="-4363"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47650" y="1969712"/>
                <a:ext cx="7839601" cy="606128"/>
              </a:xfrm>
              <a:prstGeom prst="rect">
                <a:avLst/>
              </a:prstGeom>
              <a:noFill/>
            </p:spPr>
            <p:txBody>
              <a:bodyPr wrap="square" rtlCol="0">
                <a:spAutoFit/>
              </a:bodyPr>
              <a:lstStyle/>
              <a:p>
                <a:r>
                  <a:rPr lang="en-US" sz="3200" b="1" dirty="0" err="1" smtClean="0">
                    <a:solidFill>
                      <a:srgbClr val="00B050"/>
                    </a:solidFill>
                  </a:rPr>
                  <a:t>Rao</a:t>
                </a:r>
                <a:r>
                  <a:rPr lang="en-US" sz="3200" b="1" dirty="0" smtClean="0">
                    <a:solidFill>
                      <a:srgbClr val="00B050"/>
                    </a:solidFill>
                  </a:rPr>
                  <a:t>-Blackwell:  </a:t>
                </a:r>
                <a14:m>
                  <m:oMath xmlns:m="http://schemas.openxmlformats.org/officeDocument/2006/math">
                    <m:sSup>
                      <m:sSupPr>
                        <m:ctrlPr>
                          <a:rPr lang="en-US" sz="3200" b="1" i="1" smtClean="0">
                            <a:solidFill>
                              <a:srgbClr val="00B050"/>
                            </a:solidFill>
                            <a:latin typeface="Cambria Math"/>
                          </a:rPr>
                        </m:ctrlPr>
                      </m:sSupPr>
                      <m:e>
                        <m:acc>
                          <m:accPr>
                            <m:chr m:val="̂"/>
                            <m:ctrlPr>
                              <a:rPr lang="en-US" sz="3200" b="1" i="1" smtClean="0">
                                <a:solidFill>
                                  <a:srgbClr val="00B050"/>
                                </a:solidFill>
                                <a:latin typeface="Cambria Math"/>
                              </a:rPr>
                            </m:ctrlPr>
                          </m:accPr>
                          <m:e>
                            <m:r>
                              <a:rPr lang="en-US" sz="3200" b="1" i="1" smtClean="0">
                                <a:solidFill>
                                  <a:srgbClr val="00B050"/>
                                </a:solidFill>
                                <a:latin typeface="Cambria Math"/>
                              </a:rPr>
                              <m:t>𝜽</m:t>
                            </m:r>
                          </m:e>
                        </m:acc>
                      </m:e>
                      <m:sup>
                        <m:r>
                          <a:rPr lang="en-US" sz="3200" b="1" i="1" smtClean="0">
                            <a:solidFill>
                              <a:srgbClr val="00B050"/>
                            </a:solidFill>
                            <a:latin typeface="Cambria Math"/>
                          </a:rPr>
                          <m:t>′</m:t>
                        </m:r>
                      </m:sup>
                    </m:sSup>
                    <m:r>
                      <a:rPr lang="en-US" sz="3200" b="1" i="1" smtClean="0">
                        <a:solidFill>
                          <a:srgbClr val="00B050"/>
                        </a:solidFill>
                        <a:latin typeface="Cambria Math"/>
                      </a:rPr>
                      <m:t>=</m:t>
                    </m:r>
                    <m:r>
                      <a:rPr lang="en-US" sz="3200" b="1" i="1" smtClean="0">
                        <a:solidFill>
                          <a:srgbClr val="00B050"/>
                        </a:solidFill>
                        <a:latin typeface="Cambria Math"/>
                      </a:rPr>
                      <m:t>𝑬</m:t>
                    </m:r>
                    <m:r>
                      <a:rPr lang="en-US" sz="3200" b="1" i="1" smtClean="0">
                        <a:solidFill>
                          <a:srgbClr val="00B050"/>
                        </a:solidFill>
                        <a:latin typeface="Cambria Math"/>
                      </a:rPr>
                      <m:t>[</m:t>
                    </m:r>
                    <m:acc>
                      <m:accPr>
                        <m:chr m:val="̂"/>
                        <m:ctrlPr>
                          <a:rPr lang="en-US" sz="3200" b="1" i="1" smtClean="0">
                            <a:solidFill>
                              <a:srgbClr val="00B050"/>
                            </a:solidFill>
                            <a:latin typeface="Cambria Math"/>
                          </a:rPr>
                        </m:ctrlPr>
                      </m:accPr>
                      <m:e>
                        <m:r>
                          <a:rPr lang="en-US" sz="3200" b="1" i="1" smtClean="0">
                            <a:solidFill>
                              <a:srgbClr val="00B050"/>
                            </a:solidFill>
                            <a:latin typeface="Cambria Math"/>
                          </a:rPr>
                          <m:t>𝜽</m:t>
                        </m:r>
                      </m:e>
                    </m:acc>
                    <m:d>
                      <m:dPr>
                        <m:ctrlPr>
                          <a:rPr lang="en-US" sz="3200" b="1" i="1" smtClean="0">
                            <a:solidFill>
                              <a:srgbClr val="00B050"/>
                            </a:solidFill>
                            <a:latin typeface="Cambria Math"/>
                          </a:rPr>
                        </m:ctrlPr>
                      </m:dPr>
                      <m:e>
                        <m:sSub>
                          <m:sSubPr>
                            <m:ctrlPr>
                              <a:rPr lang="en-US" sz="3200" b="1" i="1" smtClean="0">
                                <a:solidFill>
                                  <a:srgbClr val="00B050"/>
                                </a:solidFill>
                                <a:latin typeface="Cambria Math"/>
                              </a:rPr>
                            </m:ctrlPr>
                          </m:sSubPr>
                          <m:e>
                            <m:r>
                              <a:rPr lang="en-US" sz="3200" b="1" i="1" smtClean="0">
                                <a:solidFill>
                                  <a:srgbClr val="00B050"/>
                                </a:solidFill>
                                <a:latin typeface="Cambria Math"/>
                              </a:rPr>
                              <m:t>𝒚</m:t>
                            </m:r>
                          </m:e>
                          <m:sub>
                            <m:r>
                              <a:rPr lang="en-US" sz="3200" b="1" i="1" smtClean="0">
                                <a:solidFill>
                                  <a:srgbClr val="00B050"/>
                                </a:solidFill>
                                <a:latin typeface="Cambria Math"/>
                              </a:rPr>
                              <m:t>𝟏</m:t>
                            </m:r>
                          </m:sub>
                        </m:sSub>
                        <m:r>
                          <a:rPr lang="en-US" sz="3200" b="1" i="1" smtClean="0">
                            <a:solidFill>
                              <a:srgbClr val="00B050"/>
                            </a:solidFill>
                            <a:latin typeface="Cambria Math"/>
                          </a:rPr>
                          <m:t>,</m:t>
                        </m:r>
                        <m:sSub>
                          <m:sSubPr>
                            <m:ctrlPr>
                              <a:rPr lang="en-US" sz="3200" b="1" i="1" smtClean="0">
                                <a:solidFill>
                                  <a:srgbClr val="00B050"/>
                                </a:solidFill>
                                <a:latin typeface="Cambria Math"/>
                              </a:rPr>
                            </m:ctrlPr>
                          </m:sSubPr>
                          <m:e>
                            <m:r>
                              <a:rPr lang="en-US" sz="3200" b="1" i="1" smtClean="0">
                                <a:solidFill>
                                  <a:srgbClr val="00B050"/>
                                </a:solidFill>
                                <a:latin typeface="Cambria Math"/>
                              </a:rPr>
                              <m:t>𝒚</m:t>
                            </m:r>
                          </m:e>
                          <m:sub>
                            <m:r>
                              <a:rPr lang="en-US" sz="3200" b="1" i="1" smtClean="0">
                                <a:solidFill>
                                  <a:srgbClr val="00B050"/>
                                </a:solidFill>
                                <a:latin typeface="Cambria Math"/>
                              </a:rPr>
                              <m:t>𝟐</m:t>
                            </m:r>
                          </m:sub>
                        </m:sSub>
                      </m:e>
                    </m:d>
                    <m:r>
                      <a:rPr lang="en-US" sz="3200" b="1" i="1" smtClean="0">
                        <a:solidFill>
                          <a:srgbClr val="00B050"/>
                        </a:solidFill>
                        <a:latin typeface="Cambria Math"/>
                      </a:rPr>
                      <m:t>|</m:t>
                    </m:r>
                    <m:sSub>
                      <m:sSubPr>
                        <m:ctrlPr>
                          <a:rPr lang="en-US" sz="3200" b="1" i="1" smtClean="0">
                            <a:solidFill>
                              <a:srgbClr val="00B050"/>
                            </a:solidFill>
                            <a:latin typeface="Cambria Math"/>
                          </a:rPr>
                        </m:ctrlPr>
                      </m:sSubPr>
                      <m:e>
                        <m:r>
                          <a:rPr lang="en-US" sz="3200" b="1" i="1" smtClean="0">
                            <a:solidFill>
                              <a:srgbClr val="00B050"/>
                            </a:solidFill>
                            <a:latin typeface="Cambria Math"/>
                          </a:rPr>
                          <m:t>𝒚</m:t>
                        </m:r>
                      </m:e>
                      <m:sub>
                        <m:r>
                          <a:rPr lang="en-US" sz="3200" b="1" i="1" smtClean="0">
                            <a:solidFill>
                              <a:srgbClr val="00B050"/>
                            </a:solidFill>
                            <a:latin typeface="Cambria Math"/>
                          </a:rPr>
                          <m:t>𝟏</m:t>
                        </m:r>
                      </m:sub>
                    </m:sSub>
                    <m:r>
                      <a:rPr lang="en-US" sz="3200" b="1" i="1" smtClean="0">
                        <a:solidFill>
                          <a:srgbClr val="00B050"/>
                        </a:solidFill>
                        <a:latin typeface="Cambria Math"/>
                      </a:rPr>
                      <m:t>+</m:t>
                    </m:r>
                    <m:sSub>
                      <m:sSubPr>
                        <m:ctrlPr>
                          <a:rPr lang="en-US" sz="3200" b="1" i="1" smtClean="0">
                            <a:solidFill>
                              <a:srgbClr val="00B050"/>
                            </a:solidFill>
                            <a:latin typeface="Cambria Math"/>
                          </a:rPr>
                        </m:ctrlPr>
                      </m:sSubPr>
                      <m:e>
                        <m:r>
                          <a:rPr lang="en-US" sz="3200" b="1" i="1" smtClean="0">
                            <a:solidFill>
                              <a:srgbClr val="00B050"/>
                            </a:solidFill>
                            <a:latin typeface="Cambria Math"/>
                          </a:rPr>
                          <m:t>𝒚</m:t>
                        </m:r>
                      </m:e>
                      <m:sub>
                        <m:r>
                          <a:rPr lang="en-US" sz="3200" b="1" i="1" smtClean="0">
                            <a:solidFill>
                              <a:srgbClr val="00B050"/>
                            </a:solidFill>
                            <a:latin typeface="Cambria Math"/>
                          </a:rPr>
                          <m:t>𝟐</m:t>
                        </m:r>
                      </m:sub>
                    </m:sSub>
                    <m:r>
                      <a:rPr lang="en-US" sz="3200" b="1" i="0" smtClean="0">
                        <a:solidFill>
                          <a:srgbClr val="00B050"/>
                        </a:solidFill>
                        <a:latin typeface="Cambria Math"/>
                      </a:rPr>
                      <m:t>]</m:t>
                    </m:r>
                  </m:oMath>
                </a14:m>
                <a:endParaRPr lang="en-US" sz="3200" b="1" dirty="0">
                  <a:solidFill>
                    <a:srgbClr val="00B05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47650" y="1969712"/>
                <a:ext cx="7839601" cy="606128"/>
              </a:xfrm>
              <a:prstGeom prst="rect">
                <a:avLst/>
              </a:prstGeom>
              <a:blipFill rotWithShape="1">
                <a:blip r:embed="rId6"/>
                <a:stretch>
                  <a:fillRect l="-2022" t="-9000"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ontent Placeholder 2"/>
              <p:cNvSpPr txBox="1">
                <a:spLocks/>
              </p:cNvSpPr>
              <p:nvPr/>
            </p:nvSpPr>
            <p:spPr>
              <a:xfrm>
                <a:off x="144169" y="3048000"/>
                <a:ext cx="8826500"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3600" dirty="0" smtClean="0">
                    <a:solidFill>
                      <a:schemeClr val="tx2"/>
                    </a:solidFill>
                  </a:rPr>
                  <a:t>Law of total expectation:</a:t>
                </a:r>
              </a:p>
              <a:p>
                <a:pPr marL="0" indent="0">
                  <a:buNone/>
                </a:pPr>
                <a14:m>
                  <m:oMathPara xmlns:m="http://schemas.openxmlformats.org/officeDocument/2006/math">
                    <m:oMathParaPr>
                      <m:jc m:val="centerGroup"/>
                    </m:oMathParaPr>
                    <m:oMath xmlns:m="http://schemas.openxmlformats.org/officeDocument/2006/math">
                      <m:r>
                        <a:rPr lang="en-US" sz="3600" b="1" i="0" smtClean="0">
                          <a:solidFill>
                            <a:srgbClr val="7030A0"/>
                          </a:solidFill>
                          <a:latin typeface="Cambria Math"/>
                        </a:rPr>
                        <m:t>𝐄</m:t>
                      </m:r>
                      <m:r>
                        <a:rPr lang="en-US" sz="3600" b="1" i="0" smtClean="0">
                          <a:solidFill>
                            <a:srgbClr val="7030A0"/>
                          </a:solidFill>
                          <a:latin typeface="Cambria Math"/>
                        </a:rPr>
                        <m:t>[</m:t>
                      </m:r>
                      <m:acc>
                        <m:accPr>
                          <m:chr m:val="̂"/>
                          <m:ctrlPr>
                            <a:rPr lang="en-US" sz="3600" b="1" i="1">
                              <a:solidFill>
                                <a:srgbClr val="7030A0"/>
                              </a:solidFill>
                              <a:latin typeface="Cambria Math"/>
                            </a:rPr>
                          </m:ctrlPr>
                        </m:accPr>
                        <m:e>
                          <m:r>
                            <a:rPr lang="en-US" sz="3600" b="1" i="1">
                              <a:solidFill>
                                <a:srgbClr val="7030A0"/>
                              </a:solidFill>
                              <a:latin typeface="Cambria Math"/>
                            </a:rPr>
                            <m:t>𝜽</m:t>
                          </m:r>
                        </m:e>
                      </m:acc>
                      <m:r>
                        <a:rPr lang="en-US" sz="3600" b="1" i="1" smtClean="0">
                          <a:solidFill>
                            <a:srgbClr val="7030A0"/>
                          </a:solidFill>
                          <a:latin typeface="Cambria Math"/>
                        </a:rPr>
                        <m:t>′]=</m:t>
                      </m:r>
                      <m:r>
                        <a:rPr lang="en-US" sz="3600" b="1" i="1" smtClean="0">
                          <a:solidFill>
                            <a:srgbClr val="7030A0"/>
                          </a:solidFill>
                          <a:latin typeface="Cambria Math"/>
                        </a:rPr>
                        <m:t>𝑬</m:t>
                      </m:r>
                      <m:r>
                        <a:rPr lang="en-US" sz="3600" b="1" i="1" smtClean="0">
                          <a:solidFill>
                            <a:srgbClr val="7030A0"/>
                          </a:solidFill>
                          <a:latin typeface="Cambria Math"/>
                        </a:rPr>
                        <m:t>[</m:t>
                      </m:r>
                      <m:acc>
                        <m:accPr>
                          <m:chr m:val="̂"/>
                          <m:ctrlPr>
                            <a:rPr lang="en-US" sz="3600" b="1" i="1" smtClean="0">
                              <a:solidFill>
                                <a:srgbClr val="7030A0"/>
                              </a:solidFill>
                              <a:latin typeface="Cambria Math"/>
                            </a:rPr>
                          </m:ctrlPr>
                        </m:accPr>
                        <m:e>
                          <m:r>
                            <a:rPr lang="en-US" sz="3600" b="1" i="1" smtClean="0">
                              <a:solidFill>
                                <a:srgbClr val="7030A0"/>
                              </a:solidFill>
                              <a:latin typeface="Cambria Math"/>
                            </a:rPr>
                            <m:t>𝜽</m:t>
                          </m:r>
                        </m:e>
                      </m:acc>
                      <m:r>
                        <a:rPr lang="en-US" sz="3600" b="1" i="1" smtClean="0">
                          <a:solidFill>
                            <a:srgbClr val="7030A0"/>
                          </a:solidFill>
                          <a:latin typeface="Cambria Math"/>
                        </a:rPr>
                        <m:t>]</m:t>
                      </m:r>
                    </m:oMath>
                  </m:oMathPara>
                </a14:m>
                <a:endParaRPr lang="en-US" sz="3600" dirty="0">
                  <a:solidFill>
                    <a:schemeClr val="tx2"/>
                  </a:solidFill>
                </a:endParaRPr>
              </a:p>
              <a:p>
                <a:pPr marL="0" indent="0">
                  <a:buNone/>
                </a:pPr>
                <a:r>
                  <a:rPr lang="en-US" sz="3600" dirty="0" smtClean="0">
                    <a:solidFill>
                      <a:schemeClr val="tx2"/>
                    </a:solidFill>
                  </a:rPr>
                  <a:t>    Expectation (bias) remains the same</a:t>
                </a:r>
              </a:p>
              <a:p>
                <a:pPr>
                  <a:buFont typeface="Wingdings" panose="05000000000000000000" pitchFamily="2" charset="2"/>
                  <a:buChar char="§"/>
                </a:pPr>
                <a:r>
                  <a:rPr lang="en-US" sz="3600" dirty="0" smtClean="0">
                    <a:solidFill>
                      <a:schemeClr val="tx2"/>
                    </a:solidFill>
                  </a:rPr>
                  <a:t>MSE (Mean Square Error) can only decrease</a:t>
                </a:r>
              </a:p>
              <a:p>
                <a:pPr marL="0" indent="0">
                  <a:buNone/>
                </a:pPr>
                <a14:m>
                  <m:oMathPara xmlns:m="http://schemas.openxmlformats.org/officeDocument/2006/math">
                    <m:oMathParaPr>
                      <m:jc m:val="centerGroup"/>
                    </m:oMathParaPr>
                    <m:oMath xmlns:m="http://schemas.openxmlformats.org/officeDocument/2006/math">
                      <m:r>
                        <m:rPr>
                          <m:sty m:val="p"/>
                        </m:rPr>
                        <a:rPr lang="en-US" sz="3600" b="1" i="0" smtClean="0">
                          <a:solidFill>
                            <a:srgbClr val="7030A0"/>
                          </a:solidFill>
                          <a:latin typeface="Cambria Math"/>
                        </a:rPr>
                        <m:t>MSE</m:t>
                      </m:r>
                      <m:d>
                        <m:dPr>
                          <m:begChr m:val="["/>
                          <m:endChr m:val="]"/>
                          <m:ctrlPr>
                            <a:rPr lang="en-US" sz="3600" b="1" i="1">
                              <a:solidFill>
                                <a:srgbClr val="7030A0"/>
                              </a:solidFill>
                              <a:latin typeface="Cambria Math"/>
                            </a:rPr>
                          </m:ctrlPr>
                        </m:dPr>
                        <m:e>
                          <m:sSup>
                            <m:sSupPr>
                              <m:ctrlPr>
                                <a:rPr lang="en-US" sz="3600" b="1" i="1">
                                  <a:solidFill>
                                    <a:srgbClr val="7030A0"/>
                                  </a:solidFill>
                                  <a:latin typeface="Cambria Math"/>
                                </a:rPr>
                              </m:ctrlPr>
                            </m:sSupPr>
                            <m:e>
                              <m:acc>
                                <m:accPr>
                                  <m:chr m:val="̂"/>
                                  <m:ctrlPr>
                                    <a:rPr lang="en-US" sz="3600" b="1" i="1">
                                      <a:solidFill>
                                        <a:srgbClr val="7030A0"/>
                                      </a:solidFill>
                                      <a:latin typeface="Cambria Math"/>
                                    </a:rPr>
                                  </m:ctrlPr>
                                </m:accPr>
                                <m:e>
                                  <m:r>
                                    <a:rPr lang="en-US" sz="3600" b="1" i="1">
                                      <a:solidFill>
                                        <a:srgbClr val="7030A0"/>
                                      </a:solidFill>
                                      <a:latin typeface="Cambria Math"/>
                                    </a:rPr>
                                    <m:t>𝜽</m:t>
                                  </m:r>
                                </m:e>
                              </m:acc>
                            </m:e>
                            <m:sup>
                              <m:r>
                                <a:rPr lang="en-US" sz="3600" b="1" i="1">
                                  <a:solidFill>
                                    <a:srgbClr val="7030A0"/>
                                  </a:solidFill>
                                  <a:latin typeface="Cambria Math"/>
                                </a:rPr>
                                <m:t>′</m:t>
                              </m:r>
                            </m:sup>
                          </m:sSup>
                        </m:e>
                      </m:d>
                      <m:r>
                        <a:rPr lang="en-US" sz="3600" b="1" i="1" smtClean="0">
                          <a:solidFill>
                            <a:srgbClr val="7030A0"/>
                          </a:solidFill>
                          <a:latin typeface="Cambria Math"/>
                        </a:rPr>
                        <m:t>≤</m:t>
                      </m:r>
                      <m:r>
                        <m:rPr>
                          <m:sty m:val="p"/>
                        </m:rPr>
                        <a:rPr lang="en-US" sz="3600" b="1" i="1" smtClean="0">
                          <a:solidFill>
                            <a:srgbClr val="7030A0"/>
                          </a:solidFill>
                          <a:latin typeface="Cambria Math"/>
                        </a:rPr>
                        <m:t>MSE</m:t>
                      </m:r>
                      <m:r>
                        <a:rPr lang="en-US" sz="3600" b="1" i="1">
                          <a:solidFill>
                            <a:srgbClr val="7030A0"/>
                          </a:solidFill>
                          <a:latin typeface="Cambria Math"/>
                        </a:rPr>
                        <m:t>[</m:t>
                      </m:r>
                      <m:acc>
                        <m:accPr>
                          <m:chr m:val="̂"/>
                          <m:ctrlPr>
                            <a:rPr lang="en-US" sz="3600" b="1" i="1">
                              <a:solidFill>
                                <a:srgbClr val="7030A0"/>
                              </a:solidFill>
                              <a:latin typeface="Cambria Math"/>
                            </a:rPr>
                          </m:ctrlPr>
                        </m:accPr>
                        <m:e>
                          <m:r>
                            <a:rPr lang="en-US" sz="3600" b="1" i="1">
                              <a:solidFill>
                                <a:srgbClr val="7030A0"/>
                              </a:solidFill>
                              <a:latin typeface="Cambria Math"/>
                            </a:rPr>
                            <m:t>𝜽</m:t>
                          </m:r>
                        </m:e>
                      </m:acc>
                      <m:r>
                        <a:rPr lang="en-US" sz="3600" b="1" i="1">
                          <a:solidFill>
                            <a:srgbClr val="7030A0"/>
                          </a:solidFill>
                          <a:latin typeface="Cambria Math"/>
                        </a:rPr>
                        <m:t>]</m:t>
                      </m:r>
                    </m:oMath>
                  </m:oMathPara>
                </a14:m>
                <a:endParaRPr lang="en-US" sz="3600" dirty="0">
                  <a:solidFill>
                    <a:schemeClr val="tx2"/>
                  </a:solidFill>
                </a:endParaRPr>
              </a:p>
            </p:txBody>
          </p:sp>
        </mc:Choice>
        <mc:Fallback xmlns="">
          <p:sp>
            <p:nvSpPr>
              <p:cNvPr id="35" name="Content Placeholder 2"/>
              <p:cNvSpPr txBox="1">
                <a:spLocks noRot="1" noChangeAspect="1" noMove="1" noResize="1" noEditPoints="1" noAdjustHandles="1" noChangeArrowheads="1" noChangeShapeType="1" noTextEdit="1"/>
              </p:cNvSpPr>
              <p:nvPr/>
            </p:nvSpPr>
            <p:spPr>
              <a:xfrm>
                <a:off x="144169" y="3048000"/>
                <a:ext cx="8826500" cy="3200400"/>
              </a:xfrm>
              <a:prstGeom prst="rect">
                <a:avLst/>
              </a:prstGeom>
              <a:blipFill rotWithShape="1">
                <a:blip r:embed="rId7"/>
                <a:stretch>
                  <a:fillRect l="-1865" t="-2857"/>
                </a:stretch>
              </a:blipFill>
            </p:spPr>
            <p:txBody>
              <a:bodyPr/>
              <a:lstStyle/>
              <a:p>
                <a:r>
                  <a:rPr lang="en-US">
                    <a:noFill/>
                  </a:rPr>
                  <a:t> </a:t>
                </a:r>
              </a:p>
            </p:txBody>
          </p:sp>
        </mc:Fallback>
      </mc:AlternateContent>
    </p:spTree>
    <p:extLst>
      <p:ext uri="{BB962C8B-B14F-4D97-AF65-F5344CB8AC3E}">
        <p14:creationId xmlns:p14="http://schemas.microsoft.com/office/powerpoint/2010/main" val="351810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the MSE decrease?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smtClean="0"/>
                  <a:t>Suppose we have two points with equal probabilities.  We have an estimator of </a:t>
                </a:r>
                <a14:m>
                  <m:oMath xmlns:m="http://schemas.openxmlformats.org/officeDocument/2006/math">
                    <m:r>
                      <a:rPr lang="en-US" i="1" smtClean="0">
                        <a:latin typeface="Cambria Math"/>
                        <a:ea typeface="Cambria Math"/>
                      </a:rPr>
                      <m:t>𝜇</m:t>
                    </m:r>
                    <m:r>
                      <a:rPr lang="en-US" b="0" i="1" smtClean="0">
                        <a:latin typeface="Cambria Math"/>
                        <a:ea typeface="Cambria Math"/>
                      </a:rPr>
                      <m:t> </m:t>
                    </m:r>
                  </m:oMath>
                </a14:m>
                <a:r>
                  <a:rPr lang="en-US" dirty="0" smtClean="0"/>
                  <a:t>that gives estimates </a:t>
                </a:r>
                <a14:m>
                  <m:oMath xmlns:m="http://schemas.openxmlformats.org/officeDocument/2006/math">
                    <m:r>
                      <a:rPr lang="en-US" i="1" dirty="0" smtClean="0">
                        <a:latin typeface="Cambria Math"/>
                      </a:rPr>
                      <m:t>𝑎</m:t>
                    </m:r>
                  </m:oMath>
                </a14:m>
                <a:r>
                  <a:rPr lang="en-US" dirty="0" smtClean="0"/>
                  <a:t> and </a:t>
                </a:r>
                <a14:m>
                  <m:oMath xmlns:m="http://schemas.openxmlformats.org/officeDocument/2006/math">
                    <m:r>
                      <a:rPr lang="en-US" i="1" dirty="0" smtClean="0">
                        <a:latin typeface="Cambria Math"/>
                      </a:rPr>
                      <m:t>𝑏</m:t>
                    </m:r>
                  </m:oMath>
                </a14:m>
                <a:r>
                  <a:rPr lang="en-US" dirty="0" smtClean="0"/>
                  <a:t> on these points.</a:t>
                </a:r>
              </a:p>
              <a:p>
                <a:pPr>
                  <a:buFont typeface="Wingdings" panose="05000000000000000000" pitchFamily="2" charset="2"/>
                  <a:buChar char="§"/>
                </a:pPr>
                <a:r>
                  <a:rPr lang="en-US" dirty="0" smtClean="0"/>
                  <a:t>We replace it by an estimator that instead returns the average:   </a:t>
                </a:r>
                <a14:m>
                  <m:oMath xmlns:m="http://schemas.openxmlformats.org/officeDocument/2006/math">
                    <m:f>
                      <m:fPr>
                        <m:ctrlPr>
                          <a:rPr lang="en-US" b="0" i="1" dirty="0" smtClean="0">
                            <a:latin typeface="Cambria Math"/>
                          </a:rPr>
                        </m:ctrlPr>
                      </m:fPr>
                      <m:num>
                        <m:r>
                          <a:rPr lang="en-US" i="1" dirty="0" err="1" smtClean="0">
                            <a:latin typeface="Cambria Math"/>
                          </a:rPr>
                          <m:t>𝑎</m:t>
                        </m:r>
                        <m:r>
                          <a:rPr lang="en-US" i="1" dirty="0" err="1" smtClean="0">
                            <a:latin typeface="Cambria Math"/>
                          </a:rPr>
                          <m:t>+</m:t>
                        </m:r>
                        <m:r>
                          <a:rPr lang="en-US" i="1" dirty="0" err="1" smtClean="0">
                            <a:latin typeface="Cambria Math"/>
                          </a:rPr>
                          <m:t>𝑏</m:t>
                        </m:r>
                      </m:num>
                      <m:den>
                        <m:r>
                          <a:rPr lang="en-US" b="0" i="1" dirty="0" smtClean="0">
                            <a:latin typeface="Cambria Math"/>
                          </a:rPr>
                          <m:t>2</m:t>
                        </m:r>
                      </m:den>
                    </m:f>
                    <m:r>
                      <a:rPr lang="en-US" i="1" dirty="0" smtClean="0">
                        <a:latin typeface="Cambria Math"/>
                      </a:rPr>
                      <m:t> </m:t>
                    </m:r>
                  </m:oMath>
                </a14:m>
                <a:endParaRPr lang="en-US" dirty="0" smtClean="0"/>
              </a:p>
              <a:p>
                <a:pPr>
                  <a:buFont typeface="Wingdings" panose="05000000000000000000" pitchFamily="2" charset="2"/>
                  <a:buChar char="§"/>
                </a:pPr>
                <a:r>
                  <a:rPr lang="en-US" dirty="0" smtClean="0"/>
                  <a:t>The (scaled) contribution of these two points to the square error changes from </a:t>
                </a:r>
              </a:p>
              <a:p>
                <a:pPr marL="0" indent="0">
                  <a:buNone/>
                </a:pPr>
                <a14:m>
                  <m:oMath xmlns:m="http://schemas.openxmlformats.org/officeDocument/2006/math">
                    <m:sSup>
                      <m:sSupPr>
                        <m:ctrlPr>
                          <a:rPr lang="en-US" b="0" i="1" dirty="0" smtClean="0">
                            <a:latin typeface="Cambria Math"/>
                          </a:rPr>
                        </m:ctrlPr>
                      </m:sSupPr>
                      <m:e>
                        <m:d>
                          <m:dPr>
                            <m:ctrlPr>
                              <a:rPr lang="en-US" b="0" i="1" dirty="0" smtClean="0">
                                <a:latin typeface="Cambria Math"/>
                              </a:rPr>
                            </m:ctrlPr>
                          </m:dPr>
                          <m:e>
                            <m:r>
                              <a:rPr lang="en-US" i="1" dirty="0">
                                <a:latin typeface="Cambria Math"/>
                              </a:rPr>
                              <m:t>𝑎</m:t>
                            </m:r>
                            <m:r>
                              <a:rPr lang="en-US" b="0" i="1" dirty="0" smtClean="0">
                                <a:latin typeface="Cambria Math"/>
                              </a:rPr>
                              <m:t>−</m:t>
                            </m:r>
                            <m:r>
                              <a:rPr lang="en-US" b="0" i="1" dirty="0" smtClean="0">
                                <a:latin typeface="Cambria Math"/>
                              </a:rPr>
                              <m:t>𝜇</m:t>
                            </m:r>
                          </m:e>
                        </m:d>
                      </m:e>
                      <m:sup>
                        <m:r>
                          <a:rPr lang="en-US" b="0" i="1" dirty="0" smtClean="0">
                            <a:latin typeface="Cambria Math"/>
                          </a:rPr>
                          <m:t>2</m:t>
                        </m:r>
                      </m:sup>
                    </m:sSup>
                    <m:r>
                      <a:rPr lang="en-US" b="0" i="1" dirty="0" smtClean="0">
                        <a:latin typeface="Cambria Math"/>
                      </a:rPr>
                      <m:t>+</m:t>
                    </m:r>
                    <m:sSup>
                      <m:sSupPr>
                        <m:ctrlPr>
                          <a:rPr lang="en-US" b="0" i="1" dirty="0" smtClean="0">
                            <a:latin typeface="Cambria Math"/>
                          </a:rPr>
                        </m:ctrlPr>
                      </m:sSupPr>
                      <m:e>
                        <m:d>
                          <m:dPr>
                            <m:ctrlPr>
                              <a:rPr lang="en-US" b="0" i="1" dirty="0" smtClean="0">
                                <a:latin typeface="Cambria Math"/>
                              </a:rPr>
                            </m:ctrlPr>
                          </m:dPr>
                          <m:e>
                            <m:r>
                              <a:rPr lang="en-US" b="0" i="1" dirty="0" smtClean="0">
                                <a:latin typeface="Cambria Math"/>
                              </a:rPr>
                              <m:t>𝑏</m:t>
                            </m:r>
                            <m:r>
                              <a:rPr lang="en-US" b="0" i="1" dirty="0" smtClean="0">
                                <a:latin typeface="Cambria Math"/>
                              </a:rPr>
                              <m:t>−</m:t>
                            </m:r>
                            <m:r>
                              <a:rPr lang="en-US" b="0" i="1" dirty="0" smtClean="0">
                                <a:latin typeface="Cambria Math"/>
                              </a:rPr>
                              <m:t>𝜇</m:t>
                            </m:r>
                          </m:e>
                        </m:d>
                      </m:e>
                      <m:sup>
                        <m:r>
                          <a:rPr lang="en-US" b="0" i="1" dirty="0" smtClean="0">
                            <a:latin typeface="Cambria Math"/>
                          </a:rPr>
                          <m:t>2</m:t>
                        </m:r>
                      </m:sup>
                    </m:sSup>
                  </m:oMath>
                </a14:m>
                <a:r>
                  <a:rPr lang="en-US" dirty="0" smtClean="0"/>
                  <a:t>  to  </a:t>
                </a:r>
                <a14:m>
                  <m:oMath xmlns:m="http://schemas.openxmlformats.org/officeDocument/2006/math">
                    <m:sSup>
                      <m:sSupPr>
                        <m:ctrlPr>
                          <a:rPr lang="en-US" b="0" i="1" dirty="0" smtClean="0">
                            <a:solidFill>
                              <a:srgbClr val="C00000"/>
                            </a:solidFill>
                            <a:latin typeface="Cambria Math"/>
                          </a:rPr>
                        </m:ctrlPr>
                      </m:sSupPr>
                      <m:e>
                        <m:r>
                          <a:rPr lang="en-US" b="0" i="0" dirty="0" smtClean="0">
                            <a:solidFill>
                              <a:srgbClr val="C00000"/>
                            </a:solidFill>
                            <a:latin typeface="Cambria Math"/>
                          </a:rPr>
                          <m:t>2</m:t>
                        </m:r>
                        <m:d>
                          <m:dPr>
                            <m:ctrlPr>
                              <a:rPr lang="en-US" b="0" i="1" dirty="0" smtClean="0">
                                <a:solidFill>
                                  <a:srgbClr val="C00000"/>
                                </a:solidFill>
                                <a:latin typeface="Cambria Math"/>
                              </a:rPr>
                            </m:ctrlPr>
                          </m:dPr>
                          <m:e>
                            <m:f>
                              <m:fPr>
                                <m:ctrlPr>
                                  <a:rPr lang="en-US" b="0" i="1" dirty="0" smtClean="0">
                                    <a:solidFill>
                                      <a:srgbClr val="C00000"/>
                                    </a:solidFill>
                                    <a:latin typeface="Cambria Math"/>
                                  </a:rPr>
                                </m:ctrlPr>
                              </m:fPr>
                              <m:num>
                                <m:r>
                                  <a:rPr lang="en-US" b="0" i="1" dirty="0" smtClean="0">
                                    <a:solidFill>
                                      <a:srgbClr val="C00000"/>
                                    </a:solidFill>
                                    <a:latin typeface="Cambria Math"/>
                                  </a:rPr>
                                  <m:t>𝑎</m:t>
                                </m:r>
                                <m:r>
                                  <a:rPr lang="en-US" b="0" i="1" dirty="0" smtClean="0">
                                    <a:solidFill>
                                      <a:srgbClr val="C00000"/>
                                    </a:solidFill>
                                    <a:latin typeface="Cambria Math"/>
                                  </a:rPr>
                                  <m:t>+</m:t>
                                </m:r>
                                <m:r>
                                  <a:rPr lang="en-US" b="0" i="1" dirty="0" smtClean="0">
                                    <a:solidFill>
                                      <a:srgbClr val="C00000"/>
                                    </a:solidFill>
                                    <a:latin typeface="Cambria Math"/>
                                  </a:rPr>
                                  <m:t>𝑏</m:t>
                                </m:r>
                              </m:num>
                              <m:den>
                                <m:r>
                                  <a:rPr lang="en-US" b="0" i="1" dirty="0" smtClean="0">
                                    <a:solidFill>
                                      <a:srgbClr val="C00000"/>
                                    </a:solidFill>
                                    <a:latin typeface="Cambria Math"/>
                                  </a:rPr>
                                  <m:t>2</m:t>
                                </m:r>
                              </m:den>
                            </m:f>
                            <m:r>
                              <a:rPr lang="en-US" b="0" i="0" dirty="0" smtClean="0">
                                <a:solidFill>
                                  <a:srgbClr val="C00000"/>
                                </a:solidFill>
                                <a:latin typeface="Cambria Math"/>
                              </a:rPr>
                              <m:t>−</m:t>
                            </m:r>
                            <m:r>
                              <a:rPr lang="en-US" b="0" i="1" dirty="0" smtClean="0">
                                <a:solidFill>
                                  <a:srgbClr val="C00000"/>
                                </a:solidFill>
                                <a:latin typeface="Cambria Math"/>
                              </a:rPr>
                              <m:t>𝜇</m:t>
                            </m:r>
                          </m:e>
                        </m:d>
                      </m:e>
                      <m:sup>
                        <m:r>
                          <a:rPr lang="en-US" b="0" i="1" dirty="0" smtClean="0">
                            <a:solidFill>
                              <a:srgbClr val="C00000"/>
                            </a:solidFill>
                            <a:latin typeface="Cambria Math"/>
                          </a:rPr>
                          <m:t>2</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222" b="-943"/>
                </a:stretch>
              </a:blipFill>
            </p:spPr>
            <p:txBody>
              <a:bodyPr/>
              <a:lstStyle/>
              <a:p>
                <a:r>
                  <a:rPr lang="en-US">
                    <a:noFill/>
                  </a:rPr>
                  <a:t> </a:t>
                </a:r>
              </a:p>
            </p:txBody>
          </p:sp>
        </mc:Fallback>
      </mc:AlternateContent>
    </p:spTree>
    <p:extLst>
      <p:ext uri="{BB962C8B-B14F-4D97-AF65-F5344CB8AC3E}">
        <p14:creationId xmlns:p14="http://schemas.microsoft.com/office/powerpoint/2010/main" val="4212541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the MSE decrease?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smtClean="0"/>
                  <a:t>Show that</a:t>
                </a:r>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latin typeface="Cambria Math"/>
                            </a:rPr>
                          </m:ctrlPr>
                        </m:sSupPr>
                        <m:e>
                          <m:d>
                            <m:dPr>
                              <m:ctrlPr>
                                <a:rPr lang="en-US" b="0" i="1" dirty="0" smtClean="0">
                                  <a:latin typeface="Cambria Math"/>
                                </a:rPr>
                              </m:ctrlPr>
                            </m:dPr>
                            <m:e>
                              <m:r>
                                <a:rPr lang="en-US" i="1" dirty="0">
                                  <a:latin typeface="Cambria Math"/>
                                </a:rPr>
                                <m:t>𝑎</m:t>
                              </m:r>
                              <m:r>
                                <a:rPr lang="en-US" b="0" i="1" dirty="0" smtClean="0">
                                  <a:latin typeface="Cambria Math"/>
                                </a:rPr>
                                <m:t>−</m:t>
                              </m:r>
                              <m:r>
                                <a:rPr lang="en-US" b="0" i="1" dirty="0" smtClean="0">
                                  <a:latin typeface="Cambria Math"/>
                                </a:rPr>
                                <m:t>𝜇</m:t>
                              </m:r>
                            </m:e>
                          </m:d>
                        </m:e>
                        <m:sup>
                          <m:r>
                            <a:rPr lang="en-US" b="0" i="1" dirty="0" smtClean="0">
                              <a:latin typeface="Cambria Math"/>
                            </a:rPr>
                            <m:t>2</m:t>
                          </m:r>
                        </m:sup>
                      </m:sSup>
                      <m:r>
                        <a:rPr lang="en-US" b="0" i="1" dirty="0" smtClean="0">
                          <a:latin typeface="Cambria Math"/>
                        </a:rPr>
                        <m:t>+</m:t>
                      </m:r>
                      <m:sSup>
                        <m:sSupPr>
                          <m:ctrlPr>
                            <a:rPr lang="en-US" b="0" i="1" dirty="0" smtClean="0">
                              <a:latin typeface="Cambria Math"/>
                            </a:rPr>
                          </m:ctrlPr>
                        </m:sSupPr>
                        <m:e>
                          <m:d>
                            <m:dPr>
                              <m:ctrlPr>
                                <a:rPr lang="en-US" b="0" i="1" dirty="0" smtClean="0">
                                  <a:latin typeface="Cambria Math"/>
                                </a:rPr>
                              </m:ctrlPr>
                            </m:dPr>
                            <m:e>
                              <m:r>
                                <a:rPr lang="en-US" b="0" i="1" dirty="0" smtClean="0">
                                  <a:latin typeface="Cambria Math"/>
                                </a:rPr>
                                <m:t>𝑏</m:t>
                              </m:r>
                              <m:r>
                                <a:rPr lang="en-US" b="0" i="1" dirty="0" smtClean="0">
                                  <a:latin typeface="Cambria Math"/>
                                </a:rPr>
                                <m:t>−</m:t>
                              </m:r>
                              <m:r>
                                <a:rPr lang="en-US" b="0" i="1" dirty="0" smtClean="0">
                                  <a:latin typeface="Cambria Math"/>
                                </a:rPr>
                                <m:t>𝜇</m:t>
                              </m:r>
                            </m:e>
                          </m:d>
                        </m:e>
                        <m:sup>
                          <m:r>
                            <a:rPr lang="en-US" b="0" i="1" dirty="0" smtClean="0">
                              <a:latin typeface="Cambria Math"/>
                            </a:rPr>
                            <m:t>2</m:t>
                          </m:r>
                        </m:sup>
                      </m:sSup>
                      <m:r>
                        <a:rPr lang="en-US" b="0" i="1" dirty="0" smtClean="0">
                          <a:latin typeface="Cambria Math"/>
                        </a:rPr>
                        <m:t>≥</m:t>
                      </m:r>
                      <m:sSup>
                        <m:sSupPr>
                          <m:ctrlPr>
                            <a:rPr lang="en-US" b="0" i="1" dirty="0" smtClean="0">
                              <a:solidFill>
                                <a:srgbClr val="C00000"/>
                              </a:solidFill>
                              <a:latin typeface="Cambria Math"/>
                            </a:rPr>
                          </m:ctrlPr>
                        </m:sSupPr>
                        <m:e>
                          <m:r>
                            <a:rPr lang="en-US" b="0" i="0" dirty="0" smtClean="0">
                              <a:solidFill>
                                <a:srgbClr val="C00000"/>
                              </a:solidFill>
                              <a:latin typeface="Cambria Math"/>
                            </a:rPr>
                            <m:t>2</m:t>
                          </m:r>
                          <m:d>
                            <m:dPr>
                              <m:ctrlPr>
                                <a:rPr lang="en-US" b="0" i="1" dirty="0" smtClean="0">
                                  <a:solidFill>
                                    <a:srgbClr val="C00000"/>
                                  </a:solidFill>
                                  <a:latin typeface="Cambria Math"/>
                                </a:rPr>
                              </m:ctrlPr>
                            </m:dPr>
                            <m:e>
                              <m:f>
                                <m:fPr>
                                  <m:ctrlPr>
                                    <a:rPr lang="en-US" b="0" i="1" dirty="0" smtClean="0">
                                      <a:solidFill>
                                        <a:srgbClr val="C00000"/>
                                      </a:solidFill>
                                      <a:latin typeface="Cambria Math"/>
                                    </a:rPr>
                                  </m:ctrlPr>
                                </m:fPr>
                                <m:num>
                                  <m:r>
                                    <a:rPr lang="en-US" b="0" i="1" dirty="0" smtClean="0">
                                      <a:solidFill>
                                        <a:srgbClr val="C00000"/>
                                      </a:solidFill>
                                      <a:latin typeface="Cambria Math"/>
                                    </a:rPr>
                                    <m:t>𝑎</m:t>
                                  </m:r>
                                  <m:r>
                                    <a:rPr lang="en-US" b="0" i="1" dirty="0" smtClean="0">
                                      <a:solidFill>
                                        <a:srgbClr val="C00000"/>
                                      </a:solidFill>
                                      <a:latin typeface="Cambria Math"/>
                                    </a:rPr>
                                    <m:t>+</m:t>
                                  </m:r>
                                  <m:r>
                                    <a:rPr lang="en-US" b="0" i="1" dirty="0" smtClean="0">
                                      <a:solidFill>
                                        <a:srgbClr val="C00000"/>
                                      </a:solidFill>
                                      <a:latin typeface="Cambria Math"/>
                                    </a:rPr>
                                    <m:t>𝑏</m:t>
                                  </m:r>
                                </m:num>
                                <m:den>
                                  <m:r>
                                    <a:rPr lang="en-US" b="0" i="1" dirty="0" smtClean="0">
                                      <a:solidFill>
                                        <a:srgbClr val="C00000"/>
                                      </a:solidFill>
                                      <a:latin typeface="Cambria Math"/>
                                    </a:rPr>
                                    <m:t>2</m:t>
                                  </m:r>
                                </m:den>
                              </m:f>
                              <m:r>
                                <a:rPr lang="en-US" b="0" i="0" dirty="0" smtClean="0">
                                  <a:solidFill>
                                    <a:srgbClr val="C00000"/>
                                  </a:solidFill>
                                  <a:latin typeface="Cambria Math"/>
                                </a:rPr>
                                <m:t>−</m:t>
                              </m:r>
                              <m:r>
                                <a:rPr lang="en-US" b="0" i="1" dirty="0" smtClean="0">
                                  <a:solidFill>
                                    <a:srgbClr val="C00000"/>
                                  </a:solidFill>
                                  <a:latin typeface="Cambria Math"/>
                                </a:rPr>
                                <m:t>𝜇</m:t>
                              </m:r>
                            </m:e>
                          </m:d>
                        </m:e>
                        <m:sup>
                          <m:r>
                            <a:rPr lang="en-US" b="0" i="1" dirty="0" smtClean="0">
                              <a:solidFill>
                                <a:srgbClr val="C00000"/>
                              </a:solidFill>
                              <a:latin typeface="Cambria Math"/>
                            </a:rPr>
                            <m:t>2</m:t>
                          </m:r>
                        </m:sup>
                      </m:sSup>
                    </m:oMath>
                  </m:oMathPara>
                </a14:m>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7461362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Sufficient Statistic for estimating </a:t>
                </a:r>
                <a14:m>
                  <m:oMath xmlns:m="http://schemas.openxmlformats.org/officeDocument/2006/math">
                    <m:r>
                      <a:rPr lang="en-US" i="1" dirty="0" smtClean="0">
                        <a:solidFill>
                          <a:schemeClr val="tx2"/>
                        </a:solidFill>
                        <a:latin typeface="Cambria Math"/>
                      </a:rPr>
                      <m:t>𝑛</m:t>
                    </m:r>
                  </m:oMath>
                </a14:m>
                <a:r>
                  <a:rPr lang="en-US" dirty="0" smtClean="0"/>
                  <a:t> from k-</a:t>
                </a:r>
                <a:r>
                  <a:rPr lang="en-US" dirty="0" err="1" smtClean="0"/>
                  <a:t>mins</a:t>
                </a:r>
                <a:r>
                  <a:rPr lang="en-US" dirty="0" smtClean="0"/>
                  <a:t> sketches</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10"/>
                <a:stretch>
                  <a:fillRect t="-17021" b="-2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144169" y="3200400"/>
                <a:ext cx="8826500" cy="3200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14:m>
                  <m:oMath xmlns:m="http://schemas.openxmlformats.org/officeDocument/2006/math">
                    <m:r>
                      <a:rPr lang="en-US" i="1" smtClean="0">
                        <a:solidFill>
                          <a:schemeClr val="tx2"/>
                        </a:solidFill>
                        <a:latin typeface="Cambria Math"/>
                      </a:rPr>
                      <m:t>𝑓</m:t>
                    </m:r>
                    <m:d>
                      <m:dPr>
                        <m:ctrlPr>
                          <a:rPr lang="en-US" i="1" smtClean="0">
                            <a:solidFill>
                              <a:schemeClr val="tx2"/>
                            </a:solidFill>
                            <a:latin typeface="Cambria Math"/>
                          </a:rPr>
                        </m:ctrlPr>
                      </m:dPr>
                      <m:e>
                        <m:r>
                          <a:rPr lang="en-US" i="1" smtClean="0">
                            <a:solidFill>
                              <a:schemeClr val="tx2"/>
                            </a:solidFill>
                            <a:latin typeface="Cambria Math"/>
                          </a:rPr>
                          <m:t>𝑦</m:t>
                        </m:r>
                        <m:r>
                          <a:rPr lang="en-US" i="1" smtClean="0">
                            <a:solidFill>
                              <a:schemeClr val="tx2"/>
                            </a:solidFill>
                            <a:latin typeface="Cambria Math"/>
                          </a:rPr>
                          <m:t>;</m:t>
                        </m:r>
                        <m:r>
                          <a:rPr lang="en-US" i="1" smtClean="0">
                            <a:solidFill>
                              <a:schemeClr val="tx2"/>
                            </a:solidFill>
                            <a:latin typeface="Cambria Math"/>
                          </a:rPr>
                          <m:t>𝑛</m:t>
                        </m:r>
                      </m:e>
                    </m:d>
                    <m:r>
                      <a:rPr lang="en-US" i="1" smtClean="0">
                        <a:solidFill>
                          <a:schemeClr val="tx2"/>
                        </a:solidFill>
                        <a:latin typeface="Cambria Math"/>
                      </a:rPr>
                      <m:t>=</m:t>
                    </m:r>
                  </m:oMath>
                </a14:m>
                <a:r>
                  <a:rPr lang="en-US" dirty="0" smtClean="0">
                    <a:solidFill>
                      <a:schemeClr val="tx2"/>
                    </a:solidFill>
                  </a:rPr>
                  <a:t> </a:t>
                </a:r>
                <a14:m>
                  <m:oMath xmlns:m="http://schemas.openxmlformats.org/officeDocument/2006/math">
                    <m:nary>
                      <m:naryPr>
                        <m:chr m:val="∏"/>
                        <m:ctrlPr>
                          <a:rPr lang="en-US" i="1" dirty="0" smtClean="0">
                            <a:solidFill>
                              <a:schemeClr val="tx2"/>
                            </a:solidFill>
                            <a:latin typeface="Cambria Math"/>
                          </a:rPr>
                        </m:ctrlPr>
                      </m:naryPr>
                      <m:sub>
                        <m:r>
                          <a:rPr lang="en-US" i="1" dirty="0" smtClean="0">
                            <a:solidFill>
                              <a:schemeClr val="tx2"/>
                            </a:solidFill>
                            <a:latin typeface="Cambria Math"/>
                          </a:rPr>
                          <m:t>𝑖</m:t>
                        </m:r>
                        <m:r>
                          <a:rPr lang="en-US" i="1" dirty="0" smtClean="0">
                            <a:solidFill>
                              <a:schemeClr val="tx2"/>
                            </a:solidFill>
                            <a:latin typeface="Cambria Math"/>
                          </a:rPr>
                          <m:t>=1</m:t>
                        </m:r>
                      </m:sub>
                      <m:sup>
                        <m:r>
                          <a:rPr lang="en-US" i="1" dirty="0" smtClean="0">
                            <a:solidFill>
                              <a:schemeClr val="tx2"/>
                            </a:solidFill>
                            <a:latin typeface="Cambria Math"/>
                          </a:rPr>
                          <m:t>𝑘</m:t>
                        </m:r>
                      </m:sup>
                      <m:e>
                        <m:r>
                          <a:rPr lang="en-US" i="1" dirty="0" smtClean="0">
                            <a:solidFill>
                              <a:schemeClr val="tx2"/>
                            </a:solidFill>
                            <a:latin typeface="Cambria Math"/>
                          </a:rPr>
                          <m:t>𝑛</m:t>
                        </m:r>
                        <m:sSubSup>
                          <m:sSubSupPr>
                            <m:ctrlPr>
                              <a:rPr lang="en-US" i="1" dirty="0" smtClean="0">
                                <a:solidFill>
                                  <a:schemeClr val="tx2"/>
                                </a:solidFill>
                                <a:latin typeface="Cambria Math"/>
                              </a:rPr>
                            </m:ctrlPr>
                          </m:sSubSupPr>
                          <m:e>
                            <m:r>
                              <m:rPr>
                                <m:sty m:val="p"/>
                              </m:rPr>
                              <a:rPr lang="en-US" dirty="0" smtClean="0">
                                <a:solidFill>
                                  <a:schemeClr val="tx2"/>
                                </a:solidFill>
                                <a:latin typeface="Cambria Math"/>
                              </a:rPr>
                              <m:t>e</m:t>
                            </m:r>
                          </m:e>
                          <m:sub/>
                          <m:sup>
                            <m:r>
                              <a:rPr lang="en-US" i="1" dirty="0" smtClean="0">
                                <a:solidFill>
                                  <a:schemeClr val="tx2"/>
                                </a:solidFill>
                                <a:latin typeface="Cambria Math"/>
                              </a:rPr>
                              <m:t>−</m:t>
                            </m:r>
                            <m:r>
                              <a:rPr lang="en-US" i="1" dirty="0" smtClean="0">
                                <a:solidFill>
                                  <a:schemeClr val="tx2"/>
                                </a:solidFill>
                                <a:latin typeface="Cambria Math"/>
                              </a:rPr>
                              <m:t>𝑛</m:t>
                            </m:r>
                            <m:sSub>
                              <m:sSubPr>
                                <m:ctrlPr>
                                  <a:rPr lang="en-US" i="1" dirty="0" smtClean="0">
                                    <a:solidFill>
                                      <a:schemeClr val="tx2"/>
                                    </a:solidFill>
                                    <a:latin typeface="Cambria Math"/>
                                  </a:rPr>
                                </m:ctrlPr>
                              </m:sSubPr>
                              <m:e>
                                <m:r>
                                  <a:rPr lang="en-US" i="1" dirty="0" smtClean="0">
                                    <a:solidFill>
                                      <a:schemeClr val="tx2"/>
                                    </a:solidFill>
                                    <a:latin typeface="Cambria Math"/>
                                  </a:rPr>
                                  <m:t>𝑦</m:t>
                                </m:r>
                              </m:e>
                              <m:sub>
                                <m:r>
                                  <a:rPr lang="en-US" i="1" dirty="0" smtClean="0">
                                    <a:solidFill>
                                      <a:schemeClr val="tx2"/>
                                    </a:solidFill>
                                    <a:latin typeface="Cambria Math"/>
                                  </a:rPr>
                                  <m:t>𝑖</m:t>
                                </m:r>
                              </m:sub>
                            </m:sSub>
                          </m:sup>
                        </m:sSubSup>
                        <m:r>
                          <a:rPr lang="en-US" i="1" dirty="0" smtClean="0">
                            <a:solidFill>
                              <a:schemeClr val="tx2"/>
                            </a:solidFill>
                            <a:latin typeface="Cambria Math"/>
                          </a:rPr>
                          <m:t>=</m:t>
                        </m:r>
                      </m:e>
                    </m:nary>
                    <m:sSup>
                      <m:sSupPr>
                        <m:ctrlPr>
                          <a:rPr lang="en-US" i="1" dirty="0" smtClean="0">
                            <a:solidFill>
                              <a:schemeClr val="tx2"/>
                            </a:solidFill>
                            <a:latin typeface="Cambria Math"/>
                          </a:rPr>
                        </m:ctrlPr>
                      </m:sSupPr>
                      <m:e>
                        <m:r>
                          <m:rPr>
                            <m:sty m:val="p"/>
                          </m:rPr>
                          <a:rPr lang="en-US" dirty="0" smtClean="0">
                            <a:solidFill>
                              <a:schemeClr val="tx2"/>
                            </a:solidFill>
                            <a:latin typeface="Cambria Math"/>
                          </a:rPr>
                          <m:t>n</m:t>
                        </m:r>
                      </m:e>
                      <m:sup>
                        <m:r>
                          <m:rPr>
                            <m:sty m:val="p"/>
                          </m:rPr>
                          <a:rPr lang="en-US" dirty="0" smtClean="0">
                            <a:solidFill>
                              <a:schemeClr val="tx2"/>
                            </a:solidFill>
                            <a:latin typeface="Cambria Math"/>
                          </a:rPr>
                          <m:t>k</m:t>
                        </m:r>
                      </m:sup>
                    </m:sSup>
                    <m:sSup>
                      <m:sSupPr>
                        <m:ctrlPr>
                          <a:rPr lang="en-US" i="1" dirty="0" smtClean="0">
                            <a:solidFill>
                              <a:schemeClr val="tx2"/>
                            </a:solidFill>
                            <a:latin typeface="Cambria Math"/>
                          </a:rPr>
                        </m:ctrlPr>
                      </m:sSupPr>
                      <m:e>
                        <m:r>
                          <m:rPr>
                            <m:sty m:val="p"/>
                          </m:rPr>
                          <a:rPr lang="en-US" dirty="0" smtClean="0">
                            <a:solidFill>
                              <a:schemeClr val="tx2"/>
                            </a:solidFill>
                            <a:latin typeface="Cambria Math"/>
                          </a:rPr>
                          <m:t>e</m:t>
                        </m:r>
                      </m:e>
                      <m:sup>
                        <m:r>
                          <a:rPr lang="en-US" dirty="0" smtClean="0">
                            <a:solidFill>
                              <a:schemeClr val="tx2"/>
                            </a:solidFill>
                            <a:latin typeface="Cambria Math"/>
                          </a:rPr>
                          <m:t>−</m:t>
                        </m:r>
                        <m:r>
                          <m:rPr>
                            <m:sty m:val="p"/>
                          </m:rPr>
                          <a:rPr lang="en-US" dirty="0" smtClean="0">
                            <a:solidFill>
                              <a:schemeClr val="tx2"/>
                            </a:solidFill>
                            <a:latin typeface="Cambria Math"/>
                          </a:rPr>
                          <m:t>n</m:t>
                        </m:r>
                        <m:nary>
                          <m:naryPr>
                            <m:chr m:val="∑"/>
                            <m:ctrlPr>
                              <a:rPr lang="en-US" i="1" dirty="0" smtClean="0">
                                <a:solidFill>
                                  <a:schemeClr val="tx2"/>
                                </a:solidFill>
                                <a:latin typeface="Cambria Math"/>
                              </a:rPr>
                            </m:ctrlPr>
                          </m:naryPr>
                          <m:sub>
                            <m:r>
                              <a:rPr lang="en-US" i="1" dirty="0" smtClean="0">
                                <a:solidFill>
                                  <a:schemeClr val="tx2"/>
                                </a:solidFill>
                                <a:latin typeface="Cambria Math"/>
                              </a:rPr>
                              <m:t>𝑖</m:t>
                            </m:r>
                            <m:r>
                              <a:rPr lang="en-US" i="1" dirty="0" smtClean="0">
                                <a:solidFill>
                                  <a:schemeClr val="tx2"/>
                                </a:solidFill>
                                <a:latin typeface="Cambria Math"/>
                              </a:rPr>
                              <m:t>=1</m:t>
                            </m:r>
                          </m:sub>
                          <m:sup>
                            <m:r>
                              <a:rPr lang="en-US" i="1" dirty="0" smtClean="0">
                                <a:solidFill>
                                  <a:schemeClr val="tx2"/>
                                </a:solidFill>
                                <a:latin typeface="Cambria Math"/>
                              </a:rPr>
                              <m:t>𝑘</m:t>
                            </m:r>
                          </m:sup>
                          <m:e>
                            <m:sSub>
                              <m:sSubPr>
                                <m:ctrlPr>
                                  <a:rPr lang="en-US" i="1" dirty="0" smtClean="0">
                                    <a:solidFill>
                                      <a:schemeClr val="tx2"/>
                                    </a:solidFill>
                                    <a:latin typeface="Cambria Math"/>
                                  </a:rPr>
                                </m:ctrlPr>
                              </m:sSubPr>
                              <m:e>
                                <m:r>
                                  <a:rPr lang="en-US" i="1" dirty="0" smtClean="0">
                                    <a:solidFill>
                                      <a:schemeClr val="tx2"/>
                                    </a:solidFill>
                                    <a:latin typeface="Cambria Math"/>
                                  </a:rPr>
                                  <m:t>𝑦</m:t>
                                </m:r>
                              </m:e>
                              <m:sub>
                                <m:r>
                                  <a:rPr lang="en-US" i="1" dirty="0" smtClean="0">
                                    <a:solidFill>
                                      <a:schemeClr val="tx2"/>
                                    </a:solidFill>
                                    <a:latin typeface="Cambria Math"/>
                                  </a:rPr>
                                  <m:t>𝑖</m:t>
                                </m:r>
                              </m:sub>
                            </m:sSub>
                          </m:e>
                        </m:nary>
                      </m:sup>
                    </m:sSup>
                  </m:oMath>
                </a14:m>
                <a:endParaRPr lang="en-US" dirty="0" smtClean="0">
                  <a:solidFill>
                    <a:schemeClr val="tx2"/>
                  </a:solidFill>
                </a:endParaRPr>
              </a:p>
              <a:p>
                <a:pPr>
                  <a:buFont typeface="Wingdings" panose="05000000000000000000" pitchFamily="2" charset="2"/>
                  <a:buChar char="§"/>
                </a:pPr>
                <a:r>
                  <a:rPr lang="en-US" dirty="0" smtClean="0">
                    <a:solidFill>
                      <a:schemeClr val="tx2"/>
                    </a:solidFill>
                  </a:rPr>
                  <a:t>The sum </a:t>
                </a:r>
                <a14:m>
                  <m:oMath xmlns:m="http://schemas.openxmlformats.org/officeDocument/2006/math">
                    <m:nary>
                      <m:naryPr>
                        <m:chr m:val="∑"/>
                        <m:ctrlPr>
                          <a:rPr lang="en-US" i="1" dirty="0">
                            <a:solidFill>
                              <a:schemeClr val="tx2"/>
                            </a:solidFill>
                            <a:latin typeface="Cambria Math"/>
                          </a:rPr>
                        </m:ctrlPr>
                      </m:naryPr>
                      <m:sub>
                        <m:r>
                          <a:rPr lang="en-US" i="1" dirty="0">
                            <a:solidFill>
                              <a:schemeClr val="tx2"/>
                            </a:solidFill>
                            <a:latin typeface="Cambria Math"/>
                          </a:rPr>
                          <m:t>𝑖</m:t>
                        </m:r>
                        <m:r>
                          <a:rPr lang="en-US" i="1" dirty="0">
                            <a:solidFill>
                              <a:schemeClr val="tx2"/>
                            </a:solidFill>
                            <a:latin typeface="Cambria Math"/>
                          </a:rPr>
                          <m:t>=1</m:t>
                        </m:r>
                      </m:sub>
                      <m:sup>
                        <m:r>
                          <a:rPr lang="en-US" i="1" dirty="0">
                            <a:solidFill>
                              <a:schemeClr val="tx2"/>
                            </a:solidFill>
                            <a:latin typeface="Cambria Math"/>
                          </a:rPr>
                          <m:t>𝑘</m:t>
                        </m:r>
                      </m:sup>
                      <m:e>
                        <m:sSub>
                          <m:sSubPr>
                            <m:ctrlPr>
                              <a:rPr lang="en-US" i="1" dirty="0">
                                <a:solidFill>
                                  <a:schemeClr val="tx2"/>
                                </a:solidFill>
                                <a:latin typeface="Cambria Math"/>
                              </a:rPr>
                            </m:ctrlPr>
                          </m:sSubPr>
                          <m:e>
                            <m:r>
                              <a:rPr lang="en-US" i="1" dirty="0">
                                <a:solidFill>
                                  <a:schemeClr val="tx2"/>
                                </a:solidFill>
                                <a:latin typeface="Cambria Math"/>
                              </a:rPr>
                              <m:t>𝑦</m:t>
                            </m:r>
                          </m:e>
                          <m:sub>
                            <m:r>
                              <a:rPr lang="en-US" i="1" dirty="0">
                                <a:solidFill>
                                  <a:schemeClr val="tx2"/>
                                </a:solidFill>
                                <a:latin typeface="Cambria Math"/>
                              </a:rPr>
                              <m:t>𝑖</m:t>
                            </m:r>
                          </m:sub>
                        </m:sSub>
                      </m:e>
                    </m:nary>
                  </m:oMath>
                </a14:m>
                <a:r>
                  <a:rPr lang="en-US" dirty="0" smtClean="0">
                    <a:solidFill>
                      <a:schemeClr val="tx2"/>
                    </a:solidFill>
                  </a:rPr>
                  <a:t> is a sufficient statistic for estimating </a:t>
                </a:r>
                <a:r>
                  <a:rPr lang="en-US" b="1" dirty="0" smtClean="0">
                    <a:solidFill>
                      <a:schemeClr val="tx2"/>
                    </a:solidFill>
                  </a:rPr>
                  <a:t>any</a:t>
                </a:r>
                <a:r>
                  <a:rPr lang="en-US" dirty="0" smtClean="0">
                    <a:solidFill>
                      <a:schemeClr val="tx2"/>
                    </a:solidFill>
                  </a:rPr>
                  <a:t> function of </a:t>
                </a:r>
                <a14:m>
                  <m:oMath xmlns:m="http://schemas.openxmlformats.org/officeDocument/2006/math">
                    <m:r>
                      <a:rPr lang="en-US" i="1">
                        <a:solidFill>
                          <a:schemeClr val="tx2"/>
                        </a:solidFill>
                        <a:latin typeface="Cambria Math"/>
                      </a:rPr>
                      <m:t>𝑛</m:t>
                    </m:r>
                  </m:oMath>
                </a14:m>
                <a:r>
                  <a:rPr lang="en-US" dirty="0" smtClean="0">
                    <a:solidFill>
                      <a:schemeClr val="tx2"/>
                    </a:solidFill>
                  </a:rPr>
                  <a:t>  (including </a:t>
                </a:r>
                <a14:m>
                  <m:oMath xmlns:m="http://schemas.openxmlformats.org/officeDocument/2006/math">
                    <m:r>
                      <a:rPr lang="en-US" i="1">
                        <a:solidFill>
                          <a:schemeClr val="tx2"/>
                        </a:solidFill>
                        <a:latin typeface="Cambria Math"/>
                      </a:rPr>
                      <m:t>𝑛</m:t>
                    </m:r>
                  </m:oMath>
                </a14:m>
                <a:r>
                  <a:rPr lang="en-US" dirty="0" smtClean="0">
                    <a:solidFill>
                      <a:schemeClr val="tx2"/>
                    </a:solidFill>
                  </a:rPr>
                  <a:t>,</a:t>
                </a:r>
                <a:r>
                  <a:rPr lang="en-US" dirty="0">
                    <a:solidFill>
                      <a:schemeClr val="tx2"/>
                    </a:solidFill>
                  </a:rPr>
                  <a:t> </a:t>
                </a:r>
                <a14:m>
                  <m:oMath xmlns:m="http://schemas.openxmlformats.org/officeDocument/2006/math">
                    <m:f>
                      <m:fPr>
                        <m:ctrlPr>
                          <a:rPr lang="en-US" b="0" i="1" smtClean="0">
                            <a:solidFill>
                              <a:schemeClr val="tx2"/>
                            </a:solidFill>
                            <a:latin typeface="Cambria Math"/>
                          </a:rPr>
                        </m:ctrlPr>
                      </m:fPr>
                      <m:num>
                        <m:r>
                          <a:rPr lang="en-US" b="0" i="0" smtClean="0">
                            <a:solidFill>
                              <a:schemeClr val="tx2"/>
                            </a:solidFill>
                            <a:latin typeface="Cambria Math"/>
                          </a:rPr>
                          <m:t>1</m:t>
                        </m:r>
                      </m:num>
                      <m:den>
                        <m:r>
                          <a:rPr lang="en-US" i="1">
                            <a:solidFill>
                              <a:schemeClr val="tx2"/>
                            </a:solidFill>
                            <a:latin typeface="Cambria Math"/>
                          </a:rPr>
                          <m:t>𝑛</m:t>
                        </m:r>
                      </m:den>
                    </m:f>
                    <m:r>
                      <a:rPr lang="en-US" b="0" i="0" smtClean="0">
                        <a:solidFill>
                          <a:schemeClr val="tx2"/>
                        </a:solidFill>
                        <a:latin typeface="Cambria Math"/>
                      </a:rPr>
                      <m:t>,</m:t>
                    </m:r>
                    <m:sSup>
                      <m:sSupPr>
                        <m:ctrlPr>
                          <a:rPr lang="en-US" b="0" i="1" smtClean="0">
                            <a:solidFill>
                              <a:schemeClr val="tx2"/>
                            </a:solidFill>
                            <a:latin typeface="Cambria Math"/>
                          </a:rPr>
                        </m:ctrlPr>
                      </m:sSupPr>
                      <m:e>
                        <m:r>
                          <m:rPr>
                            <m:sty m:val="p"/>
                          </m:rPr>
                          <a:rPr lang="en-US" b="0" i="0" smtClean="0">
                            <a:solidFill>
                              <a:schemeClr val="tx2"/>
                            </a:solidFill>
                            <a:latin typeface="Cambria Math"/>
                          </a:rPr>
                          <m:t>n</m:t>
                        </m:r>
                      </m:e>
                      <m:sup>
                        <m:r>
                          <a:rPr lang="en-US" b="0" i="0" smtClean="0">
                            <a:solidFill>
                              <a:schemeClr val="tx2"/>
                            </a:solidFill>
                            <a:latin typeface="Cambria Math"/>
                          </a:rPr>
                          <m:t>2</m:t>
                        </m:r>
                      </m:sup>
                    </m:sSup>
                  </m:oMath>
                </a14:m>
                <a:r>
                  <a:rPr lang="en-US" dirty="0" smtClean="0">
                    <a:solidFill>
                      <a:schemeClr val="tx2"/>
                    </a:solidFill>
                  </a:rPr>
                  <a:t>)</a:t>
                </a:r>
              </a:p>
              <a:p>
                <a:pPr>
                  <a:buFont typeface="Wingdings" panose="05000000000000000000" pitchFamily="2" charset="2"/>
                  <a:buChar char="§"/>
                </a:pPr>
                <a:r>
                  <a:rPr lang="en-US" dirty="0" err="1" smtClean="0">
                    <a:solidFill>
                      <a:schemeClr val="tx2"/>
                    </a:solidFill>
                  </a:rPr>
                  <a:t>Rao</a:t>
                </a:r>
                <a:r>
                  <a:rPr lang="en-US" dirty="0" smtClean="0">
                    <a:solidFill>
                      <a:schemeClr val="tx2"/>
                    </a:solidFill>
                  </a:rPr>
                  <a:t>-Blackwell  </a:t>
                </a:r>
                <a14:m>
                  <m:oMath xmlns:m="http://schemas.openxmlformats.org/officeDocument/2006/math">
                    <m:r>
                      <a:rPr lang="en-US" i="1" smtClean="0">
                        <a:solidFill>
                          <a:schemeClr val="tx2"/>
                        </a:solidFill>
                        <a:latin typeface="Cambria Math"/>
                        <a:ea typeface="Cambria Math"/>
                      </a:rPr>
                      <m:t>⇒</m:t>
                    </m:r>
                  </m:oMath>
                </a14:m>
                <a:r>
                  <a:rPr lang="en-US" dirty="0" smtClean="0">
                    <a:solidFill>
                      <a:schemeClr val="tx2"/>
                    </a:solidFill>
                  </a:rPr>
                  <a:t> We can not gain by using estimators with a different dependence on </a:t>
                </a:r>
                <a14:m>
                  <m:oMath xmlns:m="http://schemas.openxmlformats.org/officeDocument/2006/math">
                    <m:sSub>
                      <m:sSubPr>
                        <m:ctrlPr>
                          <a:rPr lang="en-US" i="1" dirty="0">
                            <a:solidFill>
                              <a:schemeClr val="tx2"/>
                            </a:solidFill>
                            <a:latin typeface="Cambria Math"/>
                          </a:rPr>
                        </m:ctrlPr>
                      </m:sSubPr>
                      <m:e>
                        <m:r>
                          <a:rPr lang="en-US" b="0" i="1" dirty="0" smtClean="0">
                            <a:solidFill>
                              <a:schemeClr val="tx2"/>
                            </a:solidFill>
                            <a:latin typeface="Cambria Math"/>
                          </a:rPr>
                          <m:t>{</m:t>
                        </m:r>
                        <m:r>
                          <a:rPr lang="en-US" i="1" dirty="0">
                            <a:solidFill>
                              <a:schemeClr val="tx2"/>
                            </a:solidFill>
                            <a:latin typeface="Cambria Math"/>
                          </a:rPr>
                          <m:t>𝑦</m:t>
                        </m:r>
                      </m:e>
                      <m:sub>
                        <m:r>
                          <a:rPr lang="en-US" i="1" dirty="0">
                            <a:solidFill>
                              <a:schemeClr val="tx2"/>
                            </a:solidFill>
                            <a:latin typeface="Cambria Math"/>
                          </a:rPr>
                          <m:t>𝑖</m:t>
                        </m:r>
                      </m:sub>
                    </m:sSub>
                    <m:r>
                      <a:rPr lang="en-US" b="0" i="1" dirty="0" smtClean="0">
                        <a:solidFill>
                          <a:schemeClr val="tx2"/>
                        </a:solidFill>
                        <a:latin typeface="Cambria Math"/>
                      </a:rPr>
                      <m:t>}</m:t>
                    </m:r>
                  </m:oMath>
                </a14:m>
                <a:r>
                  <a:rPr lang="en-US" dirty="0" smtClean="0">
                    <a:solidFill>
                      <a:schemeClr val="tx2"/>
                    </a:solidFill>
                  </a:rPr>
                  <a:t>  (e.g. functions of median or of a smaller sum) </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144169" y="3200400"/>
                <a:ext cx="8826500" cy="3200400"/>
              </a:xfrm>
              <a:prstGeom prst="rect">
                <a:avLst/>
              </a:prstGeom>
              <a:blipFill rotWithShape="1">
                <a:blip r:embed="rId11"/>
                <a:stretch>
                  <a:fillRect l="-1450" r="-2486" b="-1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564397" y="1676400"/>
                <a:ext cx="8077200" cy="1295400"/>
              </a:xfrm>
              <a:prstGeom prst="rect">
                <a:avLst/>
              </a:prstGeom>
              <a:solidFill>
                <a:schemeClr val="accent1">
                  <a:alpha val="18000"/>
                </a:schemeClr>
              </a:solidFill>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Given </a:t>
                </a:r>
                <a14:m>
                  <m:oMath xmlns:m="http://schemas.openxmlformats.org/officeDocument/2006/math">
                    <m:r>
                      <a:rPr lang="en-US" i="1">
                        <a:solidFill>
                          <a:schemeClr val="tx2"/>
                        </a:solidFill>
                        <a:latin typeface="Cambria Math"/>
                      </a:rPr>
                      <m:t>𝑘</m:t>
                    </m:r>
                  </m:oMath>
                </a14:m>
                <a:r>
                  <a:rPr lang="en-US" dirty="0"/>
                  <a:t> independent samples from </a:t>
                </a:r>
                <a14:m>
                  <m:oMath xmlns:m="http://schemas.openxmlformats.org/officeDocument/2006/math">
                    <m:r>
                      <m:rPr>
                        <m:sty m:val="p"/>
                      </m:rPr>
                      <a:rPr lang="en-US" i="1">
                        <a:solidFill>
                          <a:schemeClr val="tx2"/>
                        </a:solidFill>
                        <a:latin typeface="Cambria Math"/>
                      </a:rPr>
                      <m:t>Exp</m:t>
                    </m:r>
                    <m:r>
                      <a:rPr lang="en-US" i="1">
                        <a:solidFill>
                          <a:schemeClr val="tx2"/>
                        </a:solidFill>
                        <a:latin typeface="Cambria Math"/>
                      </a:rPr>
                      <m:t>(</m:t>
                    </m:r>
                    <m:r>
                      <a:rPr lang="en-US" i="1">
                        <a:solidFill>
                          <a:schemeClr val="tx2"/>
                        </a:solidFill>
                        <a:latin typeface="Cambria Math"/>
                      </a:rPr>
                      <m:t>𝑛</m:t>
                    </m:r>
                    <m:r>
                      <a:rPr lang="en-US" i="1">
                        <a:solidFill>
                          <a:schemeClr val="tx2"/>
                        </a:solidFill>
                        <a:latin typeface="Cambria Math"/>
                      </a:rPr>
                      <m:t>)</m:t>
                    </m:r>
                  </m:oMath>
                </a14:m>
                <a:r>
                  <a:rPr lang="en-US" dirty="0">
                    <a:solidFill>
                      <a:schemeClr val="tx2"/>
                    </a:solidFill>
                  </a:rPr>
                  <a:t> </a:t>
                </a:r>
                <a:r>
                  <a:rPr lang="en-US" dirty="0"/>
                  <a:t>, estimate </a:t>
                </a:r>
                <a14:m>
                  <m:oMath xmlns:m="http://schemas.openxmlformats.org/officeDocument/2006/math">
                    <m:r>
                      <a:rPr lang="en-US" i="1">
                        <a:solidFill>
                          <a:schemeClr val="tx2"/>
                        </a:solidFill>
                        <a:latin typeface="Cambria Math"/>
                      </a:rPr>
                      <m:t>𝑛</m:t>
                    </m:r>
                  </m:oMath>
                </a14:m>
                <a:endParaRPr lang="en-US" dirty="0">
                  <a:solidFill>
                    <a:schemeClr val="tx2"/>
                  </a:solidFill>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564397" y="1676400"/>
                <a:ext cx="8077200" cy="1295400"/>
              </a:xfrm>
              <a:prstGeom prst="rect">
                <a:avLst/>
              </a:prstGeom>
              <a:blipFill rotWithShape="1">
                <a:blip r:embed="rId12"/>
                <a:stretch>
                  <a:fillRect l="-1884" t="-5116"/>
                </a:stretch>
              </a:blipFill>
              <a:ln>
                <a:solidFill>
                  <a:schemeClr val="tx2"/>
                </a:solidFill>
              </a:ln>
            </p:spPr>
            <p:txBody>
              <a:bodyPr/>
              <a:lstStyle/>
              <a:p>
                <a:r>
                  <a:rPr lang="en-US">
                    <a:noFill/>
                  </a:rPr>
                  <a:t> </a:t>
                </a:r>
              </a:p>
            </p:txBody>
          </p:sp>
        </mc:Fallback>
      </mc:AlternateContent>
    </p:spTree>
    <p:extLst>
      <p:ext uri="{BB962C8B-B14F-4D97-AF65-F5344CB8AC3E}">
        <p14:creationId xmlns:p14="http://schemas.microsoft.com/office/powerpoint/2010/main" val="223114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Estimating Distinct Count from a Min-Hash Sketch: </a:t>
            </a:r>
            <a:r>
              <a:rPr lang="en-US" i="1" dirty="0" smtClean="0"/>
              <a:t>k</a:t>
            </a:r>
            <a:r>
              <a:rPr lang="en-US" dirty="0" smtClean="0"/>
              <a:t>-</a:t>
            </a:r>
            <a:r>
              <a:rPr lang="en-US" dirty="0" err="1" smtClean="0"/>
              <a:t>mins</a:t>
            </a:r>
            <a:r>
              <a:rPr lang="en-US" dirty="0" smtClean="0"/>
              <a:t> MLE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167332"/>
                <a:ext cx="8826500" cy="3657600"/>
              </a:xfrm>
            </p:spPr>
            <p:txBody>
              <a:bodyPr>
                <a:normAutofit lnSpcReduction="10000"/>
              </a:bodyPr>
              <a:lstStyle/>
              <a:p>
                <a14:m>
                  <m:oMath xmlns:m="http://schemas.openxmlformats.org/officeDocument/2006/math">
                    <m:r>
                      <a:rPr lang="en-US" b="0" i="1" dirty="0" smtClean="0">
                        <a:latin typeface="Cambria Math"/>
                      </a:rPr>
                      <m:t>𝑥</m:t>
                    </m:r>
                    <m:r>
                      <a:rPr lang="en-US" b="0" i="1" dirty="0" smtClean="0">
                        <a:latin typeface="Cambria Math"/>
                      </a:rPr>
                      <m:t>=</m:t>
                    </m:r>
                    <m:nary>
                      <m:naryPr>
                        <m:chr m:val="∑"/>
                        <m:ctrlPr>
                          <a:rPr lang="en-US" b="0" i="1" dirty="0" smtClean="0">
                            <a:latin typeface="Cambria Math"/>
                          </a:rPr>
                        </m:ctrlPr>
                      </m:naryPr>
                      <m:sub>
                        <m:r>
                          <a:rPr lang="en-US" b="0" i="1" dirty="0" smtClean="0">
                            <a:latin typeface="Cambria Math"/>
                          </a:rPr>
                          <m:t>𝑖</m:t>
                        </m:r>
                        <m:r>
                          <a:rPr lang="en-US" b="0" i="1" dirty="0" smtClean="0">
                            <a:latin typeface="Cambria Math"/>
                          </a:rPr>
                          <m:t>=1</m:t>
                        </m:r>
                      </m:sub>
                      <m:sup>
                        <m:r>
                          <a:rPr lang="en-US" b="0" i="1" dirty="0" smtClean="0">
                            <a:latin typeface="Cambria Math"/>
                          </a:rPr>
                          <m:t>𝑘</m:t>
                        </m:r>
                      </m:sup>
                      <m:e>
                        <m:sSub>
                          <m:sSubPr>
                            <m:ctrlPr>
                              <a:rPr lang="en-US" b="0" i="1" dirty="0" smtClean="0">
                                <a:latin typeface="Cambria Math"/>
                              </a:rPr>
                            </m:ctrlPr>
                          </m:sSubPr>
                          <m:e>
                            <m:r>
                              <a:rPr lang="en-US" b="0" i="1" dirty="0" smtClean="0">
                                <a:latin typeface="Cambria Math"/>
                              </a:rPr>
                              <m:t>𝑦</m:t>
                            </m:r>
                          </m:e>
                          <m:sub>
                            <m:r>
                              <a:rPr lang="en-US" b="0" i="1" dirty="0" smtClean="0">
                                <a:latin typeface="Cambria Math"/>
                              </a:rPr>
                              <m:t>𝑖</m:t>
                            </m:r>
                          </m:sub>
                        </m:sSub>
                      </m:e>
                    </m:nary>
                  </m:oMath>
                </a14:m>
                <a:r>
                  <a:rPr lang="en-US" dirty="0" smtClean="0"/>
                  <a:t> , the sum of </a:t>
                </a:r>
                <a:r>
                  <a:rPr lang="en-US" dirty="0" err="1" smtClean="0"/>
                  <a:t>i.i.d</a:t>
                </a:r>
                <a:r>
                  <a:rPr lang="en-US" dirty="0" smtClean="0"/>
                  <a:t> </a:t>
                </a:r>
                <a14:m>
                  <m:oMath xmlns:m="http://schemas.openxmlformats.org/officeDocument/2006/math">
                    <m:r>
                      <a:rPr lang="en-US" i="1" dirty="0" smtClean="0">
                        <a:latin typeface="Cambria Math"/>
                      </a:rPr>
                      <m:t>∼</m:t>
                    </m:r>
                    <m:r>
                      <m:rPr>
                        <m:sty m:val="p"/>
                      </m:rPr>
                      <a:rPr lang="en-US" b="0" i="0" dirty="0" smtClean="0">
                        <a:latin typeface="Cambria Math"/>
                      </a:rPr>
                      <m:t>Exp</m:t>
                    </m:r>
                    <m:r>
                      <a:rPr lang="en-US" b="0" i="0" dirty="0" smtClean="0">
                        <a:latin typeface="Cambria Math"/>
                      </a:rPr>
                      <m:t>(</m:t>
                    </m:r>
                    <m:r>
                      <a:rPr lang="en-US" b="0" i="1" dirty="0" smtClean="0">
                        <a:latin typeface="Cambria Math"/>
                      </a:rPr>
                      <m:t>𝑛</m:t>
                    </m:r>
                    <m:r>
                      <a:rPr lang="en-US" b="0" i="1" dirty="0" smtClean="0">
                        <a:latin typeface="Cambria Math"/>
                      </a:rPr>
                      <m:t>) </m:t>
                    </m:r>
                  </m:oMath>
                </a14:m>
                <a:r>
                  <a:rPr lang="en-US" dirty="0" smtClean="0"/>
                  <a:t>random variables),  has PDF</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𝑘</m:t>
                          </m:r>
                          <m:r>
                            <a:rPr lang="en-US" b="0" i="1" smtClean="0">
                              <a:latin typeface="Cambria Math"/>
                            </a:rPr>
                            <m:t>,</m:t>
                          </m:r>
                          <m:r>
                            <a:rPr lang="en-US" b="0" i="1" smtClean="0">
                              <a:latin typeface="Cambria Math"/>
                            </a:rPr>
                            <m:t>𝑛</m:t>
                          </m:r>
                        </m:sub>
                      </m:sSub>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𝑛</m:t>
                      </m:r>
                      <m:sSup>
                        <m:sSupPr>
                          <m:ctrlPr>
                            <a:rPr lang="en-US" b="0" i="1" smtClean="0">
                              <a:latin typeface="Cambria Math"/>
                            </a:rPr>
                          </m:ctrlPr>
                        </m:sSupPr>
                        <m:e>
                          <m:r>
                            <m:rPr>
                              <m:sty m:val="p"/>
                            </m:rPr>
                            <a:rPr lang="en-US" b="0" i="1" smtClean="0">
                              <a:latin typeface="Cambria Math"/>
                            </a:rPr>
                            <m:t>e</m:t>
                          </m:r>
                        </m:e>
                        <m:sup>
                          <m:r>
                            <a:rPr lang="en-US" b="0" i="1" smtClean="0">
                              <a:latin typeface="Cambria Math"/>
                            </a:rPr>
                            <m:t>−</m:t>
                          </m:r>
                          <m:r>
                            <a:rPr lang="en-US" b="0" i="1" smtClean="0">
                              <a:latin typeface="Cambria Math"/>
                            </a:rPr>
                            <m:t>𝑛𝑥</m:t>
                          </m:r>
                        </m:sup>
                      </m:sSup>
                      <m:f>
                        <m:fPr>
                          <m:ctrlPr>
                            <a:rPr lang="en-US" b="0" i="1" smtClean="0">
                              <a:latin typeface="Cambria Math"/>
                            </a:rPr>
                          </m:ctrlPr>
                        </m:fPr>
                        <m:num>
                          <m:sSup>
                            <m:sSupPr>
                              <m:ctrlPr>
                                <a:rPr lang="en-US" b="0" i="1" smtClean="0">
                                  <a:latin typeface="Cambria Math"/>
                                </a:rPr>
                              </m:ctrlPr>
                            </m:sSupPr>
                            <m:e>
                              <m:d>
                                <m:dPr>
                                  <m:ctrlPr>
                                    <a:rPr lang="en-US" b="0" i="1" smtClean="0">
                                      <a:latin typeface="Cambria Math"/>
                                    </a:rPr>
                                  </m:ctrlPr>
                                </m:dPr>
                                <m:e>
                                  <m:r>
                                    <a:rPr lang="en-US" b="0" i="1" smtClean="0">
                                      <a:latin typeface="Cambria Math"/>
                                    </a:rPr>
                                    <m:t>𝑛𝑥</m:t>
                                  </m:r>
                                </m:e>
                              </m:d>
                            </m:e>
                            <m:sup>
                              <m:r>
                                <a:rPr lang="en-US" b="0" i="1" smtClean="0">
                                  <a:latin typeface="Cambria Math"/>
                                </a:rPr>
                                <m:t>𝑘</m:t>
                              </m:r>
                              <m:r>
                                <a:rPr lang="en-US" b="0" i="1" smtClean="0">
                                  <a:latin typeface="Cambria Math"/>
                                </a:rPr>
                                <m:t>−1</m:t>
                              </m:r>
                            </m:sup>
                          </m:sSup>
                        </m:num>
                        <m:den>
                          <m:d>
                            <m:dPr>
                              <m:ctrlPr>
                                <a:rPr lang="en-US" b="0" i="1" smtClean="0">
                                  <a:latin typeface="Cambria Math"/>
                                </a:rPr>
                              </m:ctrlPr>
                            </m:dPr>
                            <m:e>
                              <m:r>
                                <a:rPr lang="en-US" b="0" i="1" smtClean="0">
                                  <a:latin typeface="Cambria Math"/>
                                </a:rPr>
                                <m:t>𝑘</m:t>
                              </m:r>
                              <m:r>
                                <a:rPr lang="en-US" b="0" i="1" smtClean="0">
                                  <a:latin typeface="Cambria Math"/>
                                </a:rPr>
                                <m:t>−1</m:t>
                              </m:r>
                            </m:e>
                          </m:d>
                          <m:r>
                            <a:rPr lang="en-US" b="0" i="1" smtClean="0">
                              <a:latin typeface="Cambria Math"/>
                            </a:rPr>
                            <m:t>!</m:t>
                          </m:r>
                        </m:den>
                      </m:f>
                    </m:oMath>
                  </m:oMathPara>
                </a14:m>
                <a:endParaRPr lang="en-US" dirty="0"/>
              </a:p>
              <a:p>
                <a:pPr marL="0" indent="0">
                  <a:buNone/>
                </a:pPr>
                <a:r>
                  <a:rPr lang="en-US" dirty="0" smtClean="0"/>
                  <a:t>The expectation of the MLE estimate is </a:t>
                </a:r>
              </a:p>
              <a:p>
                <a:pPr marL="0" indent="0">
                  <a:buNone/>
                </a:pPr>
                <a14:m>
                  <m:oMathPara xmlns:m="http://schemas.openxmlformats.org/officeDocument/2006/math">
                    <m:oMathParaPr>
                      <m:jc m:val="centerGroup"/>
                    </m:oMathParaPr>
                    <m:oMath xmlns:m="http://schemas.openxmlformats.org/officeDocument/2006/math">
                      <m:nary>
                        <m:naryPr>
                          <m:ctrlPr>
                            <a:rPr lang="en-US" b="0" i="1" smtClean="0">
                              <a:latin typeface="Cambria Math"/>
                            </a:rPr>
                          </m:ctrlPr>
                        </m:naryPr>
                        <m:sub>
                          <m:r>
                            <a:rPr lang="en-US" b="0" i="1" smtClean="0">
                              <a:latin typeface="Cambria Math"/>
                            </a:rPr>
                            <m:t>0</m:t>
                          </m:r>
                        </m:sub>
                        <m:sup>
                          <m:r>
                            <a:rPr lang="en-US" b="0" i="1" smtClean="0">
                              <a:latin typeface="Cambria Math"/>
                            </a:rPr>
                            <m:t>∞</m:t>
                          </m:r>
                        </m:sup>
                        <m:e>
                          <m:f>
                            <m:fPr>
                              <m:ctrlPr>
                                <a:rPr lang="en-US" b="0" i="1" smtClean="0">
                                  <a:latin typeface="Cambria Math"/>
                                </a:rPr>
                              </m:ctrlPr>
                            </m:fPr>
                            <m:num>
                              <m:r>
                                <a:rPr lang="en-US" b="0" i="1" smtClean="0">
                                  <a:latin typeface="Cambria Math"/>
                                </a:rPr>
                                <m:t>𝑘</m:t>
                              </m:r>
                            </m:num>
                            <m:den>
                              <m:r>
                                <a:rPr lang="en-US" b="0" i="1" smtClean="0">
                                  <a:latin typeface="Cambria Math"/>
                                </a:rPr>
                                <m:t>𝑥</m:t>
                              </m:r>
                            </m:den>
                          </m:f>
                          <m:sSub>
                            <m:sSubPr>
                              <m:ctrlPr>
                                <a:rPr lang="en-US" b="0" i="1" smtClean="0">
                                  <a:latin typeface="Cambria Math"/>
                                </a:rPr>
                              </m:ctrlPr>
                            </m:sSubPr>
                            <m:e>
                              <m:r>
                                <a:rPr lang="en-US" b="0" i="1" smtClean="0">
                                  <a:latin typeface="Cambria Math"/>
                                </a:rPr>
                                <m:t>𝑓</m:t>
                              </m:r>
                            </m:e>
                            <m:sub>
                              <m:r>
                                <a:rPr lang="en-US" b="0" i="1" smtClean="0">
                                  <a:latin typeface="Cambria Math"/>
                                </a:rPr>
                                <m:t>𝑘</m:t>
                              </m:r>
                              <m:r>
                                <a:rPr lang="en-US" b="0" i="1" smtClean="0">
                                  <a:latin typeface="Cambria Math"/>
                                </a:rPr>
                                <m:t>,</m:t>
                              </m:r>
                              <m:r>
                                <a:rPr lang="en-US" b="0" i="1" smtClean="0">
                                  <a:latin typeface="Cambria Math"/>
                                </a:rPr>
                                <m:t>𝑛</m:t>
                              </m:r>
                            </m:sub>
                          </m:sSub>
                        </m:e>
                      </m:nary>
                      <m:d>
                        <m:dPr>
                          <m:ctrlPr>
                            <a:rPr lang="en-US" b="0" i="1" smtClean="0">
                              <a:latin typeface="Cambria Math"/>
                            </a:rPr>
                          </m:ctrlPr>
                        </m:dPr>
                        <m:e>
                          <m:r>
                            <a:rPr lang="en-US" b="0" i="1" smtClean="0">
                              <a:latin typeface="Cambria Math"/>
                            </a:rPr>
                            <m:t>𝑥</m:t>
                          </m:r>
                        </m:e>
                      </m:d>
                      <m:r>
                        <a:rPr lang="en-US" b="0" i="1" smtClean="0">
                          <a:latin typeface="Cambria Math"/>
                        </a:rPr>
                        <m:t>𝑑𝑥</m:t>
                      </m:r>
                      <m:r>
                        <a:rPr lang="en-US" b="0" i="1" smtClean="0">
                          <a:latin typeface="Cambria Math"/>
                        </a:rPr>
                        <m:t>=</m:t>
                      </m:r>
                      <m:f>
                        <m:fPr>
                          <m:ctrlPr>
                            <a:rPr lang="en-US" b="0" i="1" smtClean="0">
                              <a:latin typeface="Cambria Math"/>
                            </a:rPr>
                          </m:ctrlPr>
                        </m:fPr>
                        <m:num>
                          <m:r>
                            <a:rPr lang="en-US" b="0" i="1" smtClean="0">
                              <a:latin typeface="Cambria Math"/>
                            </a:rPr>
                            <m:t>𝑘</m:t>
                          </m:r>
                        </m:num>
                        <m:den>
                          <m:r>
                            <a:rPr lang="en-US" b="0" i="1" smtClean="0">
                              <a:latin typeface="Cambria Math"/>
                            </a:rPr>
                            <m:t>𝑘</m:t>
                          </m:r>
                          <m:r>
                            <a:rPr lang="en-US" b="0" i="1" smtClean="0">
                              <a:latin typeface="Cambria Math"/>
                            </a:rPr>
                            <m:t>−1</m:t>
                          </m:r>
                        </m:den>
                      </m:f>
                      <m:r>
                        <a:rPr lang="en-US" b="0" i="1" smtClean="0">
                          <a:latin typeface="Cambria Math"/>
                        </a:rPr>
                        <m:t>𝑛</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167332"/>
                <a:ext cx="8826500" cy="3657600"/>
              </a:xfrm>
              <a:blipFill rotWithShape="1">
                <a:blip r:embed="rId6"/>
                <a:stretch>
                  <a:fillRect l="-1727" t="-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1676400" y="1498600"/>
                <a:ext cx="5486400" cy="1295400"/>
              </a:xfrm>
              <a:prstGeom prst="rect">
                <a:avLst/>
              </a:prstGeom>
              <a:solidFill>
                <a:schemeClr val="accent1">
                  <a:alpha val="18000"/>
                </a:schemeClr>
              </a:solidFill>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MLE estimate  </a:t>
                </a:r>
                <a14:m>
                  <m:oMath xmlns:m="http://schemas.openxmlformats.org/officeDocument/2006/math">
                    <m:sSub>
                      <m:sSubPr>
                        <m:ctrlPr>
                          <a:rPr lang="en-US" b="0" i="1" dirty="0" smtClean="0">
                            <a:solidFill>
                              <a:schemeClr val="tx2"/>
                            </a:solidFill>
                            <a:latin typeface="Cambria Math"/>
                          </a:rPr>
                        </m:ctrlPr>
                      </m:sSubPr>
                      <m:e>
                        <m:acc>
                          <m:accPr>
                            <m:chr m:val="̂"/>
                            <m:ctrlPr>
                              <a:rPr lang="en-US" b="0" i="1" smtClean="0">
                                <a:solidFill>
                                  <a:schemeClr val="tx2"/>
                                </a:solidFill>
                                <a:latin typeface="Cambria Math"/>
                              </a:rPr>
                            </m:ctrlPr>
                          </m:accPr>
                          <m:e>
                            <m:r>
                              <a:rPr lang="en-US" b="0" i="1" smtClean="0">
                                <a:solidFill>
                                  <a:schemeClr val="tx2"/>
                                </a:solidFill>
                                <a:latin typeface="Cambria Math"/>
                              </a:rPr>
                              <m:t>𝑛</m:t>
                            </m:r>
                          </m:e>
                        </m:acc>
                      </m:e>
                      <m:sub>
                        <m:r>
                          <a:rPr lang="en-US" b="0" i="1" dirty="0" smtClean="0">
                            <a:latin typeface="Cambria Math"/>
                          </a:rPr>
                          <m:t>𝑀𝐿𝐸</m:t>
                        </m:r>
                      </m:sub>
                    </m:sSub>
                    <m:r>
                      <a:rPr lang="en-US" b="0" i="1" dirty="0" smtClean="0">
                        <a:latin typeface="Cambria Math"/>
                      </a:rPr>
                      <m:t>=</m:t>
                    </m:r>
                    <m:f>
                      <m:fPr>
                        <m:ctrlPr>
                          <a:rPr lang="en-US" b="0" i="1" dirty="0" smtClean="0">
                            <a:latin typeface="Cambria Math"/>
                          </a:rPr>
                        </m:ctrlPr>
                      </m:fPr>
                      <m:num>
                        <m:r>
                          <a:rPr lang="en-US" b="0" i="1" dirty="0" smtClean="0">
                            <a:latin typeface="Cambria Math"/>
                          </a:rPr>
                          <m:t>𝑘</m:t>
                        </m:r>
                      </m:num>
                      <m:den>
                        <m:nary>
                          <m:naryPr>
                            <m:chr m:val="∑"/>
                            <m:ctrlPr>
                              <a:rPr lang="en-US" b="0" i="1" dirty="0" smtClean="0">
                                <a:latin typeface="Cambria Math"/>
                              </a:rPr>
                            </m:ctrlPr>
                          </m:naryPr>
                          <m:sub>
                            <m:r>
                              <a:rPr lang="en-US" b="0" i="1" dirty="0" smtClean="0">
                                <a:latin typeface="Cambria Math"/>
                              </a:rPr>
                              <m:t>𝑖</m:t>
                            </m:r>
                            <m:r>
                              <a:rPr lang="en-US" b="0" i="1" dirty="0" smtClean="0">
                                <a:latin typeface="Cambria Math"/>
                              </a:rPr>
                              <m:t>=1</m:t>
                            </m:r>
                          </m:sub>
                          <m:sup>
                            <m:r>
                              <a:rPr lang="en-US" b="0" i="1" dirty="0" smtClean="0">
                                <a:latin typeface="Cambria Math"/>
                              </a:rPr>
                              <m:t>𝑘</m:t>
                            </m:r>
                          </m:sup>
                          <m:e>
                            <m:sSub>
                              <m:sSubPr>
                                <m:ctrlPr>
                                  <a:rPr lang="en-US" b="0" i="1" dirty="0" smtClean="0">
                                    <a:latin typeface="Cambria Math"/>
                                  </a:rPr>
                                </m:ctrlPr>
                              </m:sSubPr>
                              <m:e>
                                <m:r>
                                  <a:rPr lang="en-US" b="0" i="1" dirty="0" smtClean="0">
                                    <a:latin typeface="Cambria Math"/>
                                  </a:rPr>
                                  <m:t>𝑦</m:t>
                                </m:r>
                              </m:e>
                              <m:sub>
                                <m:r>
                                  <a:rPr lang="en-US" b="0" i="1" dirty="0" smtClean="0">
                                    <a:latin typeface="Cambria Math"/>
                                  </a:rPr>
                                  <m:t>𝑖</m:t>
                                </m:r>
                              </m:sub>
                            </m:sSub>
                          </m:e>
                        </m:nary>
                      </m:den>
                    </m:f>
                  </m:oMath>
                </a14:m>
                <a:endParaRPr lang="en-US" dirty="0" smtClean="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1676400" y="1498600"/>
                <a:ext cx="5486400" cy="1295400"/>
              </a:xfrm>
              <a:prstGeom prst="rect">
                <a:avLst/>
              </a:prstGeom>
              <a:blipFill rotWithShape="1">
                <a:blip r:embed="rId3"/>
                <a:stretch>
                  <a:fillRect l="-2661"/>
                </a:stretch>
              </a:blipFill>
              <a:ln>
                <a:solidFill>
                  <a:schemeClr val="tx2"/>
                </a:solidFill>
              </a:ln>
            </p:spPr>
            <p:txBody>
              <a:bodyPr/>
              <a:lstStyle/>
              <a:p>
                <a:r>
                  <a:rPr lang="en-US">
                    <a:noFill/>
                  </a:rPr>
                  <a:t> </a:t>
                </a:r>
              </a:p>
            </p:txBody>
          </p:sp>
        </mc:Fallback>
      </mc:AlternateContent>
    </p:spTree>
    <p:extLst>
      <p:ext uri="{BB962C8B-B14F-4D97-AF65-F5344CB8AC3E}">
        <p14:creationId xmlns:p14="http://schemas.microsoft.com/office/powerpoint/2010/main" val="21203483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Estimating Distinct Count from a Min-Hash Sketch: </a:t>
            </a:r>
            <a:r>
              <a:rPr lang="en-US" i="1" dirty="0" smtClean="0"/>
              <a:t>k</a:t>
            </a:r>
            <a:r>
              <a:rPr lang="en-US" dirty="0" smtClean="0"/>
              <a:t>-</a:t>
            </a:r>
            <a:r>
              <a:rPr lang="en-US" dirty="0" err="1" smtClean="0"/>
              <a:t>mins</a:t>
            </a:r>
            <a:r>
              <a:rPr lang="en-US" dirty="0" smtClean="0"/>
              <a: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0650" y="3048000"/>
                <a:ext cx="8826500" cy="3352800"/>
              </a:xfrm>
            </p:spPr>
            <p:txBody>
              <a:bodyPr>
                <a:normAutofit/>
              </a:bodyPr>
              <a:lstStyle/>
              <a:p>
                <a:pPr marL="0" indent="0">
                  <a:buNone/>
                </a:pPr>
                <a:r>
                  <a:rPr lang="en-US" dirty="0" smtClean="0"/>
                  <a:t>The variance of the unbiased estimate is </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𝜎</m:t>
                          </m:r>
                        </m:e>
                        <m:sup>
                          <m:r>
                            <a:rPr lang="en-US" b="0" i="1" smtClean="0">
                              <a:latin typeface="Cambria Math"/>
                            </a:rPr>
                            <m:t>2</m:t>
                          </m:r>
                        </m:sup>
                      </m:sSup>
                      <m:r>
                        <a:rPr lang="en-US" b="0" i="1" smtClean="0">
                          <a:latin typeface="Cambria Math"/>
                        </a:rPr>
                        <m:t>=</m:t>
                      </m:r>
                      <m:nary>
                        <m:naryPr>
                          <m:ctrlPr>
                            <a:rPr lang="en-US" b="0" i="1" smtClean="0">
                              <a:latin typeface="Cambria Math"/>
                            </a:rPr>
                          </m:ctrlPr>
                        </m:naryPr>
                        <m:sub>
                          <m:r>
                            <a:rPr lang="en-US" b="0" i="1" smtClean="0">
                              <a:latin typeface="Cambria Math"/>
                            </a:rPr>
                            <m:t>0</m:t>
                          </m:r>
                        </m:sub>
                        <m:sup>
                          <m:r>
                            <a:rPr lang="en-US" b="0" i="1" smtClean="0">
                              <a:latin typeface="Cambria Math"/>
                            </a:rPr>
                            <m:t>∞</m:t>
                          </m:r>
                        </m:sup>
                        <m:e>
                          <m:f>
                            <m:fPr>
                              <m:ctrlPr>
                                <a:rPr lang="en-US" b="0" i="1" smtClean="0">
                                  <a:latin typeface="Cambria Math"/>
                                </a:rPr>
                              </m:ctrlPr>
                            </m:fPr>
                            <m:num>
                              <m:sSup>
                                <m:sSupPr>
                                  <m:ctrlPr>
                                    <a:rPr lang="en-US" b="0" i="1" smtClean="0">
                                      <a:latin typeface="Cambria Math"/>
                                    </a:rPr>
                                  </m:ctrlPr>
                                </m:sSupPr>
                                <m:e>
                                  <m:d>
                                    <m:dPr>
                                      <m:ctrlPr>
                                        <a:rPr lang="en-US" b="0" i="1" smtClean="0">
                                          <a:latin typeface="Cambria Math"/>
                                        </a:rPr>
                                      </m:ctrlPr>
                                    </m:dPr>
                                    <m:e>
                                      <m:r>
                                        <a:rPr lang="en-US" b="0" i="1" smtClean="0">
                                          <a:latin typeface="Cambria Math"/>
                                        </a:rPr>
                                        <m:t>𝑘</m:t>
                                      </m:r>
                                      <m:r>
                                        <a:rPr lang="en-US" b="0" i="1" smtClean="0">
                                          <a:latin typeface="Cambria Math"/>
                                        </a:rPr>
                                        <m:t>−1</m:t>
                                      </m:r>
                                    </m:e>
                                  </m:d>
                                </m:e>
                                <m:sup>
                                  <m:r>
                                    <a:rPr lang="en-US" b="0" i="1" smtClean="0">
                                      <a:latin typeface="Cambria Math"/>
                                    </a:rPr>
                                    <m:t>2</m:t>
                                  </m:r>
                                </m:sup>
                              </m:sSup>
                            </m:num>
                            <m:den>
                              <m:sSup>
                                <m:sSupPr>
                                  <m:ctrlPr>
                                    <a:rPr lang="en-US" b="0" i="1" smtClean="0">
                                      <a:latin typeface="Cambria Math"/>
                                    </a:rPr>
                                  </m:ctrlPr>
                                </m:sSupPr>
                                <m:e>
                                  <m:r>
                                    <a:rPr lang="en-US" b="0" i="1" smtClean="0">
                                      <a:latin typeface="Cambria Math"/>
                                    </a:rPr>
                                    <m:t>𝑥</m:t>
                                  </m:r>
                                </m:e>
                                <m:sup>
                                  <m:r>
                                    <a:rPr lang="en-US" b="0" i="1" smtClean="0">
                                      <a:latin typeface="Cambria Math"/>
                                    </a:rPr>
                                    <m:t>2</m:t>
                                  </m:r>
                                </m:sup>
                              </m:sSup>
                            </m:den>
                          </m:f>
                          <m:sSub>
                            <m:sSubPr>
                              <m:ctrlPr>
                                <a:rPr lang="en-US" b="0" i="1" smtClean="0">
                                  <a:latin typeface="Cambria Math"/>
                                </a:rPr>
                              </m:ctrlPr>
                            </m:sSubPr>
                            <m:e>
                              <m:r>
                                <a:rPr lang="en-US" b="0" i="1" smtClean="0">
                                  <a:latin typeface="Cambria Math"/>
                                </a:rPr>
                                <m:t>𝑓</m:t>
                              </m:r>
                            </m:e>
                            <m:sub>
                              <m:r>
                                <a:rPr lang="en-US" b="0" i="1" smtClean="0">
                                  <a:latin typeface="Cambria Math"/>
                                </a:rPr>
                                <m:t>𝑘</m:t>
                              </m:r>
                              <m:r>
                                <a:rPr lang="en-US" b="0" i="1" smtClean="0">
                                  <a:latin typeface="Cambria Math"/>
                                </a:rPr>
                                <m:t>,</m:t>
                              </m:r>
                              <m:r>
                                <a:rPr lang="en-US" b="0" i="1" smtClean="0">
                                  <a:latin typeface="Cambria Math"/>
                                </a:rPr>
                                <m:t>𝑛</m:t>
                              </m:r>
                            </m:sub>
                          </m:sSub>
                        </m:e>
                      </m:nary>
                      <m:d>
                        <m:dPr>
                          <m:ctrlPr>
                            <a:rPr lang="en-US" b="0" i="1" smtClean="0">
                              <a:latin typeface="Cambria Math"/>
                            </a:rPr>
                          </m:ctrlPr>
                        </m:dPr>
                        <m:e>
                          <m:r>
                            <a:rPr lang="en-US" b="0" i="1" smtClean="0">
                              <a:latin typeface="Cambria Math"/>
                            </a:rPr>
                            <m:t>𝑥</m:t>
                          </m:r>
                        </m:e>
                      </m:d>
                      <m:r>
                        <a:rPr lang="en-US" b="0" i="1" smtClean="0">
                          <a:latin typeface="Cambria Math"/>
                        </a:rPr>
                        <m:t>𝑑𝑥</m:t>
                      </m:r>
                      <m:r>
                        <a:rPr lang="en-US" b="0" i="1" smtClean="0">
                          <a:latin typeface="Cambria Math"/>
                        </a:rPr>
                        <m:t>−</m:t>
                      </m:r>
                      <m:sSup>
                        <m:sSupPr>
                          <m:ctrlPr>
                            <a:rPr lang="en-US" b="0" i="1" smtClean="0">
                              <a:latin typeface="Cambria Math"/>
                            </a:rPr>
                          </m:ctrlPr>
                        </m:sSupPr>
                        <m:e>
                          <m:r>
                            <a:rPr lang="en-US" b="0" i="1" smtClean="0">
                              <a:latin typeface="Cambria Math"/>
                            </a:rPr>
                            <m:t>𝑛</m:t>
                          </m:r>
                        </m:e>
                        <m:sup>
                          <m:r>
                            <a:rPr lang="en-US" b="0" i="1" smtClean="0">
                              <a:latin typeface="Cambria Math"/>
                            </a:rPr>
                            <m:t>2</m:t>
                          </m:r>
                        </m:sup>
                      </m:sSup>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𝑘</m:t>
                          </m:r>
                          <m:r>
                            <a:rPr lang="en-US" b="0" i="1" smtClean="0">
                              <a:latin typeface="Cambria Math"/>
                            </a:rPr>
                            <m:t>−2</m:t>
                          </m:r>
                        </m:den>
                      </m:f>
                      <m:sSup>
                        <m:sSupPr>
                          <m:ctrlPr>
                            <a:rPr lang="en-US" b="0" i="1" smtClean="0">
                              <a:latin typeface="Cambria Math"/>
                            </a:rPr>
                          </m:ctrlPr>
                        </m:sSupPr>
                        <m:e>
                          <m:r>
                            <a:rPr lang="en-US" b="0" i="1" smtClean="0">
                              <a:latin typeface="Cambria Math"/>
                            </a:rPr>
                            <m:t>𝑛</m:t>
                          </m:r>
                        </m:e>
                        <m:sup>
                          <m:r>
                            <a:rPr lang="en-US" b="0" i="1" smtClean="0">
                              <a:latin typeface="Cambria Math"/>
                            </a:rPr>
                            <m:t>2</m:t>
                          </m:r>
                        </m:sup>
                      </m:sSup>
                    </m:oMath>
                  </m:oMathPara>
                </a14:m>
                <a:endParaRPr lang="en-US" dirty="0" smtClean="0"/>
              </a:p>
              <a:p>
                <a:pPr marL="0" indent="0">
                  <a:buNone/>
                </a:pPr>
                <a:r>
                  <a:rPr lang="en-US" dirty="0" smtClean="0"/>
                  <a:t>The CV  is </a:t>
                </a:r>
                <a14:m>
                  <m:oMath xmlns:m="http://schemas.openxmlformats.org/officeDocument/2006/math">
                    <m:f>
                      <m:fPr>
                        <m:ctrlPr>
                          <a:rPr lang="en-US" b="0" i="1" smtClean="0">
                            <a:solidFill>
                              <a:schemeClr val="tx2"/>
                            </a:solidFill>
                            <a:latin typeface="Cambria Math"/>
                          </a:rPr>
                        </m:ctrlPr>
                      </m:fPr>
                      <m:num>
                        <m:r>
                          <a:rPr lang="en-US" b="0" i="1" smtClean="0">
                            <a:solidFill>
                              <a:schemeClr val="tx2"/>
                            </a:solidFill>
                            <a:latin typeface="Cambria Math"/>
                          </a:rPr>
                          <m:t>𝜎</m:t>
                        </m:r>
                      </m:num>
                      <m:den>
                        <m:r>
                          <a:rPr lang="en-US" b="0" i="1" smtClean="0">
                            <a:solidFill>
                              <a:schemeClr val="tx2"/>
                            </a:solidFill>
                            <a:latin typeface="Cambria Math"/>
                          </a:rPr>
                          <m:t>𝜇</m:t>
                        </m:r>
                      </m:den>
                    </m:f>
                    <m:r>
                      <a:rPr lang="en-US" b="0" i="0" smtClean="0">
                        <a:solidFill>
                          <a:schemeClr val="tx2"/>
                        </a:solidFill>
                        <a:latin typeface="Cambria Math"/>
                      </a:rPr>
                      <m:t>=</m:t>
                    </m:r>
                    <m:f>
                      <m:fPr>
                        <m:ctrlPr>
                          <a:rPr lang="en-US" b="0" i="1" smtClean="0">
                            <a:solidFill>
                              <a:schemeClr val="tx2"/>
                            </a:solidFill>
                            <a:latin typeface="Cambria Math"/>
                          </a:rPr>
                        </m:ctrlPr>
                      </m:fPr>
                      <m:num>
                        <m:r>
                          <a:rPr lang="en-US" b="0" i="0" smtClean="0">
                            <a:solidFill>
                              <a:schemeClr val="tx2"/>
                            </a:solidFill>
                            <a:latin typeface="Cambria Math"/>
                          </a:rPr>
                          <m:t>1</m:t>
                        </m:r>
                      </m:num>
                      <m:den>
                        <m:rad>
                          <m:radPr>
                            <m:degHide m:val="on"/>
                            <m:ctrlPr>
                              <a:rPr lang="en-US" b="0" i="1" smtClean="0">
                                <a:solidFill>
                                  <a:schemeClr val="tx2"/>
                                </a:solidFill>
                                <a:latin typeface="Cambria Math"/>
                              </a:rPr>
                            </m:ctrlPr>
                          </m:radPr>
                          <m:deg/>
                          <m:e>
                            <m:r>
                              <a:rPr lang="en-US" b="0" i="1" smtClean="0">
                                <a:solidFill>
                                  <a:schemeClr val="tx2"/>
                                </a:solidFill>
                                <a:latin typeface="Cambria Math"/>
                              </a:rPr>
                              <m:t>𝑘</m:t>
                            </m:r>
                            <m:r>
                              <a:rPr lang="en-US" b="0" i="1" smtClean="0">
                                <a:solidFill>
                                  <a:schemeClr val="tx2"/>
                                </a:solidFill>
                                <a:latin typeface="Cambria Math"/>
                              </a:rPr>
                              <m:t>−2</m:t>
                            </m:r>
                          </m:e>
                        </m:rad>
                      </m:den>
                    </m:f>
                  </m:oMath>
                </a14:m>
                <a:endParaRPr lang="en-US" dirty="0" smtClean="0"/>
              </a:p>
              <a:p>
                <a:pPr marL="0" indent="0">
                  <a:buNone/>
                </a:pPr>
                <a:r>
                  <a:rPr lang="en-US" b="1" dirty="0" smtClean="0">
                    <a:solidFill>
                      <a:srgbClr val="FF0000"/>
                    </a:solidFill>
                  </a:rPr>
                  <a:t>Is this the best we can do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0650" y="3048000"/>
                <a:ext cx="8826500" cy="3352800"/>
              </a:xfrm>
              <a:blipFill rotWithShape="1">
                <a:blip r:embed="rId5"/>
                <a:stretch>
                  <a:fillRect l="-1796" t="-2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685800" y="1498600"/>
                <a:ext cx="7696200" cy="1295400"/>
              </a:xfrm>
              <a:prstGeom prst="rect">
                <a:avLst/>
              </a:prstGeom>
              <a:solidFill>
                <a:schemeClr val="accent1">
                  <a:alpha val="18000"/>
                </a:schemeClr>
              </a:solidFill>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Unbiased Estimator  </a:t>
                </a:r>
                <a14:m>
                  <m:oMath xmlns:m="http://schemas.openxmlformats.org/officeDocument/2006/math">
                    <m:acc>
                      <m:accPr>
                        <m:chr m:val="̂"/>
                        <m:ctrlPr>
                          <a:rPr lang="en-US" b="0" i="1" dirty="0" smtClean="0">
                            <a:latin typeface="Cambria Math"/>
                          </a:rPr>
                        </m:ctrlPr>
                      </m:accPr>
                      <m:e>
                        <m:r>
                          <a:rPr lang="en-US" b="0" i="1" dirty="0" smtClean="0">
                            <a:latin typeface="Cambria Math"/>
                          </a:rPr>
                          <m:t>𝑛</m:t>
                        </m:r>
                      </m:e>
                    </m:acc>
                    <m:r>
                      <a:rPr lang="en-US" b="0" i="1" dirty="0" smtClean="0">
                        <a:latin typeface="Cambria Math"/>
                      </a:rPr>
                      <m:t>=</m:t>
                    </m:r>
                    <m:f>
                      <m:fPr>
                        <m:ctrlPr>
                          <a:rPr lang="en-US" b="0" i="1" dirty="0" smtClean="0">
                            <a:latin typeface="Cambria Math"/>
                          </a:rPr>
                        </m:ctrlPr>
                      </m:fPr>
                      <m:num>
                        <m:r>
                          <a:rPr lang="en-US" b="0" i="1" dirty="0" smtClean="0">
                            <a:latin typeface="Cambria Math"/>
                          </a:rPr>
                          <m:t>𝑘</m:t>
                        </m:r>
                        <m:r>
                          <a:rPr lang="en-US" b="0" i="1" dirty="0" smtClean="0">
                            <a:latin typeface="Cambria Math"/>
                          </a:rPr>
                          <m:t>−1</m:t>
                        </m:r>
                      </m:num>
                      <m:den>
                        <m:nary>
                          <m:naryPr>
                            <m:chr m:val="∑"/>
                            <m:ctrlPr>
                              <a:rPr lang="en-US" b="0" i="1" dirty="0" smtClean="0">
                                <a:latin typeface="Cambria Math"/>
                              </a:rPr>
                            </m:ctrlPr>
                          </m:naryPr>
                          <m:sub>
                            <m:r>
                              <a:rPr lang="en-US" b="0" i="1" dirty="0" smtClean="0">
                                <a:latin typeface="Cambria Math"/>
                              </a:rPr>
                              <m:t>𝑖</m:t>
                            </m:r>
                            <m:r>
                              <a:rPr lang="en-US" b="0" i="1" dirty="0" smtClean="0">
                                <a:latin typeface="Cambria Math"/>
                              </a:rPr>
                              <m:t>=1</m:t>
                            </m:r>
                          </m:sub>
                          <m:sup>
                            <m:r>
                              <a:rPr lang="en-US" b="0" i="1" dirty="0" smtClean="0">
                                <a:latin typeface="Cambria Math"/>
                              </a:rPr>
                              <m:t>𝑘</m:t>
                            </m:r>
                          </m:sup>
                          <m:e>
                            <m:sSub>
                              <m:sSubPr>
                                <m:ctrlPr>
                                  <a:rPr lang="en-US" b="0" i="1" dirty="0" smtClean="0">
                                    <a:latin typeface="Cambria Math"/>
                                  </a:rPr>
                                </m:ctrlPr>
                              </m:sSubPr>
                              <m:e>
                                <m:r>
                                  <a:rPr lang="en-US" b="0" i="1" dirty="0" smtClean="0">
                                    <a:latin typeface="Cambria Math"/>
                                  </a:rPr>
                                  <m:t>𝑦</m:t>
                                </m:r>
                              </m:e>
                              <m:sub>
                                <m:r>
                                  <a:rPr lang="en-US" b="0" i="1" dirty="0" smtClean="0">
                                    <a:latin typeface="Cambria Math"/>
                                  </a:rPr>
                                  <m:t>𝑖</m:t>
                                </m:r>
                              </m:sub>
                            </m:sSub>
                          </m:e>
                        </m:nary>
                      </m:den>
                    </m:f>
                  </m:oMath>
                </a14:m>
                <a:r>
                  <a:rPr lang="en-US" dirty="0" smtClean="0"/>
                  <a:t>  (for </a:t>
                </a:r>
                <a14:m>
                  <m:oMath xmlns:m="http://schemas.openxmlformats.org/officeDocument/2006/math">
                    <m:r>
                      <a:rPr lang="en-US" b="0" i="1" dirty="0" smtClean="0">
                        <a:latin typeface="Cambria Math"/>
                      </a:rPr>
                      <m:t>𝑘</m:t>
                    </m:r>
                    <m:r>
                      <a:rPr lang="en-US" b="0" i="1" dirty="0" smtClean="0">
                        <a:latin typeface="Cambria Math"/>
                      </a:rPr>
                      <m:t>&gt;1</m:t>
                    </m:r>
                  </m:oMath>
                </a14:m>
                <a:r>
                  <a:rPr lang="en-US" dirty="0" smtClean="0"/>
                  <a:t>)</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685800" y="1498600"/>
                <a:ext cx="7696200" cy="1295400"/>
              </a:xfrm>
              <a:prstGeom prst="rect">
                <a:avLst/>
              </a:prstGeom>
              <a:blipFill rotWithShape="1">
                <a:blip r:embed="rId3"/>
                <a:stretch>
                  <a:fillRect l="-1978"/>
                </a:stretch>
              </a:blipFill>
              <a:ln>
                <a:solidFill>
                  <a:schemeClr val="tx2"/>
                </a:solidFill>
              </a:ln>
            </p:spPr>
            <p:txBody>
              <a:bodyPr/>
              <a:lstStyle/>
              <a:p>
                <a:r>
                  <a:rPr lang="en-US">
                    <a:noFill/>
                  </a:rPr>
                  <a:t> </a:t>
                </a:r>
              </a:p>
            </p:txBody>
          </p:sp>
        </mc:Fallback>
      </mc:AlternateContent>
    </p:spTree>
    <p:extLst>
      <p:ext uri="{BB962C8B-B14F-4D97-AF65-F5344CB8AC3E}">
        <p14:creationId xmlns:p14="http://schemas.microsoft.com/office/powerpoint/2010/main" val="372794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p:txBody>
          <a:bodyPr/>
          <a:lstStyle/>
          <a:p>
            <a:r>
              <a:rPr lang="en-US" dirty="0" err="1" smtClean="0"/>
              <a:t>Cramér-Rao</a:t>
            </a:r>
            <a:r>
              <a:rPr lang="en-US" dirty="0" smtClean="0"/>
              <a:t> lower bound (CRLB)</a:t>
            </a:r>
            <a:endParaRPr lang="en-US" dirty="0"/>
          </a:p>
        </p:txBody>
      </p:sp>
      <p:sp>
        <p:nvSpPr>
          <p:cNvPr id="5" name="TextBox 4"/>
          <p:cNvSpPr txBox="1"/>
          <p:nvPr/>
        </p:nvSpPr>
        <p:spPr>
          <a:xfrm>
            <a:off x="304800" y="2312134"/>
            <a:ext cx="8686800" cy="1200329"/>
          </a:xfrm>
          <a:prstGeom prst="rect">
            <a:avLst/>
          </a:prstGeom>
          <a:noFill/>
        </p:spPr>
        <p:txBody>
          <a:bodyPr wrap="square" rtlCol="0">
            <a:spAutoFit/>
          </a:bodyPr>
          <a:lstStyle/>
          <a:p>
            <a:r>
              <a:rPr lang="en-US" sz="3600" b="1" dirty="0" smtClean="0">
                <a:solidFill>
                  <a:srgbClr val="C00000"/>
                </a:solidFill>
              </a:rPr>
              <a:t>Are we using the information in the sketch in the best possible way ?</a:t>
            </a:r>
          </a:p>
        </p:txBody>
      </p:sp>
    </p:spTree>
    <p:extLst>
      <p:ext uri="{BB962C8B-B14F-4D97-AF65-F5344CB8AC3E}">
        <p14:creationId xmlns:p14="http://schemas.microsoft.com/office/powerpoint/2010/main" val="4064788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152400"/>
            <a:ext cx="1066800" cy="707853"/>
          </a:xfrm>
          <a:prstGeom prst="rect">
            <a:avLst/>
          </a:prstGeom>
        </p:spPr>
      </p:pic>
      <p:sp>
        <p:nvSpPr>
          <p:cNvPr id="2" name="Title 1"/>
          <p:cNvSpPr>
            <a:spLocks noGrp="1"/>
          </p:cNvSpPr>
          <p:nvPr>
            <p:ph type="title"/>
          </p:nvPr>
        </p:nvSpPr>
        <p:spPr/>
        <p:txBody>
          <a:bodyPr/>
          <a:lstStyle/>
          <a:p>
            <a:r>
              <a:rPr lang="en-US" dirty="0" err="1" smtClean="0"/>
              <a:t>Cramér-Rao</a:t>
            </a:r>
            <a:r>
              <a:rPr lang="en-US" dirty="0" smtClean="0"/>
              <a:t> lower bound (CRLB)</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371600"/>
                <a:ext cx="8229600" cy="5135563"/>
              </a:xfrm>
            </p:spPr>
            <p:txBody>
              <a:bodyPr>
                <a:normAutofit lnSpcReduction="10000"/>
              </a:bodyPr>
              <a:lstStyle/>
              <a:p>
                <a:pPr marL="0" indent="0">
                  <a:buNone/>
                </a:pPr>
                <a:r>
                  <a:rPr lang="en-US" dirty="0" smtClean="0"/>
                  <a:t>Information theoretic lower bound on the variance of </a:t>
                </a:r>
                <a:r>
                  <a:rPr lang="en-US" i="1" dirty="0" smtClean="0"/>
                  <a:t>any</a:t>
                </a:r>
                <a:r>
                  <a:rPr lang="en-US" dirty="0" smtClean="0"/>
                  <a:t> unbiased estimator </a:t>
                </a:r>
                <a14:m>
                  <m:oMath xmlns:m="http://schemas.openxmlformats.org/officeDocument/2006/math">
                    <m:acc>
                      <m:accPr>
                        <m:chr m:val="̂"/>
                        <m:ctrlPr>
                          <a:rPr lang="en-US" b="0" i="1" smtClean="0">
                            <a:solidFill>
                              <a:schemeClr val="tx2"/>
                            </a:solidFill>
                            <a:latin typeface="Cambria Math"/>
                          </a:rPr>
                        </m:ctrlPr>
                      </m:accPr>
                      <m:e>
                        <m:r>
                          <a:rPr lang="en-US" b="0" i="1" smtClean="0">
                            <a:solidFill>
                              <a:schemeClr val="tx2"/>
                            </a:solidFill>
                            <a:latin typeface="Cambria Math"/>
                          </a:rPr>
                          <m:t>𝜃</m:t>
                        </m:r>
                      </m:e>
                    </m:acc>
                  </m:oMath>
                </a14:m>
                <a:r>
                  <a:rPr lang="en-US" dirty="0" smtClean="0"/>
                  <a:t> of </a:t>
                </a:r>
                <a14:m>
                  <m:oMath xmlns:m="http://schemas.openxmlformats.org/officeDocument/2006/math">
                    <m:r>
                      <a:rPr lang="en-US" b="0" i="1" smtClean="0">
                        <a:solidFill>
                          <a:schemeClr val="tx2"/>
                        </a:solidFill>
                        <a:latin typeface="Cambria Math"/>
                      </a:rPr>
                      <m:t>𝜃</m:t>
                    </m:r>
                  </m:oMath>
                </a14:m>
                <a:r>
                  <a:rPr lang="en-US" dirty="0" smtClean="0"/>
                  <a:t>. </a:t>
                </a:r>
              </a:p>
              <a:p>
                <a:pPr marL="0" indent="0">
                  <a:buNone/>
                </a:pPr>
                <a:r>
                  <a:rPr lang="en-US" b="1" dirty="0" smtClean="0"/>
                  <a:t>Likelihood function</a:t>
                </a:r>
                <a:r>
                  <a:rPr lang="en-US" dirty="0" smtClean="0">
                    <a:solidFill>
                      <a:schemeClr val="tx2"/>
                    </a:solidFill>
                  </a:rPr>
                  <a:t>: </a:t>
                </a:r>
                <a14:m>
                  <m:oMath xmlns:m="http://schemas.openxmlformats.org/officeDocument/2006/math">
                    <m:r>
                      <a:rPr lang="en-US" i="1" smtClean="0">
                        <a:solidFill>
                          <a:schemeClr val="tx2"/>
                        </a:solidFill>
                        <a:latin typeface="Cambria Math"/>
                      </a:rPr>
                      <m:t>𝑓</m:t>
                    </m:r>
                    <m:d>
                      <m:dPr>
                        <m:ctrlPr>
                          <a:rPr lang="en-US" b="0" i="1" smtClean="0">
                            <a:solidFill>
                              <a:schemeClr val="tx2"/>
                            </a:solidFill>
                            <a:latin typeface="Cambria Math"/>
                          </a:rPr>
                        </m:ctrlPr>
                      </m:dPr>
                      <m:e>
                        <m:r>
                          <a:rPr lang="en-US" b="0" i="1" smtClean="0">
                            <a:solidFill>
                              <a:schemeClr val="tx2"/>
                            </a:solidFill>
                            <a:latin typeface="Cambria Math"/>
                          </a:rPr>
                          <m:t>𝑦</m:t>
                        </m:r>
                        <m:r>
                          <a:rPr lang="en-US" b="0" i="1" smtClean="0">
                            <a:solidFill>
                              <a:schemeClr val="tx2"/>
                            </a:solidFill>
                            <a:latin typeface="Cambria Math"/>
                          </a:rPr>
                          <m:t>;</m:t>
                        </m:r>
                        <m:r>
                          <a:rPr lang="en-US" b="0" i="1" smtClean="0">
                            <a:solidFill>
                              <a:schemeClr val="tx2"/>
                            </a:solidFill>
                            <a:latin typeface="Cambria Math"/>
                          </a:rPr>
                          <m:t>𝜃</m:t>
                        </m:r>
                      </m:e>
                    </m:d>
                  </m:oMath>
                </a14:m>
                <a:r>
                  <a:rPr lang="en-US" dirty="0" smtClean="0"/>
                  <a:t> </a:t>
                </a:r>
              </a:p>
              <a:p>
                <a:pPr marL="0" indent="0">
                  <a:buNone/>
                </a:pPr>
                <a:r>
                  <a:rPr lang="en-US" b="1" i="1" dirty="0" smtClean="0"/>
                  <a:t>Log likelihood:</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rPr>
                        <m:t>ℓ</m:t>
                      </m:r>
                      <m:d>
                        <m:dPr>
                          <m:ctrlPr>
                            <a:rPr lang="en-US" b="0" i="1" smtClean="0">
                              <a:solidFill>
                                <a:schemeClr val="tx2"/>
                              </a:solidFill>
                              <a:latin typeface="Cambria Math"/>
                            </a:rPr>
                          </m:ctrlPr>
                        </m:dPr>
                        <m:e>
                          <m:r>
                            <a:rPr lang="en-US" b="0" i="1" smtClean="0">
                              <a:solidFill>
                                <a:schemeClr val="tx2"/>
                              </a:solidFill>
                              <a:latin typeface="Cambria Math"/>
                            </a:rPr>
                            <m:t>𝑦</m:t>
                          </m:r>
                          <m:r>
                            <a:rPr lang="en-US" b="0" i="1" smtClean="0">
                              <a:solidFill>
                                <a:schemeClr val="tx2"/>
                              </a:solidFill>
                              <a:latin typeface="Cambria Math"/>
                            </a:rPr>
                            <m:t>;</m:t>
                          </m:r>
                          <m:r>
                            <a:rPr lang="en-US" b="0" i="1" smtClean="0">
                              <a:solidFill>
                                <a:schemeClr val="tx2"/>
                              </a:solidFill>
                              <a:latin typeface="Cambria Math"/>
                            </a:rPr>
                            <m:t>𝜃</m:t>
                          </m:r>
                        </m:e>
                      </m:d>
                      <m:r>
                        <a:rPr lang="en-US" b="0" i="1" smtClean="0">
                          <a:solidFill>
                            <a:schemeClr val="tx2"/>
                          </a:solidFill>
                          <a:latin typeface="Cambria Math"/>
                        </a:rPr>
                        <m:t>=</m:t>
                      </m:r>
                      <m:r>
                        <m:rPr>
                          <m:sty m:val="p"/>
                        </m:rPr>
                        <a:rPr lang="en-US" b="0" i="1" smtClean="0">
                          <a:solidFill>
                            <a:schemeClr val="tx2"/>
                          </a:solidFill>
                          <a:latin typeface="Cambria Math"/>
                        </a:rPr>
                        <m:t>ln</m:t>
                      </m:r>
                      <m:r>
                        <a:rPr lang="en-US" b="0" i="1" smtClean="0">
                          <a:solidFill>
                            <a:schemeClr val="tx2"/>
                          </a:solidFill>
                          <a:latin typeface="Cambria Math"/>
                        </a:rPr>
                        <m:t> </m:t>
                      </m:r>
                      <m:r>
                        <a:rPr lang="en-US" b="0" i="1" smtClean="0">
                          <a:solidFill>
                            <a:schemeClr val="tx2"/>
                          </a:solidFill>
                          <a:latin typeface="Cambria Math"/>
                        </a:rPr>
                        <m:t>𝑓</m:t>
                      </m:r>
                      <m:d>
                        <m:dPr>
                          <m:ctrlPr>
                            <a:rPr lang="en-US" b="0" i="1" smtClean="0">
                              <a:solidFill>
                                <a:schemeClr val="tx2"/>
                              </a:solidFill>
                              <a:latin typeface="Cambria Math"/>
                            </a:rPr>
                          </m:ctrlPr>
                        </m:dPr>
                        <m:e>
                          <m:r>
                            <a:rPr lang="en-US" b="0" i="1" smtClean="0">
                              <a:solidFill>
                                <a:schemeClr val="tx2"/>
                              </a:solidFill>
                              <a:latin typeface="Cambria Math"/>
                            </a:rPr>
                            <m:t>𝑦</m:t>
                          </m:r>
                          <m:r>
                            <a:rPr lang="en-US" b="0" i="1" smtClean="0">
                              <a:solidFill>
                                <a:schemeClr val="tx2"/>
                              </a:solidFill>
                              <a:latin typeface="Cambria Math"/>
                            </a:rPr>
                            <m:t>;</m:t>
                          </m:r>
                          <m:r>
                            <a:rPr lang="en-US" b="0" i="1" smtClean="0">
                              <a:solidFill>
                                <a:schemeClr val="tx2"/>
                              </a:solidFill>
                              <a:latin typeface="Cambria Math"/>
                            </a:rPr>
                            <m:t>𝜃</m:t>
                          </m:r>
                        </m:e>
                      </m:d>
                    </m:oMath>
                  </m:oMathPara>
                </a14:m>
                <a:endParaRPr lang="en-US" dirty="0" smtClean="0"/>
              </a:p>
              <a:p>
                <a:pPr marL="0" indent="0">
                  <a:buNone/>
                </a:pPr>
                <a:r>
                  <a:rPr lang="en-US" b="1" i="1" dirty="0" smtClean="0"/>
                  <a:t>Fisher Information</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rPr>
                        <m:t>𝐼</m:t>
                      </m:r>
                      <m:d>
                        <m:dPr>
                          <m:ctrlPr>
                            <a:rPr lang="en-US" b="0" i="1" smtClean="0">
                              <a:solidFill>
                                <a:schemeClr val="tx2"/>
                              </a:solidFill>
                              <a:latin typeface="Cambria Math"/>
                            </a:rPr>
                          </m:ctrlPr>
                        </m:dPr>
                        <m:e>
                          <m:r>
                            <a:rPr lang="en-US" b="0" i="1" smtClean="0">
                              <a:solidFill>
                                <a:schemeClr val="tx2"/>
                              </a:solidFill>
                              <a:latin typeface="Cambria Math"/>
                            </a:rPr>
                            <m:t>𝜃</m:t>
                          </m:r>
                        </m:e>
                      </m:d>
                      <m:r>
                        <a:rPr lang="en-US" b="0" i="1" smtClean="0">
                          <a:solidFill>
                            <a:schemeClr val="tx2"/>
                          </a:solidFill>
                          <a:latin typeface="Cambria Math"/>
                        </a:rPr>
                        <m:t>=−</m:t>
                      </m:r>
                      <m:r>
                        <m:rPr>
                          <m:sty m:val="p"/>
                        </m:rPr>
                        <a:rPr lang="en-US" b="0" i="1" smtClean="0">
                          <a:solidFill>
                            <a:schemeClr val="tx2"/>
                          </a:solidFill>
                          <a:latin typeface="Cambria Math"/>
                        </a:rPr>
                        <m:t>E</m:t>
                      </m:r>
                      <m:d>
                        <m:dPr>
                          <m:begChr m:val="["/>
                          <m:endChr m:val="]"/>
                          <m:ctrlPr>
                            <a:rPr lang="en-US" b="0" i="1" smtClean="0">
                              <a:solidFill>
                                <a:schemeClr val="tx2"/>
                              </a:solidFill>
                              <a:latin typeface="Cambria Math"/>
                            </a:rPr>
                          </m:ctrlPr>
                        </m:dPr>
                        <m:e>
                          <m:f>
                            <m:fPr>
                              <m:ctrlPr>
                                <a:rPr lang="en-US" b="0" i="1" smtClean="0">
                                  <a:solidFill>
                                    <a:schemeClr val="tx2"/>
                                  </a:solidFill>
                                  <a:latin typeface="Cambria Math"/>
                                </a:rPr>
                              </m:ctrlPr>
                            </m:fPr>
                            <m:num>
                              <m:sSup>
                                <m:sSupPr>
                                  <m:ctrlPr>
                                    <a:rPr lang="en-US" b="0" i="1" smtClean="0">
                                      <a:solidFill>
                                        <a:schemeClr val="tx2"/>
                                      </a:solidFill>
                                      <a:latin typeface="Cambria Math"/>
                                    </a:rPr>
                                  </m:ctrlPr>
                                </m:sSupPr>
                                <m:e>
                                  <m:r>
                                    <a:rPr lang="en-US" b="0" i="1" smtClean="0">
                                      <a:solidFill>
                                        <a:schemeClr val="tx2"/>
                                      </a:solidFill>
                                      <a:latin typeface="Cambria Math"/>
                                    </a:rPr>
                                    <m:t>𝜕</m:t>
                                  </m:r>
                                </m:e>
                                <m:sup>
                                  <m:r>
                                    <a:rPr lang="en-US" b="0" i="1" smtClean="0">
                                      <a:solidFill>
                                        <a:schemeClr val="tx2"/>
                                      </a:solidFill>
                                      <a:latin typeface="Cambria Math"/>
                                    </a:rPr>
                                    <m:t>2</m:t>
                                  </m:r>
                                </m:sup>
                              </m:sSup>
                              <m:r>
                                <a:rPr lang="en-US" b="0" i="1" smtClean="0">
                                  <a:solidFill>
                                    <a:schemeClr val="tx2"/>
                                  </a:solidFill>
                                  <a:latin typeface="Cambria Math"/>
                                </a:rPr>
                                <m:t>ℓ</m:t>
                              </m:r>
                              <m:d>
                                <m:dPr>
                                  <m:ctrlPr>
                                    <a:rPr lang="en-US" b="0" i="1" smtClean="0">
                                      <a:solidFill>
                                        <a:schemeClr val="tx2"/>
                                      </a:solidFill>
                                      <a:latin typeface="Cambria Math"/>
                                    </a:rPr>
                                  </m:ctrlPr>
                                </m:dPr>
                                <m:e>
                                  <m:r>
                                    <a:rPr lang="en-US" b="0" i="1" smtClean="0">
                                      <a:solidFill>
                                        <a:schemeClr val="tx2"/>
                                      </a:solidFill>
                                      <a:latin typeface="Cambria Math"/>
                                    </a:rPr>
                                    <m:t>𝑦</m:t>
                                  </m:r>
                                  <m:r>
                                    <a:rPr lang="en-US" b="0" i="1" smtClean="0">
                                      <a:solidFill>
                                        <a:schemeClr val="tx2"/>
                                      </a:solidFill>
                                      <a:latin typeface="Cambria Math"/>
                                    </a:rPr>
                                    <m:t>;</m:t>
                                  </m:r>
                                  <m:r>
                                    <a:rPr lang="en-US" b="0" i="1" smtClean="0">
                                      <a:solidFill>
                                        <a:schemeClr val="tx2"/>
                                      </a:solidFill>
                                      <a:latin typeface="Cambria Math"/>
                                    </a:rPr>
                                    <m:t>𝜃</m:t>
                                  </m:r>
                                </m:e>
                              </m:d>
                            </m:num>
                            <m:den>
                              <m:r>
                                <a:rPr lang="en-US" b="0" i="1" smtClean="0">
                                  <a:solidFill>
                                    <a:schemeClr val="tx2"/>
                                  </a:solidFill>
                                  <a:latin typeface="Cambria Math"/>
                                </a:rPr>
                                <m:t>𝜕</m:t>
                              </m:r>
                              <m:sSup>
                                <m:sSupPr>
                                  <m:ctrlPr>
                                    <a:rPr lang="en-US" b="0" i="1" smtClean="0">
                                      <a:solidFill>
                                        <a:schemeClr val="tx2"/>
                                      </a:solidFill>
                                      <a:latin typeface="Cambria Math"/>
                                    </a:rPr>
                                  </m:ctrlPr>
                                </m:sSupPr>
                                <m:e>
                                  <m:r>
                                    <a:rPr lang="en-US" b="0" i="1" smtClean="0">
                                      <a:solidFill>
                                        <a:schemeClr val="tx2"/>
                                      </a:solidFill>
                                      <a:latin typeface="Cambria Math"/>
                                    </a:rPr>
                                    <m:t>𝜃</m:t>
                                  </m:r>
                                </m:e>
                                <m:sup>
                                  <m:r>
                                    <a:rPr lang="en-US" b="0" i="1" smtClean="0">
                                      <a:solidFill>
                                        <a:schemeClr val="tx2"/>
                                      </a:solidFill>
                                      <a:latin typeface="Cambria Math"/>
                                    </a:rPr>
                                    <m:t>2</m:t>
                                  </m:r>
                                </m:sup>
                              </m:sSup>
                            </m:den>
                          </m:f>
                        </m:e>
                      </m:d>
                    </m:oMath>
                  </m:oMathPara>
                </a14:m>
                <a:endParaRPr lang="en-US" b="0" dirty="0" smtClean="0">
                  <a:solidFill>
                    <a:schemeClr val="tx2"/>
                  </a:solidFill>
                </a:endParaRPr>
              </a:p>
              <a:p>
                <a:pPr marL="0" indent="0">
                  <a:buNone/>
                </a:pPr>
                <a:r>
                  <a:rPr lang="en-US" b="1" i="1" dirty="0" smtClean="0"/>
                  <a:t>CRLB</a:t>
                </a:r>
                <a:r>
                  <a:rPr lang="en-US" dirty="0" smtClean="0"/>
                  <a:t>: Any unbiased estimator has </a:t>
                </a:r>
                <a14:m>
                  <m:oMath xmlns:m="http://schemas.openxmlformats.org/officeDocument/2006/math">
                    <m:r>
                      <m:rPr>
                        <m:sty m:val="p"/>
                      </m:rPr>
                      <a:rPr lang="en-US" b="0" i="1" smtClean="0">
                        <a:solidFill>
                          <a:schemeClr val="tx2"/>
                        </a:solidFill>
                        <a:latin typeface="Cambria Math"/>
                      </a:rPr>
                      <m:t>V</m:t>
                    </m:r>
                    <m:d>
                      <m:dPr>
                        <m:ctrlPr>
                          <a:rPr lang="en-US" b="0" i="1" smtClean="0">
                            <a:solidFill>
                              <a:schemeClr val="tx2"/>
                            </a:solidFill>
                            <a:latin typeface="Cambria Math"/>
                          </a:rPr>
                        </m:ctrlPr>
                      </m:dPr>
                      <m:e>
                        <m:acc>
                          <m:accPr>
                            <m:chr m:val="̂"/>
                            <m:ctrlPr>
                              <a:rPr lang="en-US" b="0" i="1" smtClean="0">
                                <a:solidFill>
                                  <a:schemeClr val="tx2"/>
                                </a:solidFill>
                                <a:latin typeface="Cambria Math"/>
                              </a:rPr>
                            </m:ctrlPr>
                          </m:accPr>
                          <m:e>
                            <m:r>
                              <a:rPr lang="en-US" b="0" i="1" smtClean="0">
                                <a:solidFill>
                                  <a:schemeClr val="tx2"/>
                                </a:solidFill>
                                <a:latin typeface="Cambria Math"/>
                              </a:rPr>
                              <m:t>𝜃</m:t>
                            </m:r>
                          </m:e>
                        </m:acc>
                      </m:e>
                    </m:d>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1</m:t>
                        </m:r>
                      </m:num>
                      <m:den>
                        <m:r>
                          <a:rPr lang="en-US" b="0" i="1" smtClean="0">
                            <a:solidFill>
                              <a:schemeClr val="tx2"/>
                            </a:solidFill>
                            <a:latin typeface="Cambria Math"/>
                          </a:rPr>
                          <m:t>𝐼</m:t>
                        </m:r>
                        <m:d>
                          <m:dPr>
                            <m:ctrlPr>
                              <a:rPr lang="en-US" b="0" i="1" smtClean="0">
                                <a:solidFill>
                                  <a:schemeClr val="tx2"/>
                                </a:solidFill>
                                <a:latin typeface="Cambria Math"/>
                              </a:rPr>
                            </m:ctrlPr>
                          </m:dPr>
                          <m:e>
                            <m:r>
                              <a:rPr lang="en-US" b="0" i="1" smtClean="0">
                                <a:solidFill>
                                  <a:schemeClr val="tx2"/>
                                </a:solidFill>
                                <a:latin typeface="Cambria Math"/>
                              </a:rPr>
                              <m:t>𝜃</m:t>
                            </m:r>
                          </m:e>
                        </m:d>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371600"/>
                <a:ext cx="8229600" cy="5135563"/>
              </a:xfrm>
              <a:blipFill rotWithShape="1">
                <a:blip r:embed="rId5"/>
                <a:stretch>
                  <a:fillRect l="-1926" t="-2494"/>
                </a:stretch>
              </a:blipFill>
            </p:spPr>
            <p:txBody>
              <a:bodyPr/>
              <a:lstStyle/>
              <a:p>
                <a:r>
                  <a:rPr lang="en-US">
                    <a:noFill/>
                  </a:rPr>
                  <a:t> </a:t>
                </a:r>
              </a:p>
            </p:txBody>
          </p:sp>
        </mc:Fallback>
      </mc:AlternateContent>
    </p:spTree>
    <p:extLst>
      <p:ext uri="{BB962C8B-B14F-4D97-AF65-F5344CB8AC3E}">
        <p14:creationId xmlns:p14="http://schemas.microsoft.com/office/powerpoint/2010/main" val="176063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smtClean="0"/>
                  <a:t>CRLB for estimating </a:t>
                </a:r>
                <a14:m>
                  <m:oMath xmlns:m="http://schemas.openxmlformats.org/officeDocument/2006/math">
                    <m:r>
                      <a:rPr lang="en-US" b="0" i="1" smtClean="0">
                        <a:latin typeface="Cambria Math"/>
                      </a:rPr>
                      <m:t>𝑛</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normAutofit/>
              </a:bodyPr>
              <a:lstStyle/>
              <a:p>
                <a:pPr>
                  <a:buFont typeface="Wingdings" panose="05000000000000000000" pitchFamily="2" charset="2"/>
                  <a:buChar char="§"/>
                </a:pPr>
                <a:r>
                  <a:rPr lang="en-US" dirty="0" smtClean="0"/>
                  <a:t>Likelihood function for </a:t>
                </a:r>
                <a14:m>
                  <m:oMath xmlns:m="http://schemas.openxmlformats.org/officeDocument/2006/math">
                    <m:r>
                      <m:rPr>
                        <m:sty m:val="p"/>
                      </m:rPr>
                      <a:rPr lang="en-US" b="0" i="0" dirty="0" smtClean="0">
                        <a:solidFill>
                          <a:schemeClr val="tx2"/>
                        </a:solidFill>
                        <a:latin typeface="Cambria Math"/>
                      </a:rPr>
                      <m:t>n</m:t>
                    </m:r>
                    <m:r>
                      <a:rPr lang="en-US" b="0" i="0" dirty="0" smtClean="0">
                        <a:solidFill>
                          <a:schemeClr val="tx2"/>
                        </a:solidFill>
                        <a:latin typeface="Cambria Math"/>
                      </a:rPr>
                      <m:t>,</m:t>
                    </m:r>
                    <m:r>
                      <m:rPr>
                        <m:sty m:val="p"/>
                      </m:rPr>
                      <a:rPr lang="en-US" b="0" i="0" dirty="0" smtClean="0">
                        <a:solidFill>
                          <a:schemeClr val="tx2"/>
                        </a:solidFill>
                        <a:latin typeface="Cambria Math"/>
                      </a:rPr>
                      <m:t>y</m:t>
                    </m:r>
                    <m:r>
                      <a:rPr lang="en-US" b="0" i="0" dirty="0" smtClean="0">
                        <a:solidFill>
                          <a:schemeClr val="tx2"/>
                        </a:solidFill>
                        <a:latin typeface="Cambria Math"/>
                      </a:rPr>
                      <m:t>=</m:t>
                    </m:r>
                    <m:d>
                      <m:dPr>
                        <m:begChr m:val="{"/>
                        <m:endChr m:val="}"/>
                        <m:ctrlPr>
                          <a:rPr lang="en-US" i="1" dirty="0">
                            <a:solidFill>
                              <a:schemeClr val="tx2"/>
                            </a:solidFill>
                            <a:latin typeface="Cambria Math"/>
                          </a:rPr>
                        </m:ctrlPr>
                      </m:dPr>
                      <m:e>
                        <m:sSub>
                          <m:sSubPr>
                            <m:ctrlPr>
                              <a:rPr lang="en-US" i="1" dirty="0">
                                <a:solidFill>
                                  <a:schemeClr val="tx2"/>
                                </a:solidFill>
                                <a:latin typeface="Cambria Math"/>
                              </a:rPr>
                            </m:ctrlPr>
                          </m:sSubPr>
                          <m:e>
                            <m:r>
                              <m:rPr>
                                <m:sty m:val="p"/>
                              </m:rPr>
                              <a:rPr lang="en-US" dirty="0">
                                <a:solidFill>
                                  <a:schemeClr val="tx2"/>
                                </a:solidFill>
                                <a:latin typeface="Cambria Math"/>
                              </a:rPr>
                              <m:t>y</m:t>
                            </m:r>
                          </m:e>
                          <m:sub>
                            <m:r>
                              <m:rPr>
                                <m:sty m:val="p"/>
                              </m:rPr>
                              <a:rPr lang="en-US" dirty="0">
                                <a:solidFill>
                                  <a:schemeClr val="tx2"/>
                                </a:solidFill>
                                <a:latin typeface="Cambria Math"/>
                              </a:rPr>
                              <m:t>i</m:t>
                            </m:r>
                          </m:sub>
                        </m:sSub>
                      </m:e>
                    </m:d>
                  </m:oMath>
                </a14:m>
                <a:r>
                  <a:rPr lang="en-US" dirty="0" smtClean="0">
                    <a:solidFill>
                      <a:schemeClr val="tx2"/>
                    </a:solidFill>
                  </a:rPr>
                  <a:t> </a:t>
                </a:r>
              </a:p>
              <a:p>
                <a:pPr>
                  <a:buFont typeface="Wingdings" panose="05000000000000000000" pitchFamily="2" charset="2"/>
                  <a:buChar char="§"/>
                </a:pPr>
                <a:r>
                  <a:rPr lang="en-US" dirty="0" smtClean="0">
                    <a:solidFill>
                      <a:schemeClr val="tx2"/>
                    </a:solidFill>
                  </a:rPr>
                  <a:t>   </a:t>
                </a:r>
                <a14:m>
                  <m:oMath xmlns:m="http://schemas.openxmlformats.org/officeDocument/2006/math">
                    <m:r>
                      <a:rPr lang="en-US" i="1" dirty="0">
                        <a:solidFill>
                          <a:schemeClr val="tx2"/>
                        </a:solidFill>
                        <a:latin typeface="Cambria Math"/>
                      </a:rPr>
                      <m:t>𝑓</m:t>
                    </m:r>
                    <m:d>
                      <m:dPr>
                        <m:ctrlPr>
                          <a:rPr lang="en-US" b="0" i="1" dirty="0" smtClean="0">
                            <a:solidFill>
                              <a:schemeClr val="tx2"/>
                            </a:solidFill>
                            <a:latin typeface="Cambria Math"/>
                          </a:rPr>
                        </m:ctrlPr>
                      </m:dPr>
                      <m:e>
                        <m:r>
                          <a:rPr lang="en-US" b="0" i="1" dirty="0" smtClean="0">
                            <a:solidFill>
                              <a:schemeClr val="tx2"/>
                            </a:solidFill>
                            <a:latin typeface="Cambria Math"/>
                          </a:rPr>
                          <m:t>𝑦</m:t>
                        </m:r>
                        <m:r>
                          <a:rPr lang="en-US" b="0" i="1" dirty="0" smtClean="0">
                            <a:solidFill>
                              <a:schemeClr val="tx2"/>
                            </a:solidFill>
                            <a:latin typeface="Cambria Math"/>
                          </a:rPr>
                          <m:t>;</m:t>
                        </m:r>
                        <m:r>
                          <a:rPr lang="en-US" b="0" i="1" dirty="0" smtClean="0">
                            <a:solidFill>
                              <a:schemeClr val="tx2"/>
                            </a:solidFill>
                            <a:latin typeface="Cambria Math"/>
                          </a:rPr>
                          <m:t>𝑛</m:t>
                        </m:r>
                      </m:e>
                    </m:d>
                    <m:r>
                      <a:rPr lang="en-US" b="0" i="1" dirty="0" smtClean="0">
                        <a:solidFill>
                          <a:schemeClr val="tx2"/>
                        </a:solidFill>
                        <a:latin typeface="Cambria Math"/>
                      </a:rPr>
                      <m:t>=</m:t>
                    </m:r>
                    <m:nary>
                      <m:naryPr>
                        <m:chr m:val="∏"/>
                        <m:ctrlPr>
                          <a:rPr lang="en-US" i="1" dirty="0">
                            <a:solidFill>
                              <a:schemeClr val="tx2"/>
                            </a:solidFill>
                            <a:latin typeface="Cambria Math"/>
                          </a:rPr>
                        </m:ctrlPr>
                      </m:naryPr>
                      <m:sub>
                        <m:r>
                          <a:rPr lang="en-US" i="1" dirty="0">
                            <a:solidFill>
                              <a:schemeClr val="tx2"/>
                            </a:solidFill>
                            <a:latin typeface="Cambria Math"/>
                          </a:rPr>
                          <m:t>𝑖</m:t>
                        </m:r>
                        <m:r>
                          <a:rPr lang="en-US" i="1" dirty="0">
                            <a:solidFill>
                              <a:schemeClr val="tx2"/>
                            </a:solidFill>
                            <a:latin typeface="Cambria Math"/>
                          </a:rPr>
                          <m:t>=1</m:t>
                        </m:r>
                      </m:sub>
                      <m:sup>
                        <m:r>
                          <a:rPr lang="en-US" i="1" dirty="0">
                            <a:solidFill>
                              <a:schemeClr val="tx2"/>
                            </a:solidFill>
                            <a:latin typeface="Cambria Math"/>
                          </a:rPr>
                          <m:t>𝑘</m:t>
                        </m:r>
                      </m:sup>
                      <m:e>
                        <m:r>
                          <a:rPr lang="en-US" i="1" dirty="0">
                            <a:solidFill>
                              <a:schemeClr val="tx2"/>
                            </a:solidFill>
                            <a:latin typeface="Cambria Math"/>
                          </a:rPr>
                          <m:t>𝑛</m:t>
                        </m:r>
                        <m:sSubSup>
                          <m:sSubSupPr>
                            <m:ctrlPr>
                              <a:rPr lang="en-US" i="1" dirty="0">
                                <a:solidFill>
                                  <a:schemeClr val="tx2"/>
                                </a:solidFill>
                                <a:latin typeface="Cambria Math"/>
                              </a:rPr>
                            </m:ctrlPr>
                          </m:sSubSupPr>
                          <m:e>
                            <m:r>
                              <a:rPr lang="en-US" i="1" dirty="0">
                                <a:solidFill>
                                  <a:schemeClr val="tx2"/>
                                </a:solidFill>
                                <a:latin typeface="Cambria Math"/>
                              </a:rPr>
                              <m:t>𝑒</m:t>
                            </m:r>
                          </m:e>
                          <m:sub/>
                          <m:sup>
                            <m:r>
                              <a:rPr lang="en-US" i="1" dirty="0">
                                <a:solidFill>
                                  <a:schemeClr val="tx2"/>
                                </a:solidFill>
                                <a:latin typeface="Cambria Math"/>
                              </a:rPr>
                              <m:t>−</m:t>
                            </m:r>
                            <m:r>
                              <a:rPr lang="en-US" i="1" dirty="0">
                                <a:solidFill>
                                  <a:schemeClr val="tx2"/>
                                </a:solidFill>
                                <a:latin typeface="Cambria Math"/>
                              </a:rPr>
                              <m:t>𝑛</m:t>
                            </m:r>
                            <m:sSub>
                              <m:sSubPr>
                                <m:ctrlPr>
                                  <a:rPr lang="en-US" i="1" dirty="0">
                                    <a:solidFill>
                                      <a:schemeClr val="tx2"/>
                                    </a:solidFill>
                                    <a:latin typeface="Cambria Math"/>
                                  </a:rPr>
                                </m:ctrlPr>
                              </m:sSubPr>
                              <m:e>
                                <m:r>
                                  <a:rPr lang="en-US" i="1" dirty="0">
                                    <a:solidFill>
                                      <a:schemeClr val="tx2"/>
                                    </a:solidFill>
                                    <a:latin typeface="Cambria Math"/>
                                  </a:rPr>
                                  <m:t>𝑦</m:t>
                                </m:r>
                              </m:e>
                              <m:sub>
                                <m:r>
                                  <a:rPr lang="en-US" i="1" dirty="0">
                                    <a:solidFill>
                                      <a:schemeClr val="tx2"/>
                                    </a:solidFill>
                                    <a:latin typeface="Cambria Math"/>
                                  </a:rPr>
                                  <m:t>𝑖</m:t>
                                </m:r>
                              </m:sub>
                            </m:sSub>
                          </m:sup>
                        </m:sSubSup>
                        <m:r>
                          <a:rPr lang="en-US" i="1" dirty="0">
                            <a:solidFill>
                              <a:schemeClr val="tx2"/>
                            </a:solidFill>
                            <a:latin typeface="Cambria Math"/>
                          </a:rPr>
                          <m:t>=</m:t>
                        </m:r>
                      </m:e>
                    </m:nary>
                    <m:sSup>
                      <m:sSupPr>
                        <m:ctrlPr>
                          <a:rPr lang="en-US" i="1" dirty="0">
                            <a:solidFill>
                              <a:schemeClr val="tx2"/>
                            </a:solidFill>
                            <a:latin typeface="Cambria Math"/>
                          </a:rPr>
                        </m:ctrlPr>
                      </m:sSupPr>
                      <m:e>
                        <m:r>
                          <m:rPr>
                            <m:sty m:val="p"/>
                          </m:rPr>
                          <a:rPr lang="en-US" dirty="0">
                            <a:solidFill>
                              <a:schemeClr val="tx2"/>
                            </a:solidFill>
                            <a:latin typeface="Cambria Math"/>
                          </a:rPr>
                          <m:t>n</m:t>
                        </m:r>
                      </m:e>
                      <m:sup>
                        <m:r>
                          <m:rPr>
                            <m:sty m:val="p"/>
                          </m:rPr>
                          <a:rPr lang="en-US" dirty="0">
                            <a:solidFill>
                              <a:schemeClr val="tx2"/>
                            </a:solidFill>
                            <a:latin typeface="Cambria Math"/>
                          </a:rPr>
                          <m:t>k</m:t>
                        </m:r>
                      </m:sup>
                    </m:sSup>
                    <m:sSup>
                      <m:sSupPr>
                        <m:ctrlPr>
                          <a:rPr lang="en-US" i="1" dirty="0">
                            <a:solidFill>
                              <a:schemeClr val="tx2"/>
                            </a:solidFill>
                            <a:latin typeface="Cambria Math"/>
                          </a:rPr>
                        </m:ctrlPr>
                      </m:sSupPr>
                      <m:e>
                        <m:r>
                          <m:rPr>
                            <m:sty m:val="p"/>
                          </m:rPr>
                          <a:rPr lang="en-US" dirty="0">
                            <a:solidFill>
                              <a:schemeClr val="tx2"/>
                            </a:solidFill>
                            <a:latin typeface="Cambria Math"/>
                          </a:rPr>
                          <m:t>e</m:t>
                        </m:r>
                      </m:e>
                      <m:sup>
                        <m:r>
                          <a:rPr lang="en-US" dirty="0">
                            <a:solidFill>
                              <a:schemeClr val="tx2"/>
                            </a:solidFill>
                            <a:latin typeface="Cambria Math"/>
                          </a:rPr>
                          <m:t>−</m:t>
                        </m:r>
                        <m:r>
                          <m:rPr>
                            <m:sty m:val="p"/>
                          </m:rPr>
                          <a:rPr lang="en-US" dirty="0">
                            <a:solidFill>
                              <a:schemeClr val="tx2"/>
                            </a:solidFill>
                            <a:latin typeface="Cambria Math"/>
                          </a:rPr>
                          <m:t>n</m:t>
                        </m:r>
                        <m:nary>
                          <m:naryPr>
                            <m:chr m:val="∑"/>
                            <m:ctrlPr>
                              <a:rPr lang="en-US" i="1" dirty="0">
                                <a:solidFill>
                                  <a:schemeClr val="tx2"/>
                                </a:solidFill>
                                <a:latin typeface="Cambria Math"/>
                              </a:rPr>
                            </m:ctrlPr>
                          </m:naryPr>
                          <m:sub>
                            <m:r>
                              <a:rPr lang="en-US" i="1" dirty="0">
                                <a:solidFill>
                                  <a:schemeClr val="tx2"/>
                                </a:solidFill>
                                <a:latin typeface="Cambria Math"/>
                              </a:rPr>
                              <m:t>𝑖</m:t>
                            </m:r>
                            <m:r>
                              <a:rPr lang="en-US" i="1" dirty="0">
                                <a:solidFill>
                                  <a:schemeClr val="tx2"/>
                                </a:solidFill>
                                <a:latin typeface="Cambria Math"/>
                              </a:rPr>
                              <m:t>=1</m:t>
                            </m:r>
                          </m:sub>
                          <m:sup>
                            <m:r>
                              <a:rPr lang="en-US" i="1" dirty="0">
                                <a:solidFill>
                                  <a:schemeClr val="tx2"/>
                                </a:solidFill>
                                <a:latin typeface="Cambria Math"/>
                              </a:rPr>
                              <m:t>𝑘</m:t>
                            </m:r>
                          </m:sup>
                          <m:e>
                            <m:sSub>
                              <m:sSubPr>
                                <m:ctrlPr>
                                  <a:rPr lang="en-US" i="1" dirty="0">
                                    <a:solidFill>
                                      <a:schemeClr val="tx2"/>
                                    </a:solidFill>
                                    <a:latin typeface="Cambria Math"/>
                                  </a:rPr>
                                </m:ctrlPr>
                              </m:sSubPr>
                              <m:e>
                                <m:r>
                                  <a:rPr lang="en-US" i="1" dirty="0">
                                    <a:solidFill>
                                      <a:schemeClr val="tx2"/>
                                    </a:solidFill>
                                    <a:latin typeface="Cambria Math"/>
                                  </a:rPr>
                                  <m:t>𝑦</m:t>
                                </m:r>
                              </m:e>
                              <m:sub>
                                <m:r>
                                  <a:rPr lang="en-US" i="1" dirty="0">
                                    <a:solidFill>
                                      <a:schemeClr val="tx2"/>
                                    </a:solidFill>
                                    <a:latin typeface="Cambria Math"/>
                                  </a:rPr>
                                  <m:t>𝑖</m:t>
                                </m:r>
                              </m:sub>
                            </m:sSub>
                          </m:e>
                        </m:nary>
                      </m:sup>
                    </m:sSup>
                  </m:oMath>
                </a14:m>
                <a:endParaRPr lang="en-US" dirty="0" smtClean="0">
                  <a:solidFill>
                    <a:schemeClr val="tx2"/>
                  </a:solidFill>
                </a:endParaRPr>
              </a:p>
              <a:p>
                <a:pPr>
                  <a:buFont typeface="Wingdings" panose="05000000000000000000" pitchFamily="2" charset="2"/>
                  <a:buChar char="§"/>
                </a:pPr>
                <a:r>
                  <a:rPr lang="en-US" dirty="0" smtClean="0"/>
                  <a:t>Log likelihood </a:t>
                </a:r>
                <a14:m>
                  <m:oMath xmlns:m="http://schemas.openxmlformats.org/officeDocument/2006/math">
                    <m:r>
                      <a:rPr lang="en-US" b="0" i="1" dirty="0" smtClean="0">
                        <a:solidFill>
                          <a:schemeClr val="tx2"/>
                        </a:solidFill>
                        <a:latin typeface="Cambria Math"/>
                      </a:rPr>
                      <m:t>ℓ</m:t>
                    </m:r>
                    <m:d>
                      <m:dPr>
                        <m:ctrlPr>
                          <a:rPr lang="en-US" b="0" i="1" dirty="0" smtClean="0">
                            <a:solidFill>
                              <a:schemeClr val="tx2"/>
                            </a:solidFill>
                            <a:latin typeface="Cambria Math"/>
                          </a:rPr>
                        </m:ctrlPr>
                      </m:dPr>
                      <m:e>
                        <m:r>
                          <a:rPr lang="en-US" b="0" i="1" dirty="0" smtClean="0">
                            <a:solidFill>
                              <a:schemeClr val="tx2"/>
                            </a:solidFill>
                            <a:latin typeface="Cambria Math"/>
                          </a:rPr>
                          <m:t>𝑦</m:t>
                        </m:r>
                        <m:r>
                          <a:rPr lang="en-US" b="0" i="1" dirty="0" smtClean="0">
                            <a:solidFill>
                              <a:schemeClr val="tx2"/>
                            </a:solidFill>
                            <a:latin typeface="Cambria Math"/>
                          </a:rPr>
                          <m:t>;</m:t>
                        </m:r>
                        <m:r>
                          <a:rPr lang="en-US" b="0" i="1" dirty="0" smtClean="0">
                            <a:solidFill>
                              <a:schemeClr val="tx2"/>
                            </a:solidFill>
                            <a:latin typeface="Cambria Math"/>
                          </a:rPr>
                          <m:t>𝑛</m:t>
                        </m:r>
                      </m:e>
                    </m:d>
                    <m:r>
                      <a:rPr lang="en-US" b="0" i="1" dirty="0" smtClean="0">
                        <a:solidFill>
                          <a:schemeClr val="tx2"/>
                        </a:solidFill>
                        <a:latin typeface="Cambria Math"/>
                      </a:rPr>
                      <m:t>=</m:t>
                    </m:r>
                    <m:r>
                      <a:rPr lang="en-US" b="0" i="1" dirty="0" smtClean="0">
                        <a:solidFill>
                          <a:schemeClr val="tx2"/>
                        </a:solidFill>
                        <a:latin typeface="Cambria Math"/>
                      </a:rPr>
                      <m:t>𝑘</m:t>
                    </m:r>
                    <m:r>
                      <m:rPr>
                        <m:sty m:val="p"/>
                      </m:rPr>
                      <a:rPr lang="en-US" b="0" i="1" dirty="0" smtClean="0">
                        <a:solidFill>
                          <a:schemeClr val="tx2"/>
                        </a:solidFill>
                        <a:latin typeface="Cambria Math"/>
                      </a:rPr>
                      <m:t>ln</m:t>
                    </m:r>
                    <m:r>
                      <a:rPr lang="en-US" b="0" i="1" dirty="0" smtClean="0">
                        <a:solidFill>
                          <a:schemeClr val="tx2"/>
                        </a:solidFill>
                        <a:latin typeface="Cambria Math"/>
                      </a:rPr>
                      <m:t> </m:t>
                    </m:r>
                    <m:r>
                      <a:rPr lang="en-US" b="0" i="1" dirty="0" smtClean="0">
                        <a:solidFill>
                          <a:schemeClr val="tx2"/>
                        </a:solidFill>
                        <a:latin typeface="Cambria Math"/>
                      </a:rPr>
                      <m:t>𝑛</m:t>
                    </m:r>
                    <m:r>
                      <a:rPr lang="en-US" b="0" i="1" dirty="0" smtClean="0">
                        <a:solidFill>
                          <a:schemeClr val="tx2"/>
                        </a:solidFill>
                        <a:latin typeface="Cambria Math"/>
                      </a:rPr>
                      <m:t>−</m:t>
                    </m:r>
                    <m:r>
                      <m:rPr>
                        <m:sty m:val="p"/>
                      </m:rPr>
                      <a:rPr lang="en-US" dirty="0">
                        <a:solidFill>
                          <a:schemeClr val="tx2"/>
                        </a:solidFill>
                        <a:latin typeface="Cambria Math"/>
                      </a:rPr>
                      <m:t>n</m:t>
                    </m:r>
                    <m:nary>
                      <m:naryPr>
                        <m:chr m:val="∑"/>
                        <m:ctrlPr>
                          <a:rPr lang="en-US" i="1" dirty="0">
                            <a:solidFill>
                              <a:schemeClr val="tx2"/>
                            </a:solidFill>
                            <a:latin typeface="Cambria Math"/>
                          </a:rPr>
                        </m:ctrlPr>
                      </m:naryPr>
                      <m:sub>
                        <m:r>
                          <a:rPr lang="en-US" i="1" dirty="0">
                            <a:solidFill>
                              <a:schemeClr val="tx2"/>
                            </a:solidFill>
                            <a:latin typeface="Cambria Math"/>
                          </a:rPr>
                          <m:t>𝑖</m:t>
                        </m:r>
                        <m:r>
                          <a:rPr lang="en-US" i="1" dirty="0">
                            <a:solidFill>
                              <a:schemeClr val="tx2"/>
                            </a:solidFill>
                            <a:latin typeface="Cambria Math"/>
                          </a:rPr>
                          <m:t>=1</m:t>
                        </m:r>
                      </m:sub>
                      <m:sup>
                        <m:r>
                          <a:rPr lang="en-US" i="1" dirty="0">
                            <a:solidFill>
                              <a:schemeClr val="tx2"/>
                            </a:solidFill>
                            <a:latin typeface="Cambria Math"/>
                          </a:rPr>
                          <m:t>𝑘</m:t>
                        </m:r>
                      </m:sup>
                      <m:e>
                        <m:sSub>
                          <m:sSubPr>
                            <m:ctrlPr>
                              <a:rPr lang="en-US" i="1" dirty="0">
                                <a:solidFill>
                                  <a:schemeClr val="tx2"/>
                                </a:solidFill>
                                <a:latin typeface="Cambria Math"/>
                              </a:rPr>
                            </m:ctrlPr>
                          </m:sSubPr>
                          <m:e>
                            <m:r>
                              <a:rPr lang="en-US" i="1" dirty="0">
                                <a:solidFill>
                                  <a:schemeClr val="tx2"/>
                                </a:solidFill>
                                <a:latin typeface="Cambria Math"/>
                              </a:rPr>
                              <m:t>𝑦</m:t>
                            </m:r>
                          </m:e>
                          <m:sub>
                            <m:r>
                              <a:rPr lang="en-US" i="1" dirty="0">
                                <a:solidFill>
                                  <a:schemeClr val="tx2"/>
                                </a:solidFill>
                                <a:latin typeface="Cambria Math"/>
                              </a:rPr>
                              <m:t>𝑖</m:t>
                            </m:r>
                          </m:sub>
                        </m:sSub>
                      </m:e>
                    </m:nary>
                  </m:oMath>
                </a14:m>
                <a:endParaRPr lang="en-US" dirty="0" smtClean="0">
                  <a:solidFill>
                    <a:schemeClr val="tx2"/>
                  </a:solidFill>
                </a:endParaRPr>
              </a:p>
              <a:p>
                <a:pPr>
                  <a:buFont typeface="Wingdings" panose="05000000000000000000" pitchFamily="2" charset="2"/>
                  <a:buChar char="§"/>
                </a:pPr>
                <a:r>
                  <a:rPr lang="en-US" dirty="0" smtClean="0"/>
                  <a:t>Negated second derivative</a:t>
                </a:r>
                <a:r>
                  <a:rPr lang="en-US" dirty="0" smtClean="0">
                    <a:solidFill>
                      <a:schemeClr val="tx2"/>
                    </a:solidFill>
                  </a:rPr>
                  <a:t>:</a:t>
                </a:r>
                <a14:m>
                  <m:oMath xmlns:m="http://schemas.openxmlformats.org/officeDocument/2006/math">
                    <m:f>
                      <m:fPr>
                        <m:ctrlPr>
                          <a:rPr lang="en-US" b="0" i="1" dirty="0" smtClean="0">
                            <a:solidFill>
                              <a:schemeClr val="tx2"/>
                            </a:solidFill>
                            <a:latin typeface="Cambria Math"/>
                          </a:rPr>
                        </m:ctrlPr>
                      </m:fPr>
                      <m:num>
                        <m:sSup>
                          <m:sSupPr>
                            <m:ctrlPr>
                              <a:rPr lang="en-US" i="1" dirty="0" smtClean="0">
                                <a:solidFill>
                                  <a:schemeClr val="tx2"/>
                                </a:solidFill>
                                <a:latin typeface="Cambria Math"/>
                              </a:rPr>
                            </m:ctrlPr>
                          </m:sSupPr>
                          <m:e>
                            <m:r>
                              <a:rPr lang="en-US" i="1" dirty="0" smtClean="0">
                                <a:solidFill>
                                  <a:schemeClr val="tx2"/>
                                </a:solidFill>
                                <a:latin typeface="Cambria Math"/>
                              </a:rPr>
                              <m:t>𝜕</m:t>
                            </m:r>
                          </m:e>
                          <m:sup>
                            <m:r>
                              <a:rPr lang="en-US" b="0" i="1" dirty="0" smtClean="0">
                                <a:solidFill>
                                  <a:schemeClr val="tx2"/>
                                </a:solidFill>
                                <a:latin typeface="Cambria Math"/>
                              </a:rPr>
                              <m:t>2</m:t>
                            </m:r>
                          </m:sup>
                        </m:sSup>
                        <m:r>
                          <a:rPr lang="en-US" b="0" i="1" dirty="0" smtClean="0">
                            <a:solidFill>
                              <a:schemeClr val="tx2"/>
                            </a:solidFill>
                            <a:latin typeface="Cambria Math"/>
                          </a:rPr>
                          <m:t>ℓ</m:t>
                        </m:r>
                        <m:d>
                          <m:dPr>
                            <m:ctrlPr>
                              <a:rPr lang="en-US" b="0" i="1" dirty="0" smtClean="0">
                                <a:solidFill>
                                  <a:schemeClr val="tx2"/>
                                </a:solidFill>
                                <a:latin typeface="Cambria Math"/>
                              </a:rPr>
                            </m:ctrlPr>
                          </m:dPr>
                          <m:e>
                            <m:r>
                              <a:rPr lang="en-US" b="0" i="1" dirty="0" smtClean="0">
                                <a:solidFill>
                                  <a:schemeClr val="tx2"/>
                                </a:solidFill>
                                <a:latin typeface="Cambria Math"/>
                              </a:rPr>
                              <m:t>𝑦</m:t>
                            </m:r>
                            <m:r>
                              <a:rPr lang="en-US" b="0" i="1" dirty="0" smtClean="0">
                                <a:solidFill>
                                  <a:schemeClr val="tx2"/>
                                </a:solidFill>
                                <a:latin typeface="Cambria Math"/>
                              </a:rPr>
                              <m:t>;</m:t>
                            </m:r>
                            <m:r>
                              <a:rPr lang="en-US" b="0" i="1" dirty="0" smtClean="0">
                                <a:solidFill>
                                  <a:schemeClr val="tx2"/>
                                </a:solidFill>
                                <a:latin typeface="Cambria Math"/>
                              </a:rPr>
                              <m:t>𝑛</m:t>
                            </m:r>
                          </m:e>
                        </m:d>
                      </m:num>
                      <m:den>
                        <m:sSup>
                          <m:sSupPr>
                            <m:ctrlPr>
                              <a:rPr lang="en-US" b="0" i="1" dirty="0" smtClean="0">
                                <a:solidFill>
                                  <a:schemeClr val="tx2"/>
                                </a:solidFill>
                                <a:latin typeface="Cambria Math"/>
                              </a:rPr>
                            </m:ctrlPr>
                          </m:sSupPr>
                          <m:e>
                            <m:r>
                              <a:rPr lang="en-US" b="0" i="1" dirty="0" smtClean="0">
                                <a:solidFill>
                                  <a:schemeClr val="tx2"/>
                                </a:solidFill>
                                <a:latin typeface="Cambria Math"/>
                              </a:rPr>
                              <m:t>𝜕</m:t>
                            </m:r>
                          </m:e>
                          <m:sup>
                            <m:r>
                              <a:rPr lang="en-US" b="0" i="1" dirty="0" smtClean="0">
                                <a:solidFill>
                                  <a:schemeClr val="tx2"/>
                                </a:solidFill>
                                <a:latin typeface="Cambria Math"/>
                              </a:rPr>
                              <m:t>2</m:t>
                            </m:r>
                          </m:sup>
                        </m:sSup>
                        <m:r>
                          <a:rPr lang="en-US" b="0" i="1" dirty="0" smtClean="0">
                            <a:solidFill>
                              <a:schemeClr val="tx2"/>
                            </a:solidFill>
                            <a:latin typeface="Cambria Math"/>
                          </a:rPr>
                          <m:t>𝑛</m:t>
                        </m:r>
                      </m:den>
                    </m:f>
                    <m:r>
                      <a:rPr lang="en-US" b="0" i="1" dirty="0" smtClean="0">
                        <a:solidFill>
                          <a:schemeClr val="tx2"/>
                        </a:solidFill>
                        <a:latin typeface="Cambria Math"/>
                      </a:rPr>
                      <m:t>=−</m:t>
                    </m:r>
                    <m:f>
                      <m:fPr>
                        <m:ctrlPr>
                          <a:rPr lang="en-US" b="0" i="1" dirty="0" smtClean="0">
                            <a:solidFill>
                              <a:schemeClr val="tx2"/>
                            </a:solidFill>
                            <a:latin typeface="Cambria Math"/>
                          </a:rPr>
                        </m:ctrlPr>
                      </m:fPr>
                      <m:num>
                        <m:r>
                          <a:rPr lang="en-US" b="0" i="1" dirty="0" smtClean="0">
                            <a:solidFill>
                              <a:schemeClr val="tx2"/>
                            </a:solidFill>
                            <a:latin typeface="Cambria Math"/>
                          </a:rPr>
                          <m:t>𝑘</m:t>
                        </m:r>
                      </m:num>
                      <m:den>
                        <m:sSup>
                          <m:sSupPr>
                            <m:ctrlPr>
                              <a:rPr lang="en-US" b="0" i="1" dirty="0" smtClean="0">
                                <a:solidFill>
                                  <a:schemeClr val="tx2"/>
                                </a:solidFill>
                                <a:latin typeface="Cambria Math"/>
                              </a:rPr>
                            </m:ctrlPr>
                          </m:sSupPr>
                          <m:e>
                            <m:r>
                              <a:rPr lang="en-US" b="0" i="1" dirty="0" smtClean="0">
                                <a:solidFill>
                                  <a:schemeClr val="tx2"/>
                                </a:solidFill>
                                <a:latin typeface="Cambria Math"/>
                              </a:rPr>
                              <m:t>𝑛</m:t>
                            </m:r>
                          </m:e>
                          <m:sup>
                            <m:r>
                              <a:rPr lang="en-US" b="0" i="1" dirty="0" smtClean="0">
                                <a:solidFill>
                                  <a:schemeClr val="tx2"/>
                                </a:solidFill>
                                <a:latin typeface="Cambria Math"/>
                              </a:rPr>
                              <m:t>2</m:t>
                            </m:r>
                          </m:sup>
                        </m:sSup>
                      </m:den>
                    </m:f>
                  </m:oMath>
                </a14:m>
                <a:endParaRPr lang="en-US" dirty="0" smtClean="0">
                  <a:solidFill>
                    <a:schemeClr val="tx2"/>
                  </a:solidFill>
                </a:endParaRPr>
              </a:p>
              <a:p>
                <a:pPr>
                  <a:buFont typeface="Wingdings" panose="05000000000000000000" pitchFamily="2" charset="2"/>
                  <a:buChar char="§"/>
                </a:pPr>
                <a:r>
                  <a:rPr lang="en-US" dirty="0" smtClean="0"/>
                  <a:t>Fisher information</a:t>
                </a:r>
                <a:r>
                  <a:rPr lang="en-US" dirty="0" smtClean="0">
                    <a:solidFill>
                      <a:schemeClr val="tx2"/>
                    </a:solidFill>
                  </a:rPr>
                  <a:t>: </a:t>
                </a:r>
                <a14:m>
                  <m:oMath xmlns:m="http://schemas.openxmlformats.org/officeDocument/2006/math">
                    <m:r>
                      <m:rPr>
                        <m:sty m:val="p"/>
                      </m:rPr>
                      <a:rPr lang="en-US" b="0" i="0" dirty="0" smtClean="0">
                        <a:solidFill>
                          <a:schemeClr val="tx2"/>
                        </a:solidFill>
                        <a:latin typeface="Cambria Math"/>
                      </a:rPr>
                      <m:t>I</m:t>
                    </m:r>
                    <m:d>
                      <m:dPr>
                        <m:ctrlPr>
                          <a:rPr lang="en-US" b="0" i="1" dirty="0" smtClean="0">
                            <a:solidFill>
                              <a:schemeClr val="tx2"/>
                            </a:solidFill>
                            <a:latin typeface="Cambria Math"/>
                          </a:rPr>
                        </m:ctrlPr>
                      </m:dPr>
                      <m:e>
                        <m:r>
                          <m:rPr>
                            <m:sty m:val="p"/>
                          </m:rPr>
                          <a:rPr lang="en-US" b="0" i="0" dirty="0" smtClean="0">
                            <a:solidFill>
                              <a:schemeClr val="tx2"/>
                            </a:solidFill>
                            <a:latin typeface="Cambria Math"/>
                          </a:rPr>
                          <m:t>n</m:t>
                        </m:r>
                      </m:e>
                    </m:d>
                    <m:r>
                      <a:rPr lang="en-US" b="0" i="0" dirty="0" smtClean="0">
                        <a:solidFill>
                          <a:schemeClr val="tx2"/>
                        </a:solidFill>
                        <a:latin typeface="Cambria Math"/>
                      </a:rPr>
                      <m:t>=−</m:t>
                    </m:r>
                    <m:r>
                      <m:rPr>
                        <m:sty m:val="p"/>
                      </m:rPr>
                      <a:rPr lang="en-US" b="0" i="0" dirty="0" smtClean="0">
                        <a:solidFill>
                          <a:schemeClr val="tx2"/>
                        </a:solidFill>
                        <a:latin typeface="Cambria Math"/>
                      </a:rPr>
                      <m:t>E</m:t>
                    </m:r>
                    <m:r>
                      <a:rPr lang="en-US" b="0" i="0" dirty="0" smtClean="0">
                        <a:solidFill>
                          <a:schemeClr val="tx2"/>
                        </a:solidFill>
                        <a:latin typeface="Cambria Math"/>
                      </a:rPr>
                      <m:t>[</m:t>
                    </m:r>
                    <m:f>
                      <m:fPr>
                        <m:ctrlPr>
                          <a:rPr lang="en-US" i="1" dirty="0">
                            <a:solidFill>
                              <a:schemeClr val="tx2"/>
                            </a:solidFill>
                            <a:latin typeface="Cambria Math"/>
                          </a:rPr>
                        </m:ctrlPr>
                      </m:fPr>
                      <m:num>
                        <m:sSup>
                          <m:sSupPr>
                            <m:ctrlPr>
                              <a:rPr lang="en-US" i="1" dirty="0">
                                <a:solidFill>
                                  <a:schemeClr val="tx2"/>
                                </a:solidFill>
                                <a:latin typeface="Cambria Math"/>
                              </a:rPr>
                            </m:ctrlPr>
                          </m:sSupPr>
                          <m:e>
                            <m:r>
                              <a:rPr lang="en-US" i="1" dirty="0">
                                <a:solidFill>
                                  <a:schemeClr val="tx2"/>
                                </a:solidFill>
                                <a:latin typeface="Cambria Math"/>
                              </a:rPr>
                              <m:t>𝜕</m:t>
                            </m:r>
                          </m:e>
                          <m:sup>
                            <m:r>
                              <a:rPr lang="en-US" i="1" dirty="0">
                                <a:solidFill>
                                  <a:schemeClr val="tx2"/>
                                </a:solidFill>
                                <a:latin typeface="Cambria Math"/>
                              </a:rPr>
                              <m:t>2</m:t>
                            </m:r>
                          </m:sup>
                        </m:sSup>
                        <m:r>
                          <a:rPr lang="en-US" i="1" dirty="0">
                            <a:solidFill>
                              <a:schemeClr val="tx2"/>
                            </a:solidFill>
                            <a:latin typeface="Cambria Math"/>
                          </a:rPr>
                          <m:t>ℓ</m:t>
                        </m:r>
                        <m:d>
                          <m:dPr>
                            <m:ctrlPr>
                              <a:rPr lang="en-US" i="1" dirty="0">
                                <a:solidFill>
                                  <a:schemeClr val="tx2"/>
                                </a:solidFill>
                                <a:latin typeface="Cambria Math"/>
                              </a:rPr>
                            </m:ctrlPr>
                          </m:dPr>
                          <m:e>
                            <m:r>
                              <a:rPr lang="en-US" i="1" dirty="0">
                                <a:solidFill>
                                  <a:schemeClr val="tx2"/>
                                </a:solidFill>
                                <a:latin typeface="Cambria Math"/>
                              </a:rPr>
                              <m:t>𝑦</m:t>
                            </m:r>
                            <m:r>
                              <a:rPr lang="en-US" i="1" dirty="0">
                                <a:solidFill>
                                  <a:schemeClr val="tx2"/>
                                </a:solidFill>
                                <a:latin typeface="Cambria Math"/>
                              </a:rPr>
                              <m:t>;</m:t>
                            </m:r>
                            <m:r>
                              <a:rPr lang="en-US" i="1" dirty="0">
                                <a:solidFill>
                                  <a:schemeClr val="tx2"/>
                                </a:solidFill>
                                <a:latin typeface="Cambria Math"/>
                              </a:rPr>
                              <m:t>𝑛</m:t>
                            </m:r>
                          </m:e>
                        </m:d>
                      </m:num>
                      <m:den>
                        <m:sSup>
                          <m:sSupPr>
                            <m:ctrlPr>
                              <a:rPr lang="en-US" i="1" dirty="0">
                                <a:solidFill>
                                  <a:schemeClr val="tx2"/>
                                </a:solidFill>
                                <a:latin typeface="Cambria Math"/>
                              </a:rPr>
                            </m:ctrlPr>
                          </m:sSupPr>
                          <m:e>
                            <m:r>
                              <a:rPr lang="en-US" i="1" dirty="0">
                                <a:solidFill>
                                  <a:schemeClr val="tx2"/>
                                </a:solidFill>
                                <a:latin typeface="Cambria Math"/>
                              </a:rPr>
                              <m:t>𝜕</m:t>
                            </m:r>
                          </m:e>
                          <m:sup>
                            <m:r>
                              <a:rPr lang="en-US" i="1" dirty="0">
                                <a:solidFill>
                                  <a:schemeClr val="tx2"/>
                                </a:solidFill>
                                <a:latin typeface="Cambria Math"/>
                              </a:rPr>
                              <m:t>2</m:t>
                            </m:r>
                          </m:sup>
                        </m:sSup>
                        <m:r>
                          <a:rPr lang="en-US" i="1" dirty="0">
                            <a:solidFill>
                              <a:schemeClr val="tx2"/>
                            </a:solidFill>
                            <a:latin typeface="Cambria Math"/>
                          </a:rPr>
                          <m:t>𝑛</m:t>
                        </m:r>
                      </m:den>
                    </m:f>
                    <m:r>
                      <a:rPr lang="en-US" b="0" i="1" dirty="0" smtClean="0">
                        <a:solidFill>
                          <a:schemeClr val="tx2"/>
                        </a:solidFill>
                        <a:latin typeface="Cambria Math"/>
                      </a:rPr>
                      <m:t>]=</m:t>
                    </m:r>
                    <m:f>
                      <m:fPr>
                        <m:ctrlPr>
                          <a:rPr lang="en-US" b="0" i="1" dirty="0" smtClean="0">
                            <a:solidFill>
                              <a:schemeClr val="tx2"/>
                            </a:solidFill>
                            <a:latin typeface="Cambria Math"/>
                          </a:rPr>
                        </m:ctrlPr>
                      </m:fPr>
                      <m:num>
                        <m:r>
                          <a:rPr lang="en-US" b="0" i="1" dirty="0" smtClean="0">
                            <a:solidFill>
                              <a:schemeClr val="tx2"/>
                            </a:solidFill>
                            <a:latin typeface="Cambria Math"/>
                          </a:rPr>
                          <m:t>𝑘</m:t>
                        </m:r>
                      </m:num>
                      <m:den>
                        <m:sSup>
                          <m:sSupPr>
                            <m:ctrlPr>
                              <a:rPr lang="en-US" b="0" i="1" dirty="0" smtClean="0">
                                <a:solidFill>
                                  <a:schemeClr val="tx2"/>
                                </a:solidFill>
                                <a:latin typeface="Cambria Math"/>
                              </a:rPr>
                            </m:ctrlPr>
                          </m:sSupPr>
                          <m:e>
                            <m:r>
                              <a:rPr lang="en-US" b="0" i="1" dirty="0" smtClean="0">
                                <a:solidFill>
                                  <a:schemeClr val="tx2"/>
                                </a:solidFill>
                                <a:latin typeface="Cambria Math"/>
                              </a:rPr>
                              <m:t>𝑛</m:t>
                            </m:r>
                          </m:e>
                          <m:sup>
                            <m:r>
                              <a:rPr lang="en-US" b="0" i="1" dirty="0" smtClean="0">
                                <a:solidFill>
                                  <a:schemeClr val="tx2"/>
                                </a:solidFill>
                                <a:latin typeface="Cambria Math"/>
                              </a:rPr>
                              <m:t>2</m:t>
                            </m:r>
                          </m:sup>
                        </m:sSup>
                      </m:den>
                    </m:f>
                  </m:oMath>
                </a14:m>
                <a:endParaRPr lang="en-US" dirty="0" smtClean="0">
                  <a:solidFill>
                    <a:schemeClr val="tx2"/>
                  </a:solidFill>
                </a:endParaRPr>
              </a:p>
              <a:p>
                <a:pPr>
                  <a:buFont typeface="Wingdings" panose="05000000000000000000" pitchFamily="2" charset="2"/>
                  <a:buChar char="§"/>
                </a:pPr>
                <a:r>
                  <a:rPr lang="en-US" dirty="0" smtClean="0"/>
                  <a:t>CRLB </a:t>
                </a:r>
                <a:r>
                  <a:rPr lang="en-US" dirty="0" smtClean="0">
                    <a:solidFill>
                      <a:schemeClr val="tx2"/>
                    </a:solidFill>
                  </a:rPr>
                  <a:t>: </a:t>
                </a:r>
                <a14:m>
                  <m:oMath xmlns:m="http://schemas.openxmlformats.org/officeDocument/2006/math">
                    <m:r>
                      <m:rPr>
                        <m:sty m:val="p"/>
                      </m:rPr>
                      <a:rPr lang="en-US" b="0" i="0" dirty="0" smtClean="0">
                        <a:solidFill>
                          <a:schemeClr val="tx2"/>
                        </a:solidFill>
                        <a:latin typeface="Cambria Math"/>
                      </a:rPr>
                      <m:t>var</m:t>
                    </m:r>
                    <m:d>
                      <m:dPr>
                        <m:begChr m:val="["/>
                        <m:endChr m:val="]"/>
                        <m:ctrlPr>
                          <a:rPr lang="en-US" b="0" i="1" dirty="0" smtClean="0">
                            <a:solidFill>
                              <a:schemeClr val="tx2"/>
                            </a:solidFill>
                            <a:latin typeface="Cambria Math"/>
                          </a:rPr>
                        </m:ctrlPr>
                      </m:dPr>
                      <m:e>
                        <m:acc>
                          <m:accPr>
                            <m:chr m:val="̂"/>
                            <m:ctrlPr>
                              <a:rPr lang="en-US" b="0" i="1" dirty="0" smtClean="0">
                                <a:solidFill>
                                  <a:schemeClr val="tx2"/>
                                </a:solidFill>
                                <a:latin typeface="Cambria Math"/>
                              </a:rPr>
                            </m:ctrlPr>
                          </m:accPr>
                          <m:e>
                            <m:r>
                              <a:rPr lang="en-US" b="0" i="1" dirty="0" smtClean="0">
                                <a:solidFill>
                                  <a:schemeClr val="tx2"/>
                                </a:solidFill>
                                <a:latin typeface="Cambria Math"/>
                              </a:rPr>
                              <m:t>𝑛</m:t>
                            </m:r>
                          </m:e>
                        </m:acc>
                      </m:e>
                    </m:d>
                    <m:r>
                      <a:rPr lang="en-US" b="0" i="1" dirty="0" smtClean="0">
                        <a:solidFill>
                          <a:schemeClr val="tx2"/>
                        </a:solidFill>
                        <a:latin typeface="Cambria Math"/>
                      </a:rPr>
                      <m:t>≥</m:t>
                    </m:r>
                    <m:f>
                      <m:fPr>
                        <m:ctrlPr>
                          <a:rPr lang="en-US" b="0" i="1" dirty="0" smtClean="0">
                            <a:solidFill>
                              <a:schemeClr val="tx2"/>
                            </a:solidFill>
                            <a:latin typeface="Cambria Math"/>
                          </a:rPr>
                        </m:ctrlPr>
                      </m:fPr>
                      <m:num>
                        <m:r>
                          <a:rPr lang="en-US" b="0" i="1" dirty="0" smtClean="0">
                            <a:solidFill>
                              <a:schemeClr val="tx2"/>
                            </a:solidFill>
                            <a:latin typeface="Cambria Math"/>
                          </a:rPr>
                          <m:t>1</m:t>
                        </m:r>
                      </m:num>
                      <m:den>
                        <m:r>
                          <a:rPr lang="en-US" b="0" i="1" dirty="0" smtClean="0">
                            <a:solidFill>
                              <a:schemeClr val="tx2"/>
                            </a:solidFill>
                            <a:latin typeface="Cambria Math"/>
                          </a:rPr>
                          <m:t>𝐼</m:t>
                        </m:r>
                        <m:d>
                          <m:dPr>
                            <m:ctrlPr>
                              <a:rPr lang="en-US" b="0" i="1" dirty="0" smtClean="0">
                                <a:solidFill>
                                  <a:schemeClr val="tx2"/>
                                </a:solidFill>
                                <a:latin typeface="Cambria Math"/>
                              </a:rPr>
                            </m:ctrlPr>
                          </m:dPr>
                          <m:e>
                            <m:r>
                              <a:rPr lang="en-US" b="0" i="1" dirty="0" smtClean="0">
                                <a:solidFill>
                                  <a:schemeClr val="tx2"/>
                                </a:solidFill>
                                <a:latin typeface="Cambria Math"/>
                              </a:rPr>
                              <m:t>𝑛</m:t>
                            </m:r>
                          </m:e>
                        </m:d>
                      </m:den>
                    </m:f>
                    <m:r>
                      <a:rPr lang="en-US" b="0" i="1" dirty="0" smtClean="0">
                        <a:solidFill>
                          <a:schemeClr val="tx2"/>
                        </a:solidFill>
                        <a:latin typeface="Cambria Math"/>
                      </a:rPr>
                      <m:t>=</m:t>
                    </m:r>
                    <m:f>
                      <m:fPr>
                        <m:ctrlPr>
                          <a:rPr lang="en-US" b="0" i="1" dirty="0" smtClean="0">
                            <a:solidFill>
                              <a:schemeClr val="tx2"/>
                            </a:solidFill>
                            <a:latin typeface="Cambria Math"/>
                          </a:rPr>
                        </m:ctrlPr>
                      </m:fPr>
                      <m:num>
                        <m:sSup>
                          <m:sSupPr>
                            <m:ctrlPr>
                              <a:rPr lang="en-US" b="0" i="1" dirty="0" smtClean="0">
                                <a:solidFill>
                                  <a:schemeClr val="tx2"/>
                                </a:solidFill>
                                <a:latin typeface="Cambria Math"/>
                              </a:rPr>
                            </m:ctrlPr>
                          </m:sSupPr>
                          <m:e>
                            <m:r>
                              <a:rPr lang="en-US" b="0" i="1" dirty="0" smtClean="0">
                                <a:solidFill>
                                  <a:schemeClr val="tx2"/>
                                </a:solidFill>
                                <a:latin typeface="Cambria Math"/>
                              </a:rPr>
                              <m:t>𝑛</m:t>
                            </m:r>
                          </m:e>
                          <m:sup>
                            <m:r>
                              <a:rPr lang="en-US" b="0" i="1" dirty="0" smtClean="0">
                                <a:solidFill>
                                  <a:schemeClr val="tx2"/>
                                </a:solidFill>
                                <a:latin typeface="Cambria Math"/>
                              </a:rPr>
                              <m:t>2</m:t>
                            </m:r>
                          </m:sup>
                        </m:sSup>
                      </m:num>
                      <m:den>
                        <m:r>
                          <a:rPr lang="en-US" b="0" i="1" dirty="0" smtClean="0">
                            <a:solidFill>
                              <a:schemeClr val="tx2"/>
                            </a:solidFill>
                            <a:latin typeface="Cambria Math"/>
                          </a:rPr>
                          <m:t>𝑘</m:t>
                        </m:r>
                      </m:den>
                    </m:f>
                  </m:oMath>
                </a14:m>
                <a:endParaRPr lang="en-US" dirty="0">
                  <a:solidFill>
                    <a:schemeClr val="tx2"/>
                  </a:solidFill>
                </a:endParaRPr>
              </a:p>
              <a:p>
                <a:pPr>
                  <a:buFont typeface="Wingdings" panose="05000000000000000000" pitchFamily="2" charset="2"/>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1">
                <a:blip r:embed="rId5"/>
                <a:stretch>
                  <a:fillRect l="-1630" t="-1525"/>
                </a:stretch>
              </a:blipFill>
            </p:spPr>
            <p:txBody>
              <a:bodyPr/>
              <a:lstStyle/>
              <a:p>
                <a:r>
                  <a:rPr lang="en-US">
                    <a:noFill/>
                  </a:rPr>
                  <a:t> </a:t>
                </a:r>
              </a:p>
            </p:txBody>
          </p:sp>
        </mc:Fallback>
      </mc:AlternateContent>
    </p:spTree>
    <p:extLst>
      <p:ext uri="{BB962C8B-B14F-4D97-AF65-F5344CB8AC3E}">
        <p14:creationId xmlns:p14="http://schemas.microsoft.com/office/powerpoint/2010/main" val="2413017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Distinct Elements: Approximate Counting</a:t>
            </a:r>
            <a:endParaRPr lang="en-US" dirty="0"/>
          </a:p>
        </p:txBody>
      </p:sp>
      <p:sp>
        <p:nvSpPr>
          <p:cNvPr id="3" name="Content Placeholder 2"/>
          <p:cNvSpPr>
            <a:spLocks noGrp="1"/>
          </p:cNvSpPr>
          <p:nvPr>
            <p:ph idx="1"/>
          </p:nvPr>
        </p:nvSpPr>
        <p:spPr>
          <a:xfrm>
            <a:off x="273402" y="2286000"/>
            <a:ext cx="7422797" cy="878708"/>
          </a:xfrm>
        </p:spPr>
        <p:txBody>
          <a:bodyPr>
            <a:normAutofit fontScale="92500" lnSpcReduction="20000"/>
          </a:bodyPr>
          <a:lstStyle/>
          <a:p>
            <a:pPr marL="0" indent="0">
              <a:buNone/>
            </a:pPr>
            <a:r>
              <a:rPr lang="en-US" b="1" dirty="0" smtClean="0"/>
              <a:t>Size-estimation/Minimum value technique</a:t>
            </a:r>
            <a:r>
              <a:rPr lang="en-US" dirty="0" smtClean="0"/>
              <a:t>:</a:t>
            </a:r>
          </a:p>
          <a:p>
            <a:pPr marL="0" indent="0">
              <a:buNone/>
            </a:pPr>
            <a:r>
              <a:rPr lang="en-US" sz="2600" dirty="0" smtClean="0"/>
              <a:t>[</a:t>
            </a:r>
            <a:r>
              <a:rPr lang="en-US" sz="2600" dirty="0" err="1" smtClean="0"/>
              <a:t>Flajolet</a:t>
            </a:r>
            <a:r>
              <a:rPr lang="en-US" sz="2600" dirty="0" smtClean="0"/>
              <a:t>-Martin 85, C 94]</a:t>
            </a:r>
          </a:p>
        </p:txBody>
      </p:sp>
      <p:sp>
        <p:nvSpPr>
          <p:cNvPr id="4" name="TextBox 3"/>
          <p:cNvSpPr txBox="1"/>
          <p:nvPr/>
        </p:nvSpPr>
        <p:spPr>
          <a:xfrm>
            <a:off x="791184" y="1451714"/>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5" name="TextBox 4"/>
          <p:cNvSpPr txBox="1"/>
          <p:nvPr/>
        </p:nvSpPr>
        <p:spPr>
          <a:xfrm>
            <a:off x="1495223" y="1451713"/>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2389617" y="1451713"/>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3093656" y="1451712"/>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8" name="TextBox 7"/>
          <p:cNvSpPr txBox="1"/>
          <p:nvPr/>
        </p:nvSpPr>
        <p:spPr>
          <a:xfrm>
            <a:off x="3605634" y="1457155"/>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9" name="TextBox 8"/>
          <p:cNvSpPr txBox="1"/>
          <p:nvPr/>
        </p:nvSpPr>
        <p:spPr>
          <a:xfrm>
            <a:off x="4309673" y="1457154"/>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0" name="TextBox 9"/>
          <p:cNvSpPr txBox="1"/>
          <p:nvPr/>
        </p:nvSpPr>
        <p:spPr>
          <a:xfrm>
            <a:off x="5024598" y="1457154"/>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1" name="TextBox 10"/>
          <p:cNvSpPr txBox="1"/>
          <p:nvPr/>
        </p:nvSpPr>
        <p:spPr>
          <a:xfrm>
            <a:off x="5908106" y="1457153"/>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12" name="TextBox 11"/>
          <p:cNvSpPr txBox="1"/>
          <p:nvPr/>
        </p:nvSpPr>
        <p:spPr>
          <a:xfrm>
            <a:off x="6514485" y="1451712"/>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13" name="TextBox 12"/>
          <p:cNvSpPr txBox="1"/>
          <p:nvPr/>
        </p:nvSpPr>
        <p:spPr>
          <a:xfrm>
            <a:off x="7229410" y="1451712"/>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8112918" y="1451711"/>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mc:AlternateContent xmlns:mc="http://schemas.openxmlformats.org/markup-compatibility/2006" xmlns:a14="http://schemas.microsoft.com/office/drawing/2010/main">
        <mc:Choice Requires="a14">
          <p:sp>
            <p:nvSpPr>
              <p:cNvPr id="15" name="Content Placeholder 2"/>
              <p:cNvSpPr txBox="1">
                <a:spLocks/>
              </p:cNvSpPr>
              <p:nvPr/>
            </p:nvSpPr>
            <p:spPr>
              <a:xfrm>
                <a:off x="280192" y="3429000"/>
                <a:ext cx="8762999" cy="1143000"/>
              </a:xfrm>
              <a:prstGeom prst="rect">
                <a:avLst/>
              </a:prstGeom>
              <a:ln w="19050">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 </a:t>
                </a:r>
                <a14:m>
                  <m:oMath xmlns:m="http://schemas.openxmlformats.org/officeDocument/2006/math">
                    <m:r>
                      <a:rPr lang="en-US" i="1" dirty="0">
                        <a:solidFill>
                          <a:schemeClr val="tx2"/>
                        </a:solidFill>
                        <a:latin typeface="Cambria Math"/>
                      </a:rPr>
                      <m:t>h</m:t>
                    </m:r>
                    <m:d>
                      <m:dPr>
                        <m:ctrlPr>
                          <a:rPr lang="en-US" i="1" dirty="0">
                            <a:solidFill>
                              <a:schemeClr val="tx2"/>
                            </a:solidFill>
                            <a:latin typeface="Cambria Math"/>
                          </a:rPr>
                        </m:ctrlPr>
                      </m:dPr>
                      <m:e>
                        <m:r>
                          <a:rPr lang="en-US" i="1" dirty="0">
                            <a:solidFill>
                              <a:schemeClr val="tx2"/>
                            </a:solidFill>
                            <a:latin typeface="Cambria Math"/>
                          </a:rPr>
                          <m:t>𝑥</m:t>
                        </m:r>
                      </m:e>
                    </m:d>
                    <m:r>
                      <a:rPr lang="en-US" i="1" dirty="0">
                        <a:solidFill>
                          <a:schemeClr val="tx2"/>
                        </a:solidFill>
                        <a:latin typeface="Cambria Math"/>
                      </a:rPr>
                      <m:t>∼</m:t>
                    </m:r>
                    <m:r>
                      <a:rPr lang="en-US" i="1" dirty="0">
                        <a:solidFill>
                          <a:schemeClr val="tx2"/>
                        </a:solidFill>
                        <a:latin typeface="Cambria Math"/>
                      </a:rPr>
                      <m:t>𝑈</m:t>
                    </m:r>
                    <m:r>
                      <a:rPr lang="en-US" i="1" dirty="0">
                        <a:solidFill>
                          <a:schemeClr val="tx2"/>
                        </a:solidFill>
                        <a:latin typeface="Cambria Math"/>
                      </a:rPr>
                      <m:t>[0,1]</m:t>
                    </m:r>
                  </m:oMath>
                </a14:m>
                <a:r>
                  <a:rPr lang="en-US" dirty="0" smtClean="0"/>
                  <a:t> </a:t>
                </a:r>
                <a14:m>
                  <m:oMath xmlns:m="http://schemas.openxmlformats.org/officeDocument/2006/math">
                    <m:r>
                      <a:rPr lang="en-US" i="1" dirty="0" smtClean="0">
                        <a:latin typeface="Cambria Math"/>
                      </a:rPr>
                      <m:t>h</m:t>
                    </m:r>
                  </m:oMath>
                </a14:m>
                <a:r>
                  <a:rPr lang="en-US" dirty="0" smtClean="0"/>
                  <a:t> is a random hash function from </a:t>
                </a:r>
                <a:r>
                  <a:rPr lang="en-US" dirty="0"/>
                  <a:t>element IDs to uniform random numbers in </a:t>
                </a:r>
                <a14:m>
                  <m:oMath xmlns:m="http://schemas.openxmlformats.org/officeDocument/2006/math">
                    <m:r>
                      <a:rPr lang="en-US" i="1" dirty="0">
                        <a:latin typeface="Cambria Math"/>
                      </a:rPr>
                      <m:t>[0,1]</m:t>
                    </m:r>
                  </m:oMath>
                </a14:m>
                <a:endParaRPr lang="en-US" dirty="0"/>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280192" y="3429000"/>
                <a:ext cx="8762999" cy="1143000"/>
              </a:xfrm>
              <a:prstGeom prst="rect">
                <a:avLst/>
              </a:prstGeom>
              <a:blipFill rotWithShape="1">
                <a:blip r:embed="rId3"/>
                <a:stretch>
                  <a:fillRect l="-1736" t="-5789" b="-10000"/>
                </a:stretch>
              </a:blipFill>
              <a:ln w="1905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ontent Placeholder 2"/>
              <p:cNvSpPr txBox="1">
                <a:spLocks/>
              </p:cNvSpPr>
              <p:nvPr/>
            </p:nvSpPr>
            <p:spPr>
              <a:xfrm>
                <a:off x="280821" y="4800600"/>
                <a:ext cx="8762999" cy="1836683"/>
              </a:xfrm>
              <a:prstGeom prst="rect">
                <a:avLst/>
              </a:prstGeom>
              <a:ln w="19050">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Maintain the </a:t>
                </a:r>
                <a:r>
                  <a:rPr lang="en-US" b="1" dirty="0" smtClean="0">
                    <a:solidFill>
                      <a:schemeClr val="tx2"/>
                    </a:solidFill>
                  </a:rPr>
                  <a:t>Min-Hash</a:t>
                </a:r>
                <a:r>
                  <a:rPr lang="en-US" dirty="0" smtClean="0"/>
                  <a:t> value </a:t>
                </a:r>
                <a14:m>
                  <m:oMath xmlns:m="http://schemas.openxmlformats.org/officeDocument/2006/math">
                    <m:r>
                      <a:rPr lang="en-US" i="1" dirty="0" smtClean="0">
                        <a:latin typeface="Cambria Math"/>
                      </a:rPr>
                      <m:t>𝑦</m:t>
                    </m:r>
                  </m:oMath>
                </a14:m>
                <a:r>
                  <a:rPr lang="en-US" dirty="0" smtClean="0"/>
                  <a:t>:</a:t>
                </a:r>
              </a:p>
              <a:p>
                <a:pPr>
                  <a:buFont typeface="Wingdings" pitchFamily="2" charset="2"/>
                  <a:buChar char="§"/>
                </a:pPr>
                <a:r>
                  <a:rPr lang="en-US" dirty="0" smtClean="0"/>
                  <a:t>Initialize </a:t>
                </a:r>
                <a14:m>
                  <m:oMath xmlns:m="http://schemas.openxmlformats.org/officeDocument/2006/math">
                    <m:r>
                      <a:rPr lang="en-US" b="0" i="1" smtClean="0">
                        <a:solidFill>
                          <a:schemeClr val="tx2"/>
                        </a:solidFill>
                        <a:latin typeface="Cambria Math"/>
                        <a:ea typeface="Cambria Math"/>
                      </a:rPr>
                      <m:t>𝑦</m:t>
                    </m:r>
                    <m:r>
                      <a:rPr lang="en-US" b="0" i="1" smtClean="0">
                        <a:solidFill>
                          <a:schemeClr val="tx2"/>
                        </a:solidFill>
                        <a:latin typeface="Cambria Math"/>
                        <a:ea typeface="Cambria Math"/>
                      </a:rPr>
                      <m:t>←1</m:t>
                    </m:r>
                  </m:oMath>
                </a14:m>
                <a:endParaRPr lang="en-US" dirty="0" smtClean="0"/>
              </a:p>
              <a:p>
                <a:pPr>
                  <a:buFont typeface="Wingdings" pitchFamily="2" charset="2"/>
                  <a:buChar char="§"/>
                </a:pPr>
                <a:r>
                  <a:rPr lang="en-US" dirty="0" smtClean="0"/>
                  <a:t>Processing an element </a:t>
                </a:r>
                <a14:m>
                  <m:oMath xmlns:m="http://schemas.openxmlformats.org/officeDocument/2006/math">
                    <m:r>
                      <a:rPr lang="en-US" b="0" i="1" smtClean="0">
                        <a:latin typeface="Cambria Math"/>
                      </a:rPr>
                      <m:t>𝑥</m:t>
                    </m:r>
                    <m:r>
                      <a:rPr lang="en-US" b="0" i="0" smtClean="0">
                        <a:latin typeface="Cambria Math"/>
                      </a:rPr>
                      <m:t>:</m:t>
                    </m:r>
                  </m:oMath>
                </a14:m>
                <a:r>
                  <a:rPr lang="en-US" dirty="0" smtClean="0"/>
                  <a:t> </a:t>
                </a:r>
                <a14:m>
                  <m:oMath xmlns:m="http://schemas.openxmlformats.org/officeDocument/2006/math">
                    <m:r>
                      <a:rPr lang="en-US" b="0" i="1" smtClean="0">
                        <a:solidFill>
                          <a:schemeClr val="tx2"/>
                        </a:solidFill>
                        <a:latin typeface="Cambria Math"/>
                      </a:rPr>
                      <m:t>𝑦</m:t>
                    </m:r>
                    <m:r>
                      <a:rPr lang="en-US" b="0" i="1" smtClean="0">
                        <a:solidFill>
                          <a:schemeClr val="tx2"/>
                        </a:solidFill>
                        <a:latin typeface="Cambria Math"/>
                        <a:ea typeface="Cambria Math"/>
                      </a:rPr>
                      <m:t>←</m:t>
                    </m:r>
                    <m:r>
                      <m:rPr>
                        <m:sty m:val="p"/>
                      </m:rPr>
                      <a:rPr lang="en-US" b="0" i="1" smtClean="0">
                        <a:solidFill>
                          <a:schemeClr val="tx2"/>
                        </a:solidFill>
                        <a:latin typeface="Cambria Math"/>
                        <a:ea typeface="Cambria Math"/>
                      </a:rPr>
                      <m:t>min</m:t>
                    </m:r>
                    <m:r>
                      <a:rPr lang="en-US" b="0" i="1" smtClean="0">
                        <a:solidFill>
                          <a:schemeClr val="tx2"/>
                        </a:solidFill>
                        <a:latin typeface="Cambria Math"/>
                        <a:ea typeface="Cambria Math"/>
                      </a:rPr>
                      <m:t> {</m:t>
                    </m:r>
                    <m:r>
                      <a:rPr lang="en-US" b="0" i="1" smtClean="0">
                        <a:solidFill>
                          <a:schemeClr val="tx2"/>
                        </a:solidFill>
                        <a:latin typeface="Cambria Math"/>
                        <a:ea typeface="Cambria Math"/>
                      </a:rPr>
                      <m:t>𝑦</m:t>
                    </m:r>
                    <m:r>
                      <a:rPr lang="en-US" b="0" i="1" smtClean="0">
                        <a:solidFill>
                          <a:schemeClr val="tx2"/>
                        </a:solidFill>
                        <a:latin typeface="Cambria Math"/>
                        <a:ea typeface="Cambria Math"/>
                      </a:rPr>
                      <m:t>,</m:t>
                    </m:r>
                    <m:r>
                      <a:rPr lang="en-US" i="1" dirty="0">
                        <a:solidFill>
                          <a:schemeClr val="tx2"/>
                        </a:solidFill>
                        <a:latin typeface="Cambria Math"/>
                      </a:rPr>
                      <m:t>h</m:t>
                    </m:r>
                    <m:d>
                      <m:dPr>
                        <m:ctrlPr>
                          <a:rPr lang="en-US" i="1" dirty="0">
                            <a:solidFill>
                              <a:schemeClr val="tx2"/>
                            </a:solidFill>
                            <a:latin typeface="Cambria Math"/>
                          </a:rPr>
                        </m:ctrlPr>
                      </m:dPr>
                      <m:e>
                        <m:r>
                          <a:rPr lang="en-US" i="1" dirty="0">
                            <a:solidFill>
                              <a:schemeClr val="tx2"/>
                            </a:solidFill>
                            <a:latin typeface="Cambria Math"/>
                          </a:rPr>
                          <m:t>𝑥</m:t>
                        </m:r>
                      </m:e>
                    </m:d>
                    <m:r>
                      <a:rPr lang="en-US" b="0" i="1" dirty="0" smtClean="0">
                        <a:solidFill>
                          <a:schemeClr val="tx2"/>
                        </a:solidFill>
                        <a:latin typeface="Cambria Math"/>
                      </a:rPr>
                      <m:t>}</m:t>
                    </m:r>
                  </m:oMath>
                </a14:m>
                <a:endParaRPr lang="en-US" dirty="0">
                  <a:solidFill>
                    <a:schemeClr val="tx2"/>
                  </a:solidFill>
                </a:endParaRPr>
              </a:p>
            </p:txBody>
          </p:sp>
        </mc:Choice>
        <mc:Fallback xmlns="">
          <p:sp>
            <p:nvSpPr>
              <p:cNvPr id="16" name="Content Placeholder 2"/>
              <p:cNvSpPr txBox="1">
                <a:spLocks noRot="1" noChangeAspect="1" noMove="1" noResize="1" noEditPoints="1" noAdjustHandles="1" noChangeArrowheads="1" noChangeShapeType="1" noTextEdit="1"/>
              </p:cNvSpPr>
              <p:nvPr/>
            </p:nvSpPr>
            <p:spPr>
              <a:xfrm>
                <a:off x="280821" y="4800600"/>
                <a:ext cx="8762999" cy="1836683"/>
              </a:xfrm>
              <a:prstGeom prst="rect">
                <a:avLst/>
              </a:prstGeom>
              <a:blipFill rotWithShape="1">
                <a:blip r:embed="rId5"/>
                <a:stretch>
                  <a:fillRect l="-1666" t="-3618" b="-5592"/>
                </a:stretch>
              </a:blipFill>
              <a:ln w="1905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03237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124200"/>
                <a:ext cx="8229600" cy="1143000"/>
              </a:xfrm>
            </p:spPr>
            <p:txBody>
              <a:bodyPr/>
              <a:lstStyle/>
              <a:p>
                <a:pPr marL="0" indent="0">
                  <a:buNone/>
                </a:pPr>
                <a:r>
                  <a:rPr lang="en-US" dirty="0" smtClean="0"/>
                  <a:t>Our estimator has CV </a:t>
                </a:r>
                <a14:m>
                  <m:oMath xmlns:m="http://schemas.openxmlformats.org/officeDocument/2006/math">
                    <m:f>
                      <m:fPr>
                        <m:ctrlPr>
                          <a:rPr lang="en-US" i="1">
                            <a:solidFill>
                              <a:schemeClr val="tx2"/>
                            </a:solidFill>
                            <a:latin typeface="Cambria Math"/>
                          </a:rPr>
                        </m:ctrlPr>
                      </m:fPr>
                      <m:num>
                        <m:r>
                          <a:rPr lang="en-US">
                            <a:solidFill>
                              <a:schemeClr val="tx2"/>
                            </a:solidFill>
                            <a:latin typeface="Cambria Math"/>
                          </a:rPr>
                          <m:t>1</m:t>
                        </m:r>
                      </m:num>
                      <m:den>
                        <m:rad>
                          <m:radPr>
                            <m:degHide m:val="on"/>
                            <m:ctrlPr>
                              <a:rPr lang="en-US" i="1">
                                <a:solidFill>
                                  <a:schemeClr val="tx2"/>
                                </a:solidFill>
                                <a:latin typeface="Cambria Math"/>
                              </a:rPr>
                            </m:ctrlPr>
                          </m:radPr>
                          <m:deg/>
                          <m:e>
                            <m:r>
                              <a:rPr lang="en-US" i="1">
                                <a:solidFill>
                                  <a:schemeClr val="tx2"/>
                                </a:solidFill>
                                <a:latin typeface="Cambria Math"/>
                              </a:rPr>
                              <m:t>𝑘</m:t>
                            </m:r>
                            <m:r>
                              <a:rPr lang="en-US" b="0" i="1" smtClean="0">
                                <a:solidFill>
                                  <a:schemeClr val="tx2"/>
                                </a:solidFill>
                                <a:latin typeface="Cambria Math"/>
                              </a:rPr>
                              <m:t>−2</m:t>
                            </m:r>
                          </m:e>
                        </m:rad>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124200"/>
                <a:ext cx="8229600" cy="1143000"/>
              </a:xfrm>
              <a:blipFill rotWithShape="1">
                <a:blip r:embed="rId2"/>
                <a:stretch>
                  <a:fillRect l="-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457200" y="4267200"/>
                <a:ext cx="8458200"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The </a:t>
                </a:r>
                <a:r>
                  <a:rPr lang="en-US" dirty="0" err="1" smtClean="0"/>
                  <a:t>Cramér-Rao</a:t>
                </a:r>
                <a:r>
                  <a:rPr lang="en-US" dirty="0" smtClean="0"/>
                  <a:t> lower bound on CV is </a:t>
                </a:r>
                <a14:m>
                  <m:oMath xmlns:m="http://schemas.openxmlformats.org/officeDocument/2006/math">
                    <m:f>
                      <m:fPr>
                        <m:ctrlPr>
                          <a:rPr lang="en-US" i="1" smtClean="0">
                            <a:solidFill>
                              <a:schemeClr val="tx2"/>
                            </a:solidFill>
                            <a:latin typeface="Cambria Math"/>
                          </a:rPr>
                        </m:ctrlPr>
                      </m:fPr>
                      <m:num>
                        <m:r>
                          <a:rPr lang="en-US" smtClean="0">
                            <a:solidFill>
                              <a:schemeClr val="tx2"/>
                            </a:solidFill>
                            <a:latin typeface="Cambria Math"/>
                          </a:rPr>
                          <m:t>1</m:t>
                        </m:r>
                      </m:num>
                      <m:den>
                        <m:rad>
                          <m:radPr>
                            <m:degHide m:val="on"/>
                            <m:ctrlPr>
                              <a:rPr lang="en-US" i="1" smtClean="0">
                                <a:solidFill>
                                  <a:schemeClr val="tx2"/>
                                </a:solidFill>
                                <a:latin typeface="Cambria Math"/>
                              </a:rPr>
                            </m:ctrlPr>
                          </m:radPr>
                          <m:deg/>
                          <m:e>
                            <m:r>
                              <a:rPr lang="en-US" i="1" smtClean="0">
                                <a:solidFill>
                                  <a:schemeClr val="tx2"/>
                                </a:solidFill>
                                <a:latin typeface="Cambria Math"/>
                              </a:rPr>
                              <m:t>𝑘</m:t>
                            </m:r>
                          </m:e>
                        </m:rad>
                      </m:den>
                    </m:f>
                  </m:oMath>
                </a14:m>
                <a:r>
                  <a:rPr lang="en-US" dirty="0" smtClean="0"/>
                  <a:t> </a:t>
                </a:r>
                <a:endParaRPr lang="en-US" i="1" dirty="0" smtClean="0">
                  <a:latin typeface="Cambria Math"/>
                  <a:ea typeface="Cambria Math"/>
                </a:endParaRPr>
              </a:p>
              <a:p>
                <a:pPr marL="0" indent="0">
                  <a:buFont typeface="Arial" panose="020B0604020202020204" pitchFamily="34" charset="0"/>
                  <a:buNone/>
                </a:pPr>
                <a14:m>
                  <m:oMath xmlns:m="http://schemas.openxmlformats.org/officeDocument/2006/math">
                    <m:r>
                      <a:rPr lang="en-US" i="1" smtClean="0">
                        <a:latin typeface="Cambria Math"/>
                        <a:ea typeface="Cambria Math"/>
                      </a:rPr>
                      <m:t>⇒ </m:t>
                    </m:r>
                  </m:oMath>
                </a14:m>
                <a:r>
                  <a:rPr lang="en-US" dirty="0" smtClean="0"/>
                  <a:t> </a:t>
                </a:r>
              </a:p>
              <a:p>
                <a:pPr marL="0" indent="0">
                  <a:buFont typeface="Arial" panose="020B0604020202020204" pitchFamily="34" charset="0"/>
                  <a:buNone/>
                </a:pPr>
                <a:r>
                  <a:rPr lang="en-US" dirty="0" smtClean="0"/>
                  <a:t>we are using the information in the sketch nearly optimally !</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7200" y="4267200"/>
                <a:ext cx="8458200" cy="2209800"/>
              </a:xfrm>
              <a:prstGeom prst="rect">
                <a:avLst/>
              </a:prstGeom>
              <a:blipFill rotWithShape="1">
                <a:blip r:embed="rId3"/>
                <a:stretch>
                  <a:fillRect l="-1801" r="-432" b="-20661"/>
                </a:stretch>
              </a:blipFill>
            </p:spPr>
            <p:txBody>
              <a:bodyPr/>
              <a:lstStyle/>
              <a:p>
                <a:r>
                  <a:rPr lang="en-US">
                    <a:noFill/>
                  </a:rPr>
                  <a:t> </a:t>
                </a:r>
              </a:p>
            </p:txBody>
          </p:sp>
        </mc:Fallback>
      </mc:AlternateContent>
      <p:sp>
        <p:nvSpPr>
          <p:cNvPr id="5" name="Title 1"/>
          <p:cNvSpPr txBox="1">
            <a:spLocks/>
          </p:cNvSpPr>
          <p:nvPr/>
        </p:nvSpPr>
        <p:spPr>
          <a:xfrm>
            <a:off x="571500" y="38735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Estimating Distinct Count from a Min-Hash Sketch: </a:t>
            </a:r>
            <a:r>
              <a:rPr lang="en-US" i="1" dirty="0" smtClean="0"/>
              <a:t>k</a:t>
            </a:r>
            <a:r>
              <a:rPr lang="en-US" dirty="0" smtClean="0"/>
              <a:t>-</a:t>
            </a:r>
            <a:r>
              <a:rPr lang="en-US" dirty="0" err="1" smtClean="0"/>
              <a:t>mins</a:t>
            </a:r>
            <a:r>
              <a:rPr lang="en-US" dirty="0" smtClean="0"/>
              <a:t> </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838200" y="1530350"/>
                <a:ext cx="7696200" cy="1295400"/>
              </a:xfrm>
              <a:prstGeom prst="rect">
                <a:avLst/>
              </a:prstGeom>
              <a:solidFill>
                <a:schemeClr val="accent1">
                  <a:alpha val="18000"/>
                </a:schemeClr>
              </a:solidFill>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Unbiased Estimator  </a:t>
                </a:r>
                <a14:m>
                  <m:oMath xmlns:m="http://schemas.openxmlformats.org/officeDocument/2006/math">
                    <m:acc>
                      <m:accPr>
                        <m:chr m:val="̂"/>
                        <m:ctrlPr>
                          <a:rPr lang="en-US" b="0" i="1" dirty="0" smtClean="0">
                            <a:latin typeface="Cambria Math"/>
                          </a:rPr>
                        </m:ctrlPr>
                      </m:accPr>
                      <m:e>
                        <m:r>
                          <a:rPr lang="en-US" b="0" i="1" dirty="0" smtClean="0">
                            <a:latin typeface="Cambria Math"/>
                          </a:rPr>
                          <m:t>𝑛</m:t>
                        </m:r>
                      </m:e>
                    </m:acc>
                    <m:r>
                      <a:rPr lang="en-US" b="0" i="1" dirty="0" smtClean="0">
                        <a:latin typeface="Cambria Math"/>
                      </a:rPr>
                      <m:t>=</m:t>
                    </m:r>
                    <m:f>
                      <m:fPr>
                        <m:ctrlPr>
                          <a:rPr lang="en-US" b="0" i="1" dirty="0" smtClean="0">
                            <a:latin typeface="Cambria Math"/>
                          </a:rPr>
                        </m:ctrlPr>
                      </m:fPr>
                      <m:num>
                        <m:r>
                          <a:rPr lang="en-US" b="0" i="1" dirty="0" smtClean="0">
                            <a:latin typeface="Cambria Math"/>
                          </a:rPr>
                          <m:t>𝑘</m:t>
                        </m:r>
                        <m:r>
                          <a:rPr lang="en-US" b="0" i="1" dirty="0" smtClean="0">
                            <a:latin typeface="Cambria Math"/>
                          </a:rPr>
                          <m:t>−1</m:t>
                        </m:r>
                      </m:num>
                      <m:den>
                        <m:nary>
                          <m:naryPr>
                            <m:chr m:val="∑"/>
                            <m:ctrlPr>
                              <a:rPr lang="en-US" b="0" i="1" dirty="0" smtClean="0">
                                <a:latin typeface="Cambria Math"/>
                              </a:rPr>
                            </m:ctrlPr>
                          </m:naryPr>
                          <m:sub>
                            <m:r>
                              <a:rPr lang="en-US" b="0" i="1" dirty="0" smtClean="0">
                                <a:latin typeface="Cambria Math"/>
                              </a:rPr>
                              <m:t>𝑖</m:t>
                            </m:r>
                            <m:r>
                              <a:rPr lang="en-US" b="0" i="1" dirty="0" smtClean="0">
                                <a:latin typeface="Cambria Math"/>
                              </a:rPr>
                              <m:t>=1</m:t>
                            </m:r>
                          </m:sub>
                          <m:sup>
                            <m:r>
                              <a:rPr lang="en-US" b="0" i="1" dirty="0" smtClean="0">
                                <a:latin typeface="Cambria Math"/>
                              </a:rPr>
                              <m:t>𝑘</m:t>
                            </m:r>
                          </m:sup>
                          <m:e>
                            <m:sSub>
                              <m:sSubPr>
                                <m:ctrlPr>
                                  <a:rPr lang="en-US" b="0" i="1" dirty="0" smtClean="0">
                                    <a:latin typeface="Cambria Math"/>
                                  </a:rPr>
                                </m:ctrlPr>
                              </m:sSubPr>
                              <m:e>
                                <m:r>
                                  <a:rPr lang="en-US" b="0" i="1" dirty="0" smtClean="0">
                                    <a:latin typeface="Cambria Math"/>
                                  </a:rPr>
                                  <m:t>𝑦</m:t>
                                </m:r>
                              </m:e>
                              <m:sub>
                                <m:r>
                                  <a:rPr lang="en-US" b="0" i="1" dirty="0" smtClean="0">
                                    <a:latin typeface="Cambria Math"/>
                                  </a:rPr>
                                  <m:t>𝑖</m:t>
                                </m:r>
                              </m:sub>
                            </m:sSub>
                          </m:e>
                        </m:nary>
                      </m:den>
                    </m:f>
                  </m:oMath>
                </a14:m>
                <a:r>
                  <a:rPr lang="en-US" dirty="0" smtClean="0"/>
                  <a:t>  (for </a:t>
                </a:r>
                <a14:m>
                  <m:oMath xmlns:m="http://schemas.openxmlformats.org/officeDocument/2006/math">
                    <m:r>
                      <a:rPr lang="en-US" b="0" i="1" dirty="0" smtClean="0">
                        <a:latin typeface="Cambria Math"/>
                      </a:rPr>
                      <m:t>𝑘</m:t>
                    </m:r>
                    <m:r>
                      <a:rPr lang="en-US" b="0" i="1" dirty="0" smtClean="0">
                        <a:latin typeface="Cambria Math"/>
                      </a:rPr>
                      <m:t>&gt;1</m:t>
                    </m:r>
                  </m:oMath>
                </a14:m>
                <a:r>
                  <a:rPr lang="en-US" dirty="0" smtClean="0"/>
                  <a:t>)</a:t>
                </a: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838200" y="1530350"/>
                <a:ext cx="7696200" cy="1295400"/>
              </a:xfrm>
              <a:prstGeom prst="rect">
                <a:avLst/>
              </a:prstGeom>
              <a:blipFill rotWithShape="1">
                <a:blip r:embed="rId4"/>
                <a:stretch>
                  <a:fillRect l="-1978"/>
                </a:stretch>
              </a:blipFill>
              <a:ln>
                <a:solidFill>
                  <a:schemeClr val="tx2"/>
                </a:solidFill>
              </a:ln>
            </p:spPr>
            <p:txBody>
              <a:bodyPr/>
              <a:lstStyle/>
              <a:p>
                <a:r>
                  <a:rPr lang="en-US">
                    <a:noFill/>
                  </a:rPr>
                  <a:t> </a:t>
                </a:r>
              </a:p>
            </p:txBody>
          </p:sp>
        </mc:Fallback>
      </mc:AlternateContent>
    </p:spTree>
    <p:extLst>
      <p:ext uri="{BB962C8B-B14F-4D97-AF65-F5344CB8AC3E}">
        <p14:creationId xmlns:p14="http://schemas.microsoft.com/office/powerpoint/2010/main" val="5326108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Estimating Distinct Count from a Min-Hash Sketch: Bottom-k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489841"/>
                <a:ext cx="8686800" cy="1295400"/>
              </a:xfrm>
            </p:spPr>
            <p:txBody>
              <a:bodyPr>
                <a:normAutofit/>
              </a:bodyPr>
              <a:lstStyle/>
              <a:p>
                <a:pPr marL="0" indent="0">
                  <a:buNone/>
                </a:pPr>
                <a:r>
                  <a:rPr lang="en-US" dirty="0" smtClean="0"/>
                  <a:t>Bottom-k sketch </a:t>
                </a:r>
                <a14:m>
                  <m:oMath xmlns:m="http://schemas.openxmlformats.org/officeDocument/2006/math">
                    <m:sSub>
                      <m:sSubPr>
                        <m:ctrlPr>
                          <a:rPr lang="en-US" b="0" i="1" smtClean="0">
                            <a:latin typeface="Cambria Math"/>
                          </a:rPr>
                        </m:ctrlPr>
                      </m:sSubPr>
                      <m:e>
                        <m:r>
                          <a:rPr lang="en-US" b="0" i="1" smtClean="0">
                            <a:latin typeface="Cambria Math"/>
                          </a:rPr>
                          <m:t>𝑦</m:t>
                        </m:r>
                      </m:e>
                      <m:sub>
                        <m:r>
                          <a:rPr lang="en-US" b="0" i="1" smtClean="0">
                            <a:latin typeface="Cambria Math"/>
                          </a:rPr>
                          <m:t>1</m:t>
                        </m:r>
                      </m:sub>
                    </m:sSub>
                    <m:r>
                      <a:rPr lang="en-US" b="0" i="1" smtClean="0">
                        <a:latin typeface="Cambria Math"/>
                      </a:rPr>
                      <m:t>&lt;</m:t>
                    </m:r>
                    <m:sSub>
                      <m:sSubPr>
                        <m:ctrlPr>
                          <a:rPr lang="en-US" b="0" i="1" smtClean="0">
                            <a:latin typeface="Cambria Math"/>
                          </a:rPr>
                        </m:ctrlPr>
                      </m:sSubPr>
                      <m:e>
                        <m:r>
                          <a:rPr lang="en-US" b="0" i="1" smtClean="0">
                            <a:latin typeface="Cambria Math"/>
                          </a:rPr>
                          <m:t>𝑦</m:t>
                        </m:r>
                      </m:e>
                      <m:sub>
                        <m:r>
                          <a:rPr lang="en-US" b="0" i="1" smtClean="0">
                            <a:latin typeface="Cambria Math"/>
                          </a:rPr>
                          <m:t>2</m:t>
                        </m:r>
                      </m:sub>
                    </m:sSub>
                    <m:r>
                      <a:rPr lang="en-US" b="0" i="1" smtClean="0">
                        <a:latin typeface="Cambria Math"/>
                      </a:rPr>
                      <m:t>&lt;⋯&lt;</m:t>
                    </m:r>
                    <m:sSub>
                      <m:sSubPr>
                        <m:ctrlPr>
                          <a:rPr lang="en-US" b="0" i="1" smtClean="0">
                            <a:latin typeface="Cambria Math"/>
                          </a:rPr>
                        </m:ctrlPr>
                      </m:sSubPr>
                      <m:e>
                        <m:r>
                          <a:rPr lang="en-US" b="0" i="1" smtClean="0">
                            <a:latin typeface="Cambria Math"/>
                          </a:rPr>
                          <m:t>𝑦</m:t>
                        </m:r>
                      </m:e>
                      <m:sub>
                        <m:r>
                          <a:rPr lang="en-US" b="0" i="1" smtClean="0">
                            <a:latin typeface="Cambria Math"/>
                          </a:rPr>
                          <m:t>𝑘</m:t>
                        </m:r>
                      </m:sub>
                    </m:sSub>
                  </m:oMath>
                </a14:m>
                <a:endParaRPr lang="en-US" b="0" dirty="0" smtClean="0"/>
              </a:p>
              <a:p>
                <a:pPr marL="0" indent="0">
                  <a:buNone/>
                </a:pPr>
                <a:r>
                  <a:rPr lang="en-US" dirty="0" smtClean="0">
                    <a:solidFill>
                      <a:srgbClr val="C00000"/>
                    </a:solidFill>
                  </a:rPr>
                  <a:t>Can we specify the distribution? </a:t>
                </a:r>
                <a:r>
                  <a:rPr lang="en-US" dirty="0" smtClean="0"/>
                  <a:t>Use Exponential 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489841"/>
                <a:ext cx="8686800" cy="1295400"/>
              </a:xfrm>
              <a:blipFill rotWithShape="1">
                <a:blip r:embed="rId6"/>
                <a:stretch>
                  <a:fillRect l="-1825" t="-5634" r="-1544" b="-5164"/>
                </a:stretch>
              </a:blipFill>
            </p:spPr>
            <p:txBody>
              <a:bodyPr/>
              <a:lstStyle/>
              <a:p>
                <a:r>
                  <a:rPr lang="en-US">
                    <a:noFill/>
                  </a:rPr>
                  <a:t> </a:t>
                </a:r>
              </a:p>
            </p:txBody>
          </p:sp>
        </mc:Fallback>
      </mc:AlternateContent>
      <p:sp>
        <p:nvSpPr>
          <p:cNvPr id="4" name="TextBox 3"/>
          <p:cNvSpPr txBox="1"/>
          <p:nvPr/>
        </p:nvSpPr>
        <p:spPr>
          <a:xfrm>
            <a:off x="609600" y="5893676"/>
            <a:ext cx="7696200" cy="584775"/>
          </a:xfrm>
          <a:prstGeom prst="rect">
            <a:avLst/>
          </a:prstGeom>
          <a:noFill/>
        </p:spPr>
        <p:txBody>
          <a:bodyPr wrap="square" rtlCol="0">
            <a:spAutoFit/>
          </a:bodyPr>
          <a:lstStyle/>
          <a:p>
            <a:r>
              <a:rPr lang="en-US" sz="3200" b="1" dirty="0" smtClean="0">
                <a:solidFill>
                  <a:srgbClr val="C00000"/>
                </a:solidFill>
              </a:rPr>
              <a:t>What is the relation with k-</a:t>
            </a:r>
            <a:r>
              <a:rPr lang="en-US" sz="3200" b="1" dirty="0" err="1" smtClean="0">
                <a:solidFill>
                  <a:srgbClr val="C00000"/>
                </a:solidFill>
              </a:rPr>
              <a:t>mins</a:t>
            </a:r>
            <a:r>
              <a:rPr lang="en-US" sz="3200" b="1" dirty="0" smtClean="0">
                <a:solidFill>
                  <a:srgbClr val="C00000"/>
                </a:solidFill>
              </a:rPr>
              <a:t> sketches?</a:t>
            </a:r>
            <a:endParaRPr lang="en-US" sz="3200" b="1" dirty="0">
              <a:solidFill>
                <a:srgbClr val="C00000"/>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57200" y="2819400"/>
                <a:ext cx="82296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14:m>
                  <m:oMath xmlns:m="http://schemas.openxmlformats.org/officeDocument/2006/math">
                    <m:r>
                      <a:rPr lang="en-US" b="0" i="1" smtClean="0">
                        <a:latin typeface="Cambria Math"/>
                      </a:rPr>
                      <m:t>𝑘</m:t>
                    </m:r>
                    <m:r>
                      <a:rPr lang="en-US" b="0" i="1" smtClean="0">
                        <a:latin typeface="Cambria Math"/>
                      </a:rPr>
                      <m:t>=1</m:t>
                    </m:r>
                  </m:oMath>
                </a14:m>
                <a:r>
                  <a:rPr lang="en-US" dirty="0" smtClean="0"/>
                  <a:t> same as k-</a:t>
                </a:r>
                <a:r>
                  <a:rPr lang="en-US" dirty="0" err="1" smtClean="0"/>
                  <a:t>mins</a:t>
                </a:r>
                <a:r>
                  <a:rPr lang="en-US" dirty="0" smtClean="0"/>
                  <a:t>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1</m:t>
                        </m:r>
                      </m:sub>
                    </m:sSub>
                    <m:r>
                      <a:rPr lang="en-US" i="1" smtClean="0">
                        <a:latin typeface="Cambria Math"/>
                      </a:rPr>
                      <m:t>∼</m:t>
                    </m:r>
                    <m:r>
                      <m:rPr>
                        <m:sty m:val="p"/>
                      </m:rPr>
                      <a:rPr lang="en-US" i="0" smtClean="0">
                        <a:latin typeface="Cambria Math"/>
                      </a:rPr>
                      <m:t>Exp</m:t>
                    </m:r>
                    <m:r>
                      <a:rPr lang="en-US" i="1" smtClean="0">
                        <a:latin typeface="Cambria Math"/>
                      </a:rPr>
                      <m:t>(</m:t>
                    </m:r>
                    <m:r>
                      <a:rPr lang="en-US" i="1" smtClean="0">
                        <a:latin typeface="Cambria Math"/>
                      </a:rPr>
                      <m:t>𝑛</m:t>
                    </m:r>
                    <m:r>
                      <a:rPr lang="en-US" i="1" smtClean="0">
                        <a:latin typeface="Cambria Math"/>
                      </a:rPr>
                      <m:t>)</m:t>
                    </m:r>
                  </m:oMath>
                </a14:m>
                <a:r>
                  <a:rPr lang="en-US" dirty="0" smtClean="0"/>
                  <a:t>  </a:t>
                </a:r>
              </a:p>
              <a:p>
                <a:pPr>
                  <a:buFont typeface="Wingdings" panose="05000000000000000000" pitchFamily="2" charset="2"/>
                  <a:buChar char="§"/>
                </a:pPr>
                <a:r>
                  <a:rPr lang="en-US" dirty="0"/>
                  <a:t>T</a:t>
                </a:r>
                <a:r>
                  <a:rPr lang="en-US" dirty="0" smtClean="0"/>
                  <a:t>he minimum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2</m:t>
                        </m:r>
                      </m:sub>
                    </m:sSub>
                  </m:oMath>
                </a14:m>
                <a:r>
                  <a:rPr lang="en-US" dirty="0" smtClean="0"/>
                  <a:t> of the remaining </a:t>
                </a:r>
                <a14:m>
                  <m:oMath xmlns:m="http://schemas.openxmlformats.org/officeDocument/2006/math">
                    <m:r>
                      <a:rPr lang="en-US" i="1">
                        <a:latin typeface="Cambria Math"/>
                      </a:rPr>
                      <m:t>𝑛</m:t>
                    </m:r>
                    <m:r>
                      <a:rPr lang="en-US" i="1">
                        <a:latin typeface="Cambria Math"/>
                      </a:rPr>
                      <m:t>−1</m:t>
                    </m:r>
                  </m:oMath>
                </a14:m>
                <a:r>
                  <a:rPr lang="en-US" dirty="0" smtClean="0"/>
                  <a:t> elements is </a:t>
                </a:r>
                <a14:m>
                  <m:oMath xmlns:m="http://schemas.openxmlformats.org/officeDocument/2006/math">
                    <m:r>
                      <m:rPr>
                        <m:sty m:val="p"/>
                      </m:rPr>
                      <a:rPr lang="en-US">
                        <a:latin typeface="Cambria Math"/>
                      </a:rPr>
                      <m:t>Exp</m:t>
                    </m:r>
                    <m:d>
                      <m:dPr>
                        <m:ctrlPr>
                          <a:rPr lang="en-US" i="1">
                            <a:latin typeface="Cambria Math"/>
                          </a:rPr>
                        </m:ctrlPr>
                      </m:dPr>
                      <m:e>
                        <m:r>
                          <a:rPr lang="en-US" i="1">
                            <a:latin typeface="Cambria Math"/>
                          </a:rPr>
                          <m:t>𝑛</m:t>
                        </m:r>
                        <m:r>
                          <a:rPr lang="en-US" b="0" i="1" smtClean="0">
                            <a:latin typeface="Cambria Math"/>
                          </a:rPr>
                          <m:t>−1</m:t>
                        </m:r>
                      </m:e>
                    </m:d>
                    <m:r>
                      <a:rPr lang="en-US" b="0" i="1" smtClean="0">
                        <a:latin typeface="Cambria Math"/>
                      </a:rPr>
                      <m:t>| </m:t>
                    </m:r>
                    <m:sSub>
                      <m:sSubPr>
                        <m:ctrlPr>
                          <a:rPr lang="en-US" b="0" i="1" smtClean="0">
                            <a:latin typeface="Cambria Math"/>
                          </a:rPr>
                        </m:ctrlPr>
                      </m:sSubPr>
                      <m:e>
                        <m:r>
                          <a:rPr lang="en-US" b="0" i="1" smtClean="0">
                            <a:latin typeface="Cambria Math"/>
                          </a:rPr>
                          <m:t>𝑦</m:t>
                        </m:r>
                      </m:e>
                      <m:sub>
                        <m:r>
                          <a:rPr lang="en-US" b="0" i="1" smtClean="0">
                            <a:latin typeface="Cambria Math"/>
                          </a:rPr>
                          <m:t>2</m:t>
                        </m:r>
                      </m:sub>
                    </m:sSub>
                    <m:r>
                      <a:rPr lang="en-US" b="0" i="1" smtClean="0">
                        <a:latin typeface="Cambria Math"/>
                      </a:rPr>
                      <m:t>&gt;</m:t>
                    </m:r>
                    <m:sSub>
                      <m:sSubPr>
                        <m:ctrlPr>
                          <a:rPr lang="en-US" b="0" i="1" smtClean="0">
                            <a:latin typeface="Cambria Math"/>
                          </a:rPr>
                        </m:ctrlPr>
                      </m:sSubPr>
                      <m:e>
                        <m:r>
                          <a:rPr lang="en-US" b="0" i="1" smtClean="0">
                            <a:latin typeface="Cambria Math"/>
                          </a:rPr>
                          <m:t>𝑦</m:t>
                        </m:r>
                      </m:e>
                      <m:sub>
                        <m:r>
                          <a:rPr lang="en-US" b="0" i="1" smtClean="0">
                            <a:latin typeface="Cambria Math"/>
                          </a:rPr>
                          <m:t>1</m:t>
                        </m:r>
                      </m:sub>
                    </m:sSub>
                    <m:r>
                      <a:rPr lang="en-US" b="0" i="0" smtClean="0">
                        <a:latin typeface="Cambria Math"/>
                      </a:rPr>
                      <m:t>. </m:t>
                    </m:r>
                  </m:oMath>
                </a14:m>
                <a:r>
                  <a:rPr lang="en-US" dirty="0" smtClean="0"/>
                  <a:t> Since </a:t>
                </a:r>
                <a:r>
                  <a:rPr lang="en-US" dirty="0" err="1" smtClean="0"/>
                  <a:t>memoryless</a:t>
                </a:r>
                <a:r>
                  <a:rPr lang="en-US" dirty="0" smtClean="0"/>
                  <a:t>,  </a:t>
                </a:r>
                <a14:m>
                  <m:oMath xmlns:m="http://schemas.openxmlformats.org/officeDocument/2006/math">
                    <m:sSub>
                      <m:sSubPr>
                        <m:ctrlPr>
                          <a:rPr lang="en-US" i="1">
                            <a:latin typeface="Cambria Math"/>
                          </a:rPr>
                        </m:ctrlPr>
                      </m:sSubPr>
                      <m:e>
                        <m:sSub>
                          <m:sSubPr>
                            <m:ctrlPr>
                              <a:rPr lang="en-US" i="1" smtClean="0">
                                <a:latin typeface="Cambria Math"/>
                              </a:rPr>
                            </m:ctrlPr>
                          </m:sSubPr>
                          <m:e>
                            <m:r>
                              <a:rPr lang="en-US" i="1" smtClean="0">
                                <a:latin typeface="Cambria Math"/>
                              </a:rPr>
                              <m:t>𝑦</m:t>
                            </m:r>
                          </m:e>
                          <m:sub>
                            <m:r>
                              <a:rPr lang="en-US" i="1" smtClean="0">
                                <a:latin typeface="Cambria Math"/>
                              </a:rPr>
                              <m:t>2</m:t>
                            </m:r>
                          </m:sub>
                        </m:sSub>
                        <m:r>
                          <a:rPr lang="en-US" i="1" smtClean="0">
                            <a:latin typeface="Cambria Math"/>
                          </a:rPr>
                          <m:t>−</m:t>
                        </m:r>
                        <m:r>
                          <a:rPr lang="en-US" i="1">
                            <a:latin typeface="Cambria Math"/>
                          </a:rPr>
                          <m:t>𝑦</m:t>
                        </m:r>
                      </m:e>
                      <m:sub>
                        <m:r>
                          <a:rPr lang="en-US" i="1">
                            <a:latin typeface="Cambria Math"/>
                          </a:rPr>
                          <m:t>1</m:t>
                        </m:r>
                      </m:sub>
                    </m:sSub>
                    <m:r>
                      <a:rPr lang="en-US" i="1">
                        <a:latin typeface="Cambria Math"/>
                      </a:rPr>
                      <m:t>∼</m:t>
                    </m:r>
                    <m:r>
                      <m:rPr>
                        <m:sty m:val="p"/>
                      </m:rPr>
                      <a:rPr lang="en-US" i="0">
                        <a:latin typeface="Cambria Math"/>
                      </a:rPr>
                      <m:t>Exp</m:t>
                    </m:r>
                    <m:r>
                      <a:rPr lang="en-US" i="1">
                        <a:latin typeface="Cambria Math"/>
                      </a:rPr>
                      <m:t>(</m:t>
                    </m:r>
                    <m:r>
                      <a:rPr lang="en-US" i="1">
                        <a:latin typeface="Cambria Math"/>
                      </a:rPr>
                      <m:t>𝑛</m:t>
                    </m:r>
                    <m:r>
                      <a:rPr lang="en-US" i="1" smtClean="0">
                        <a:latin typeface="Cambria Math"/>
                      </a:rPr>
                      <m:t>−1</m:t>
                    </m:r>
                    <m:r>
                      <a:rPr lang="en-US" b="0" i="1" smtClean="0">
                        <a:latin typeface="Cambria Math"/>
                      </a:rPr>
                      <m:t>)</m:t>
                    </m:r>
                  </m:oMath>
                </a14:m>
                <a:r>
                  <a:rPr lang="en-US" dirty="0" smtClean="0"/>
                  <a:t>.</a:t>
                </a:r>
              </a:p>
              <a:p>
                <a:pPr>
                  <a:buFont typeface="Wingdings" panose="05000000000000000000" pitchFamily="2" charset="2"/>
                  <a:buChar char="§"/>
                </a:pPr>
                <a:r>
                  <a:rPr lang="en-US" dirty="0" smtClean="0"/>
                  <a:t>More generally </a:t>
                </a:r>
                <a14:m>
                  <m:oMath xmlns:m="http://schemas.openxmlformats.org/officeDocument/2006/math">
                    <m:sSub>
                      <m:sSubPr>
                        <m:ctrlPr>
                          <a:rPr lang="en-US" i="1">
                            <a:latin typeface="Cambria Math"/>
                          </a:rPr>
                        </m:ctrlPr>
                      </m:sSubPr>
                      <m:e>
                        <m:sSub>
                          <m:sSubPr>
                            <m:ctrlPr>
                              <a:rPr lang="en-US" i="1">
                                <a:latin typeface="Cambria Math"/>
                              </a:rPr>
                            </m:ctrlPr>
                          </m:sSubPr>
                          <m:e>
                            <m:r>
                              <a:rPr lang="en-US" i="1">
                                <a:latin typeface="Cambria Math"/>
                              </a:rPr>
                              <m:t>𝑦</m:t>
                            </m:r>
                          </m:e>
                          <m:sub>
                            <m:r>
                              <a:rPr lang="en-US" i="1" smtClean="0">
                                <a:latin typeface="Cambria Math"/>
                              </a:rPr>
                              <m:t>𝑖</m:t>
                            </m:r>
                            <m:r>
                              <a:rPr lang="en-US" i="1" smtClean="0">
                                <a:latin typeface="Cambria Math"/>
                              </a:rPr>
                              <m:t>+1</m:t>
                            </m:r>
                          </m:sub>
                        </m:sSub>
                        <m:r>
                          <a:rPr lang="en-US" i="1">
                            <a:latin typeface="Cambria Math"/>
                          </a:rPr>
                          <m:t>−</m:t>
                        </m:r>
                        <m:r>
                          <a:rPr lang="en-US" i="1">
                            <a:latin typeface="Cambria Math"/>
                          </a:rPr>
                          <m:t>𝑦</m:t>
                        </m:r>
                      </m:e>
                      <m:sub>
                        <m:r>
                          <a:rPr lang="en-US" i="1" smtClean="0">
                            <a:latin typeface="Cambria Math"/>
                          </a:rPr>
                          <m:t>𝑖</m:t>
                        </m:r>
                      </m:sub>
                    </m:sSub>
                    <m:r>
                      <a:rPr lang="en-US" i="1">
                        <a:latin typeface="Cambria Math"/>
                      </a:rPr>
                      <m:t>∼</m:t>
                    </m:r>
                    <m:r>
                      <m:rPr>
                        <m:sty m:val="p"/>
                      </m:rPr>
                      <a:rPr lang="en-US" i="0">
                        <a:latin typeface="Cambria Math"/>
                      </a:rPr>
                      <m:t>Exp</m:t>
                    </m:r>
                    <m:r>
                      <a:rPr lang="en-US" i="1">
                        <a:latin typeface="Cambria Math"/>
                      </a:rPr>
                      <m:t>(</m:t>
                    </m:r>
                    <m:r>
                      <a:rPr lang="en-US" i="1">
                        <a:latin typeface="Cambria Math"/>
                      </a:rPr>
                      <m:t>𝑛</m:t>
                    </m:r>
                    <m:r>
                      <a:rPr lang="en-US" i="1">
                        <a:latin typeface="Cambria Math"/>
                      </a:rPr>
                      <m:t>−</m:t>
                    </m:r>
                    <m:r>
                      <a:rPr lang="en-US" i="1" smtClean="0">
                        <a:latin typeface="Cambria Math"/>
                      </a:rPr>
                      <m:t>𝑖</m:t>
                    </m:r>
                    <m:r>
                      <a:rPr lang="en-US" i="1">
                        <a:latin typeface="Cambria Math"/>
                      </a:rPr>
                      <m:t>)</m:t>
                    </m:r>
                  </m:oMath>
                </a14:m>
                <a:r>
                  <a:rPr lang="en-US" dirty="0" smtClean="0"/>
                  <a:t>.</a:t>
                </a:r>
                <a:r>
                  <a:rPr lang="en-US" dirty="0"/>
                  <a:t> </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57200" y="2819400"/>
                <a:ext cx="8229600" cy="3048000"/>
              </a:xfrm>
              <a:prstGeom prst="rect">
                <a:avLst/>
              </a:prstGeom>
              <a:blipFill rotWithShape="1">
                <a:blip r:embed="rId8"/>
                <a:stretch>
                  <a:fillRect l="-1630" t="-2400"/>
                </a:stretch>
              </a:blipFill>
            </p:spPr>
            <p:txBody>
              <a:bodyPr/>
              <a:lstStyle/>
              <a:p>
                <a:r>
                  <a:rPr lang="en-US">
                    <a:noFill/>
                  </a:rPr>
                  <a:t> </a:t>
                </a:r>
              </a:p>
            </p:txBody>
          </p:sp>
        </mc:Fallback>
      </mc:AlternateContent>
    </p:spTree>
    <p:extLst>
      <p:ext uri="{BB962C8B-B14F-4D97-AF65-F5344CB8AC3E}">
        <p14:creationId xmlns:p14="http://schemas.microsoft.com/office/powerpoint/2010/main" val="211910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Bottom-k versus k-</a:t>
            </a:r>
            <a:r>
              <a:rPr lang="en-US" dirty="0" err="1" smtClean="0"/>
              <a:t>mins</a:t>
            </a:r>
            <a:r>
              <a:rPr lang="en-US" dirty="0" smtClean="0"/>
              <a:t> sketches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295400"/>
                <a:ext cx="8686800" cy="1295400"/>
              </a:xfrm>
              <a:ln>
                <a:solidFill>
                  <a:schemeClr val="tx2"/>
                </a:solidFill>
              </a:ln>
            </p:spPr>
            <p:txBody>
              <a:bodyPr>
                <a:normAutofit/>
              </a:bodyPr>
              <a:lstStyle/>
              <a:p>
                <a:pPr marL="0" indent="0">
                  <a:buNone/>
                </a:pPr>
                <a:r>
                  <a:rPr lang="en-US" dirty="0" smtClean="0"/>
                  <a:t>Bottom-k sketch: samples from </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a:rPr>
                        <m:t>Exp</m:t>
                      </m:r>
                      <m:d>
                        <m:dPr>
                          <m:ctrlPr>
                            <a:rPr lang="en-US" i="1">
                              <a:latin typeface="Cambria Math"/>
                            </a:rPr>
                          </m:ctrlPr>
                        </m:dPr>
                        <m:e>
                          <m:r>
                            <a:rPr lang="en-US" i="1">
                              <a:latin typeface="Cambria Math"/>
                            </a:rPr>
                            <m:t>𝑛</m:t>
                          </m:r>
                        </m:e>
                      </m:d>
                      <m:r>
                        <a:rPr lang="en-US" b="0" i="0" smtClean="0">
                          <a:latin typeface="Cambria Math"/>
                        </a:rPr>
                        <m:t>,</m:t>
                      </m:r>
                      <m:r>
                        <m:rPr>
                          <m:sty m:val="p"/>
                        </m:rPr>
                        <a:rPr lang="en-US" b="0" i="0" smtClean="0">
                          <a:latin typeface="Cambria Math"/>
                        </a:rPr>
                        <m:t>Exp</m:t>
                      </m:r>
                      <m:d>
                        <m:dPr>
                          <m:ctrlPr>
                            <a:rPr lang="en-US" b="0" i="1" smtClean="0">
                              <a:latin typeface="Cambria Math"/>
                            </a:rPr>
                          </m:ctrlPr>
                        </m:dPr>
                        <m:e>
                          <m:r>
                            <a:rPr lang="en-US" b="0" i="1" smtClean="0">
                              <a:latin typeface="Cambria Math"/>
                            </a:rPr>
                            <m:t>𝑛</m:t>
                          </m:r>
                          <m:r>
                            <a:rPr lang="en-US" b="0" i="0" smtClean="0">
                              <a:latin typeface="Cambria Math"/>
                            </a:rPr>
                            <m:t>−1</m:t>
                          </m:r>
                        </m:e>
                      </m:d>
                      <m:r>
                        <a:rPr lang="en-US" b="0" i="0" smtClean="0">
                          <a:latin typeface="Cambria Math"/>
                        </a:rPr>
                        <m:t>,</m:t>
                      </m:r>
                      <m:r>
                        <a:rPr lang="en-US" b="0" i="1" smtClean="0">
                          <a:latin typeface="Cambria Math"/>
                        </a:rPr>
                        <m:t>…,</m:t>
                      </m:r>
                      <m:r>
                        <m:rPr>
                          <m:sty m:val="p"/>
                        </m:rPr>
                        <a:rPr lang="en-US" b="0" i="0" smtClean="0">
                          <a:latin typeface="Cambria Math"/>
                        </a:rPr>
                        <m:t>Exp</m:t>
                      </m:r>
                      <m:r>
                        <a:rPr lang="en-US" b="0" i="1" smtClean="0">
                          <a:latin typeface="Cambria Math"/>
                        </a:rPr>
                        <m:t>(</m:t>
                      </m:r>
                      <m:r>
                        <a:rPr lang="en-US" b="0" i="1" smtClean="0">
                          <a:latin typeface="Cambria Math"/>
                        </a:rPr>
                        <m:t>𝑛</m:t>
                      </m:r>
                      <m:r>
                        <a:rPr lang="en-US" b="0" i="1" smtClean="0">
                          <a:latin typeface="Cambria Math"/>
                        </a:rPr>
                        <m:t>−</m:t>
                      </m:r>
                      <m:r>
                        <a:rPr lang="en-US" b="0" i="1" smtClean="0">
                          <a:latin typeface="Cambria Math"/>
                        </a:rPr>
                        <m:t>𝑘</m:t>
                      </m:r>
                      <m:r>
                        <a:rPr lang="en-US" b="0" i="1" smtClean="0">
                          <a:latin typeface="Cambria Math"/>
                        </a:rPr>
                        <m:t>+1)</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295400"/>
                <a:ext cx="8686800" cy="1295400"/>
              </a:xfrm>
              <a:blipFill rotWithShape="1">
                <a:blip r:embed="rId7"/>
                <a:stretch>
                  <a:fillRect l="-1752" t="-5607"/>
                </a:stretch>
              </a:blipFill>
              <a:ln>
                <a:solidFill>
                  <a:schemeClr val="tx2"/>
                </a:solidFill>
              </a:ln>
            </p:spPr>
            <p:txBody>
              <a:bodyPr/>
              <a:lstStyle/>
              <a:p>
                <a:r>
                  <a:rPr lang="en-US">
                    <a:noFill/>
                  </a:rPr>
                  <a:t> </a:t>
                </a:r>
              </a:p>
            </p:txBody>
          </p:sp>
        </mc:Fallback>
      </mc:AlternateContent>
      <p:sp>
        <p:nvSpPr>
          <p:cNvPr id="4" name="TextBox 3"/>
          <p:cNvSpPr txBox="1"/>
          <p:nvPr/>
        </p:nvSpPr>
        <p:spPr>
          <a:xfrm>
            <a:off x="838200" y="5638800"/>
            <a:ext cx="6934200" cy="1077218"/>
          </a:xfrm>
          <a:prstGeom prst="rect">
            <a:avLst/>
          </a:prstGeom>
          <a:noFill/>
        </p:spPr>
        <p:txBody>
          <a:bodyPr wrap="square" rtlCol="0">
            <a:spAutoFit/>
          </a:bodyPr>
          <a:lstStyle/>
          <a:p>
            <a:r>
              <a:rPr lang="en-US" sz="3200" b="1" dirty="0" smtClean="0">
                <a:solidFill>
                  <a:srgbClr val="C00000"/>
                </a:solidFill>
              </a:rPr>
              <a:t>Bottom-k sketches carry strictly more information than k-</a:t>
            </a:r>
            <a:r>
              <a:rPr lang="en-US" sz="3200" b="1" dirty="0" err="1" smtClean="0">
                <a:solidFill>
                  <a:srgbClr val="C00000"/>
                </a:solidFill>
              </a:rPr>
              <a:t>mins</a:t>
            </a:r>
            <a:r>
              <a:rPr lang="en-US" sz="3200" b="1" dirty="0" smtClean="0">
                <a:solidFill>
                  <a:srgbClr val="C00000"/>
                </a:solidFill>
              </a:rPr>
              <a:t> sketches!</a:t>
            </a:r>
            <a:endParaRPr lang="en-US" sz="3200" b="1" dirty="0">
              <a:solidFill>
                <a:srgbClr val="C00000"/>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28600" y="2743200"/>
                <a:ext cx="8686800" cy="762000"/>
              </a:xfrm>
              <a:prstGeom prst="rect">
                <a:avLst/>
              </a:prstGeom>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K-</a:t>
                </a:r>
                <a:r>
                  <a:rPr lang="en-US" dirty="0" err="1" smtClean="0"/>
                  <a:t>mins</a:t>
                </a:r>
                <a:r>
                  <a:rPr lang="en-US" dirty="0" smtClean="0"/>
                  <a:t> sketch: </a:t>
                </a:r>
                <a14:m>
                  <m:oMath xmlns:m="http://schemas.openxmlformats.org/officeDocument/2006/math">
                    <m:r>
                      <a:rPr lang="en-US" i="1">
                        <a:latin typeface="Cambria Math"/>
                      </a:rPr>
                      <m:t>𝑘</m:t>
                    </m:r>
                    <m:r>
                      <a:rPr lang="en-US" i="1">
                        <a:latin typeface="Cambria Math"/>
                      </a:rPr>
                      <m:t> </m:t>
                    </m:r>
                  </m:oMath>
                </a14:m>
                <a:r>
                  <a:rPr lang="en-US" dirty="0" smtClean="0"/>
                  <a:t>samples from  </a:t>
                </a:r>
                <a14:m>
                  <m:oMath xmlns:m="http://schemas.openxmlformats.org/officeDocument/2006/math">
                    <m:r>
                      <m:rPr>
                        <m:sty m:val="p"/>
                      </m:rPr>
                      <a:rPr lang="en-US">
                        <a:latin typeface="Cambria Math"/>
                      </a:rPr>
                      <m:t>Exp</m:t>
                    </m:r>
                    <m:d>
                      <m:dPr>
                        <m:ctrlPr>
                          <a:rPr lang="en-US" i="1">
                            <a:latin typeface="Cambria Math"/>
                          </a:rPr>
                        </m:ctrlPr>
                      </m:dPr>
                      <m:e>
                        <m:r>
                          <a:rPr lang="en-US" i="1">
                            <a:latin typeface="Cambria Math"/>
                          </a:rPr>
                          <m:t>𝑛</m:t>
                        </m:r>
                      </m:e>
                    </m:d>
                  </m:oMath>
                </a14:m>
                <a:endParaRPr lang="en-US"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28600" y="2743200"/>
                <a:ext cx="8686800" cy="762000"/>
              </a:xfrm>
              <a:prstGeom prst="rect">
                <a:avLst/>
              </a:prstGeom>
              <a:blipFill rotWithShape="1">
                <a:blip r:embed="rId8"/>
                <a:stretch>
                  <a:fillRect l="-1752" t="-8661" b="-2362"/>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228600" y="3657600"/>
                <a:ext cx="8686800" cy="914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To obtain </a:t>
                </a:r>
                <a14:m>
                  <m:oMath xmlns:m="http://schemas.openxmlformats.org/officeDocument/2006/math">
                    <m:r>
                      <a:rPr lang="en-US" b="0" i="1" smtClean="0">
                        <a:latin typeface="Cambria Math"/>
                      </a:rPr>
                      <m:t>𝑥</m:t>
                    </m:r>
                    <m:r>
                      <a:rPr lang="en-US" b="0" i="1" smtClean="0">
                        <a:latin typeface="Cambria Math"/>
                      </a:rPr>
                      <m:t>∼</m:t>
                    </m:r>
                    <m:r>
                      <m:rPr>
                        <m:sty m:val="p"/>
                      </m:rPr>
                      <a:rPr lang="en-US">
                        <a:latin typeface="Cambria Math"/>
                      </a:rPr>
                      <m:t>Exp</m:t>
                    </m:r>
                    <m:d>
                      <m:dPr>
                        <m:ctrlPr>
                          <a:rPr lang="en-US" i="1">
                            <a:latin typeface="Cambria Math"/>
                          </a:rPr>
                        </m:ctrlPr>
                      </m:dPr>
                      <m:e>
                        <m:r>
                          <a:rPr lang="en-US" i="1">
                            <a:latin typeface="Cambria Math"/>
                          </a:rPr>
                          <m:t>𝑛</m:t>
                        </m:r>
                      </m:e>
                    </m:d>
                  </m:oMath>
                </a14:m>
                <a:r>
                  <a:rPr lang="en-US" dirty="0" smtClean="0"/>
                  <a:t> from </a:t>
                </a:r>
                <a14:m>
                  <m:oMath xmlns:m="http://schemas.openxmlformats.org/officeDocument/2006/math">
                    <m:r>
                      <a:rPr lang="en-US" b="0" i="1" smtClean="0">
                        <a:latin typeface="Cambria Math"/>
                      </a:rPr>
                      <m:t>𝑧</m:t>
                    </m:r>
                    <m:r>
                      <a:rPr lang="en-US" b="0" i="1" smtClean="0">
                        <a:latin typeface="Cambria Math"/>
                      </a:rPr>
                      <m:t>∼</m:t>
                    </m:r>
                    <m:r>
                      <m:rPr>
                        <m:sty m:val="p"/>
                      </m:rPr>
                      <a:rPr lang="en-US">
                        <a:latin typeface="Cambria Math"/>
                      </a:rPr>
                      <m:t>Exp</m:t>
                    </m:r>
                    <m:d>
                      <m:dPr>
                        <m:ctrlPr>
                          <a:rPr lang="en-US" i="1">
                            <a:latin typeface="Cambria Math"/>
                          </a:rPr>
                        </m:ctrlPr>
                      </m:dPr>
                      <m:e>
                        <m:r>
                          <a:rPr lang="en-US" i="1">
                            <a:latin typeface="Cambria Math"/>
                          </a:rPr>
                          <m:t>𝑛</m:t>
                        </m:r>
                        <m:r>
                          <a:rPr lang="en-US" b="0" i="1" smtClean="0">
                            <a:latin typeface="Cambria Math"/>
                          </a:rPr>
                          <m:t>−</m:t>
                        </m:r>
                        <m:r>
                          <a:rPr lang="en-US" b="0" i="1" smtClean="0">
                            <a:latin typeface="Cambria Math"/>
                          </a:rPr>
                          <m:t>𝑖</m:t>
                        </m:r>
                      </m:e>
                    </m:d>
                  </m:oMath>
                </a14:m>
                <a:r>
                  <a:rPr lang="en-US" dirty="0" smtClean="0"/>
                  <a:t> (</a:t>
                </a:r>
                <a:r>
                  <a:rPr lang="en-US" dirty="0" smtClean="0">
                    <a:solidFill>
                      <a:srgbClr val="C00000"/>
                    </a:solidFill>
                  </a:rPr>
                  <a:t>without knowing </a:t>
                </a:r>
                <a14:m>
                  <m:oMath xmlns:m="http://schemas.openxmlformats.org/officeDocument/2006/math">
                    <m:r>
                      <a:rPr lang="en-US" i="1">
                        <a:solidFill>
                          <a:srgbClr val="C00000"/>
                        </a:solidFill>
                        <a:latin typeface="Cambria Math"/>
                      </a:rPr>
                      <m:t>𝑛</m:t>
                    </m:r>
                  </m:oMath>
                </a14:m>
                <a:r>
                  <a:rPr lang="en-US" dirty="0" smtClean="0"/>
                  <a:t>) we can take </a:t>
                </a:r>
                <a14:m>
                  <m:oMath xmlns:m="http://schemas.openxmlformats.org/officeDocument/2006/math">
                    <m:r>
                      <m:rPr>
                        <m:sty m:val="p"/>
                      </m:rPr>
                      <a:rPr lang="en-US" b="0" i="1" smtClean="0">
                        <a:latin typeface="Cambria Math"/>
                      </a:rPr>
                      <m:t>min</m:t>
                    </m:r>
                    <m:r>
                      <a:rPr lang="en-US" b="0" i="1" smtClean="0">
                        <a:latin typeface="Cambria Math"/>
                      </a:rPr>
                      <m:t>{</m:t>
                    </m:r>
                    <m:r>
                      <a:rPr lang="en-US" b="0" i="1" smtClean="0">
                        <a:latin typeface="Cambria Math"/>
                      </a:rPr>
                      <m:t>𝑧</m:t>
                    </m:r>
                    <m:r>
                      <a:rPr lang="en-US" b="0" i="1" smtClean="0">
                        <a:latin typeface="Cambria Math"/>
                      </a:rPr>
                      <m:t>,</m:t>
                    </m:r>
                    <m:r>
                      <a:rPr lang="en-US" b="0" i="1" smtClean="0">
                        <a:latin typeface="Cambria Math"/>
                      </a:rPr>
                      <m:t>𝑡</m:t>
                    </m:r>
                    <m:r>
                      <a:rPr lang="en-US" b="0" i="1" smtClean="0">
                        <a:latin typeface="Cambria Math"/>
                      </a:rPr>
                      <m:t>}</m:t>
                    </m:r>
                  </m:oMath>
                </a14:m>
                <a:r>
                  <a:rPr lang="en-US" dirty="0" smtClean="0"/>
                  <a:t> where </a:t>
                </a:r>
                <a14:m>
                  <m:oMath xmlns:m="http://schemas.openxmlformats.org/officeDocument/2006/math">
                    <m:r>
                      <a:rPr lang="en-US" i="1" dirty="0">
                        <a:latin typeface="Cambria Math"/>
                      </a:rPr>
                      <m:t>𝑡</m:t>
                    </m:r>
                    <m:r>
                      <a:rPr lang="en-US" i="1">
                        <a:latin typeface="Cambria Math"/>
                      </a:rPr>
                      <m:t>∼</m:t>
                    </m:r>
                    <m:r>
                      <m:rPr>
                        <m:sty m:val="p"/>
                      </m:rPr>
                      <a:rPr lang="en-US">
                        <a:latin typeface="Cambria Math"/>
                      </a:rPr>
                      <m:t>Exp</m:t>
                    </m:r>
                    <m:d>
                      <m:dPr>
                        <m:ctrlPr>
                          <a:rPr lang="en-US" i="1">
                            <a:latin typeface="Cambria Math"/>
                          </a:rPr>
                        </m:ctrlPr>
                      </m:dPr>
                      <m:e>
                        <m:r>
                          <a:rPr lang="en-US" b="0" i="1" smtClean="0">
                            <a:latin typeface="Cambria Math"/>
                          </a:rPr>
                          <m:t>𝑖</m:t>
                        </m:r>
                      </m:e>
                    </m:d>
                  </m:oMath>
                </a14:m>
                <a:endParaRPr lang="en-US" dirty="0" smtClean="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228600" y="3657600"/>
                <a:ext cx="8686800" cy="914400"/>
              </a:xfrm>
              <a:prstGeom prst="rect">
                <a:avLst/>
              </a:prstGeom>
              <a:blipFill rotWithShape="1">
                <a:blip r:embed="rId11"/>
                <a:stretch>
                  <a:fillRect l="-1684" t="-13333"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352097" y="4719145"/>
                <a:ext cx="8686800" cy="914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We can use k-</a:t>
                </a:r>
                <a:r>
                  <a:rPr lang="en-US" dirty="0" err="1" smtClean="0"/>
                  <a:t>mins</a:t>
                </a:r>
                <a:r>
                  <a:rPr lang="en-US" dirty="0" smtClean="0"/>
                  <a:t> estimators with bottom-k.  Can do even better by taking expectation over choices of </a:t>
                </a:r>
                <a14:m>
                  <m:oMath xmlns:m="http://schemas.openxmlformats.org/officeDocument/2006/math">
                    <m:r>
                      <a:rPr lang="en-US" b="0" i="1" smtClean="0">
                        <a:latin typeface="Cambria Math"/>
                      </a:rPr>
                      <m:t>𝑡</m:t>
                    </m:r>
                  </m:oMath>
                </a14:m>
                <a:r>
                  <a:rPr lang="en-US" dirty="0" smtClean="0"/>
                  <a:t>.</a:t>
                </a: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352097" y="4719145"/>
                <a:ext cx="8686800" cy="914400"/>
              </a:xfrm>
              <a:prstGeom prst="rect">
                <a:avLst/>
              </a:prstGeom>
              <a:blipFill rotWithShape="1">
                <a:blip r:embed="rId10"/>
                <a:stretch>
                  <a:fillRect l="-1684" t="-13333" b="-21333"/>
                </a:stretch>
              </a:blipFill>
            </p:spPr>
            <p:txBody>
              <a:bodyPr/>
              <a:lstStyle/>
              <a:p>
                <a:r>
                  <a:rPr lang="en-US">
                    <a:noFill/>
                  </a:rPr>
                  <a:t> </a:t>
                </a:r>
              </a:p>
            </p:txBody>
          </p:sp>
        </mc:Fallback>
      </mc:AlternateContent>
      <p:sp>
        <p:nvSpPr>
          <p:cNvPr id="10" name="Right Arrow 9"/>
          <p:cNvSpPr/>
          <p:nvPr/>
        </p:nvSpPr>
        <p:spPr>
          <a:xfrm>
            <a:off x="76200" y="4939284"/>
            <a:ext cx="304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33400" y="5935093"/>
            <a:ext cx="304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45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Estimating Distinct Count from a Min-Hash Sketch: Bottom-k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600200"/>
                <a:ext cx="9067800" cy="4267199"/>
              </a:xfrm>
            </p:spPr>
            <p:txBody>
              <a:bodyPr>
                <a:normAutofit/>
              </a:bodyPr>
              <a:lstStyle/>
              <a:p>
                <a:pPr marL="0" indent="0">
                  <a:buNone/>
                </a:pPr>
                <a:r>
                  <a:rPr lang="en-US" dirty="0" smtClean="0"/>
                  <a:t>Likelihood function of </a:t>
                </a:r>
                <a14:m>
                  <m:oMath xmlns:m="http://schemas.openxmlformats.org/officeDocument/2006/math">
                    <m:sSub>
                      <m:sSubPr>
                        <m:ctrlPr>
                          <a:rPr lang="en-US" i="1">
                            <a:latin typeface="Cambria Math"/>
                          </a:rPr>
                        </m:ctrlPr>
                      </m:sSubPr>
                      <m:e>
                        <m:r>
                          <a:rPr lang="en-US" i="1">
                            <a:latin typeface="Cambria Math"/>
                          </a:rPr>
                          <m:t>𝑦</m:t>
                        </m:r>
                      </m:e>
                      <m:sub>
                        <m:r>
                          <a:rPr lang="en-US" i="1">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𝑘</m:t>
                        </m:r>
                      </m:sub>
                    </m:sSub>
                    <m:r>
                      <a:rPr lang="en-US" b="0" i="1" smtClean="0">
                        <a:latin typeface="Cambria Math"/>
                      </a:rPr>
                      <m:t>,</m:t>
                    </m:r>
                    <m:r>
                      <a:rPr lang="en-US" b="0" i="1" smtClean="0">
                        <a:latin typeface="Cambria Math"/>
                      </a:rPr>
                      <m:t>𝑛</m:t>
                    </m:r>
                  </m:oMath>
                </a14:m>
                <a:r>
                  <a:rPr lang="en-US" b="0" dirty="0" smtClean="0"/>
                  <a:t>:</a:t>
                </a:r>
              </a:p>
              <a:p>
                <a:pPr marL="0" indent="0">
                  <a:buNone/>
                </a:pPr>
                <a14:m>
                  <m:oMathPara xmlns:m="http://schemas.openxmlformats.org/officeDocument/2006/math">
                    <m:oMathParaPr>
                      <m:jc m:val="centerGroup"/>
                    </m:oMathParaPr>
                    <m:oMath xmlns:m="http://schemas.openxmlformats.org/officeDocument/2006/math">
                      <m:r>
                        <a:rPr lang="en-US" b="0" i="1" dirty="0" smtClean="0">
                          <a:solidFill>
                            <a:schemeClr val="tx2"/>
                          </a:solidFill>
                          <a:latin typeface="Cambria Math"/>
                        </a:rPr>
                        <m:t>𝑓</m:t>
                      </m:r>
                      <m:d>
                        <m:dPr>
                          <m:ctrlPr>
                            <a:rPr lang="en-US" b="0" i="1" dirty="0" smtClean="0">
                              <a:solidFill>
                                <a:schemeClr val="tx2"/>
                              </a:solidFill>
                              <a:latin typeface="Cambria Math"/>
                            </a:rPr>
                          </m:ctrlPr>
                        </m:dPr>
                        <m:e>
                          <m:r>
                            <a:rPr lang="en-US" b="0" i="1" dirty="0" smtClean="0">
                              <a:solidFill>
                                <a:schemeClr val="tx2"/>
                              </a:solidFill>
                              <a:latin typeface="Cambria Math"/>
                            </a:rPr>
                            <m:t>𝑦</m:t>
                          </m:r>
                          <m:r>
                            <a:rPr lang="en-US" b="0" i="1" dirty="0" smtClean="0">
                              <a:solidFill>
                                <a:schemeClr val="tx2"/>
                              </a:solidFill>
                              <a:latin typeface="Cambria Math"/>
                            </a:rPr>
                            <m:t>;</m:t>
                          </m:r>
                          <m:r>
                            <a:rPr lang="en-US" b="0" i="1" dirty="0" smtClean="0">
                              <a:solidFill>
                                <a:schemeClr val="tx2"/>
                              </a:solidFill>
                              <a:latin typeface="Cambria Math"/>
                            </a:rPr>
                            <m:t>𝑛</m:t>
                          </m:r>
                        </m:e>
                      </m:d>
                      <m:r>
                        <a:rPr lang="en-US" b="0" i="1" dirty="0" smtClean="0">
                          <a:solidFill>
                            <a:schemeClr val="tx2"/>
                          </a:solidFill>
                          <a:latin typeface="Cambria Math"/>
                        </a:rPr>
                        <m:t>=</m:t>
                      </m:r>
                      <m:nary>
                        <m:naryPr>
                          <m:chr m:val="∏"/>
                          <m:ctrlPr>
                            <a:rPr lang="en-US" i="1" dirty="0">
                              <a:solidFill>
                                <a:schemeClr val="tx2"/>
                              </a:solidFill>
                              <a:latin typeface="Cambria Math"/>
                            </a:rPr>
                          </m:ctrlPr>
                        </m:naryPr>
                        <m:sub>
                          <m:r>
                            <a:rPr lang="en-US" i="1" dirty="0">
                              <a:solidFill>
                                <a:schemeClr val="tx2"/>
                              </a:solidFill>
                              <a:latin typeface="Cambria Math"/>
                            </a:rPr>
                            <m:t>𝑖</m:t>
                          </m:r>
                          <m:r>
                            <a:rPr lang="en-US" i="1" dirty="0">
                              <a:solidFill>
                                <a:schemeClr val="tx2"/>
                              </a:solidFill>
                              <a:latin typeface="Cambria Math"/>
                            </a:rPr>
                            <m:t>=1</m:t>
                          </m:r>
                        </m:sub>
                        <m:sup>
                          <m:r>
                            <a:rPr lang="en-US" i="1" dirty="0">
                              <a:solidFill>
                                <a:schemeClr val="tx2"/>
                              </a:solidFill>
                              <a:latin typeface="Cambria Math"/>
                            </a:rPr>
                            <m:t>𝑘</m:t>
                          </m:r>
                        </m:sup>
                        <m:e>
                          <m:r>
                            <a:rPr lang="en-US" b="0" i="1" dirty="0" smtClean="0">
                              <a:solidFill>
                                <a:schemeClr val="tx2"/>
                              </a:solidFill>
                              <a:latin typeface="Cambria Math"/>
                            </a:rPr>
                            <m:t>(</m:t>
                          </m:r>
                          <m:r>
                            <a:rPr lang="en-US" i="1" dirty="0">
                              <a:solidFill>
                                <a:schemeClr val="tx2"/>
                              </a:solidFill>
                              <a:latin typeface="Cambria Math"/>
                            </a:rPr>
                            <m:t>𝑛</m:t>
                          </m:r>
                          <m:r>
                            <a:rPr lang="en-US" b="0" i="1" dirty="0" smtClean="0">
                              <a:solidFill>
                                <a:schemeClr val="tx2"/>
                              </a:solidFill>
                              <a:latin typeface="Cambria Math"/>
                            </a:rPr>
                            <m:t>+1−</m:t>
                          </m:r>
                          <m:r>
                            <a:rPr lang="en-US" b="0" i="1" dirty="0" smtClean="0">
                              <a:solidFill>
                                <a:schemeClr val="tx2"/>
                              </a:solidFill>
                              <a:latin typeface="Cambria Math"/>
                            </a:rPr>
                            <m:t>𝑖</m:t>
                          </m:r>
                          <m:r>
                            <a:rPr lang="en-US" b="0" i="1" dirty="0" smtClean="0">
                              <a:solidFill>
                                <a:schemeClr val="tx2"/>
                              </a:solidFill>
                              <a:latin typeface="Cambria Math"/>
                            </a:rPr>
                            <m:t>)</m:t>
                          </m:r>
                          <m:sSubSup>
                            <m:sSubSupPr>
                              <m:ctrlPr>
                                <a:rPr lang="en-US" i="1" dirty="0">
                                  <a:solidFill>
                                    <a:schemeClr val="tx2"/>
                                  </a:solidFill>
                                  <a:latin typeface="Cambria Math"/>
                                </a:rPr>
                              </m:ctrlPr>
                            </m:sSubSupPr>
                            <m:e>
                              <m:r>
                                <m:rPr>
                                  <m:sty m:val="p"/>
                                </m:rPr>
                                <a:rPr lang="en-US" dirty="0">
                                  <a:solidFill>
                                    <a:schemeClr val="tx2"/>
                                  </a:solidFill>
                                  <a:latin typeface="Cambria Math"/>
                                </a:rPr>
                                <m:t>e</m:t>
                              </m:r>
                            </m:e>
                            <m:sub/>
                            <m:sup>
                              <m:r>
                                <a:rPr lang="en-US" i="1" dirty="0">
                                  <a:solidFill>
                                    <a:schemeClr val="tx2"/>
                                  </a:solidFill>
                                  <a:latin typeface="Cambria Math"/>
                                </a:rPr>
                                <m:t>−</m:t>
                              </m:r>
                              <m:r>
                                <a:rPr lang="en-US" b="0" i="1" dirty="0" smtClean="0">
                                  <a:solidFill>
                                    <a:schemeClr val="tx2"/>
                                  </a:solidFill>
                                  <a:latin typeface="Cambria Math"/>
                                </a:rPr>
                                <m:t>(</m:t>
                              </m:r>
                              <m:r>
                                <a:rPr lang="en-US" i="1" dirty="0">
                                  <a:solidFill>
                                    <a:schemeClr val="tx2"/>
                                  </a:solidFill>
                                  <a:latin typeface="Cambria Math"/>
                                </a:rPr>
                                <m:t>𝑛</m:t>
                              </m:r>
                              <m:r>
                                <a:rPr lang="en-US" b="0" i="1" dirty="0" smtClean="0">
                                  <a:solidFill>
                                    <a:schemeClr val="tx2"/>
                                  </a:solidFill>
                                  <a:latin typeface="Cambria Math"/>
                                </a:rPr>
                                <m:t>+1−</m:t>
                              </m:r>
                              <m:r>
                                <a:rPr lang="en-US" b="0" i="1" dirty="0" smtClean="0">
                                  <a:solidFill>
                                    <a:schemeClr val="tx2"/>
                                  </a:solidFill>
                                  <a:latin typeface="Cambria Math"/>
                                </a:rPr>
                                <m:t>𝑖</m:t>
                              </m:r>
                              <m:r>
                                <a:rPr lang="en-US" b="0" i="1" dirty="0" smtClean="0">
                                  <a:solidFill>
                                    <a:schemeClr val="tx2"/>
                                  </a:solidFill>
                                  <a:latin typeface="Cambria Math"/>
                                </a:rPr>
                                <m:t>)(</m:t>
                              </m:r>
                              <m:sSub>
                                <m:sSubPr>
                                  <m:ctrlPr>
                                    <a:rPr lang="en-US" i="1" dirty="0">
                                      <a:solidFill>
                                        <a:schemeClr val="tx2"/>
                                      </a:solidFill>
                                      <a:latin typeface="Cambria Math"/>
                                    </a:rPr>
                                  </m:ctrlPr>
                                </m:sSubPr>
                                <m:e>
                                  <m:r>
                                    <a:rPr lang="en-US" i="1" dirty="0">
                                      <a:solidFill>
                                        <a:schemeClr val="tx2"/>
                                      </a:solidFill>
                                      <a:latin typeface="Cambria Math"/>
                                    </a:rPr>
                                    <m:t>𝑦</m:t>
                                  </m:r>
                                </m:e>
                                <m:sub>
                                  <m:r>
                                    <a:rPr lang="en-US" i="1" dirty="0">
                                      <a:solidFill>
                                        <a:schemeClr val="tx2"/>
                                      </a:solidFill>
                                      <a:latin typeface="Cambria Math"/>
                                    </a:rPr>
                                    <m:t>𝑖</m:t>
                                  </m:r>
                                </m:sub>
                              </m:sSub>
                              <m:r>
                                <a:rPr lang="en-US" b="0" i="1" dirty="0" smtClean="0">
                                  <a:solidFill>
                                    <a:schemeClr val="tx2"/>
                                  </a:solidFill>
                                  <a:latin typeface="Cambria Math"/>
                                </a:rPr>
                                <m:t>−</m:t>
                              </m:r>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𝑖</m:t>
                                  </m:r>
                                  <m:r>
                                    <a:rPr lang="en-US" b="0" i="1" dirty="0" smtClean="0">
                                      <a:solidFill>
                                        <a:schemeClr val="tx2"/>
                                      </a:solidFill>
                                      <a:latin typeface="Cambria Math"/>
                                    </a:rPr>
                                    <m:t>−1</m:t>
                                  </m:r>
                                </m:sub>
                              </m:sSub>
                              <m:r>
                                <a:rPr lang="en-US" b="0" i="1" dirty="0" smtClean="0">
                                  <a:solidFill>
                                    <a:schemeClr val="tx2"/>
                                  </a:solidFill>
                                  <a:latin typeface="Cambria Math"/>
                                </a:rPr>
                                <m:t>)</m:t>
                              </m:r>
                            </m:sup>
                          </m:sSubSup>
                          <m:r>
                            <a:rPr lang="en-US" i="1" dirty="0">
                              <a:solidFill>
                                <a:schemeClr val="tx2"/>
                              </a:solidFill>
                              <a:latin typeface="Cambria Math"/>
                            </a:rPr>
                            <m:t>=</m:t>
                          </m:r>
                        </m:e>
                      </m:nary>
                    </m:oMath>
                  </m:oMathPara>
                </a14:m>
                <a:endParaRPr lang="en-US" i="1" dirty="0" smtClean="0">
                  <a:solidFill>
                    <a:schemeClr val="tx2"/>
                  </a:solidFill>
                  <a:latin typeface="Cambria Math"/>
                </a:endParaRPr>
              </a:p>
              <a:p>
                <a:pPr marL="0" indent="0">
                  <a:buNone/>
                </a:pPr>
                <a14:m>
                  <m:oMathPara xmlns:m="http://schemas.openxmlformats.org/officeDocument/2006/math">
                    <m:oMathParaPr>
                      <m:jc m:val="centerGroup"/>
                    </m:oMathParaPr>
                    <m:oMath xmlns:m="http://schemas.openxmlformats.org/officeDocument/2006/math">
                      <m:f>
                        <m:fPr>
                          <m:ctrlPr>
                            <a:rPr lang="en-US" i="1" dirty="0">
                              <a:solidFill>
                                <a:schemeClr val="tx2"/>
                              </a:solidFill>
                              <a:latin typeface="Cambria Math"/>
                            </a:rPr>
                          </m:ctrlPr>
                        </m:fPr>
                        <m:num>
                          <m:r>
                            <m:rPr>
                              <m:sty m:val="p"/>
                            </m:rPr>
                            <a:rPr lang="en-US" dirty="0">
                              <a:solidFill>
                                <a:schemeClr val="tx2"/>
                              </a:solidFill>
                              <a:latin typeface="Cambria Math"/>
                            </a:rPr>
                            <m:t>n</m:t>
                          </m:r>
                          <m:r>
                            <a:rPr lang="en-US" dirty="0">
                              <a:solidFill>
                                <a:schemeClr val="tx2"/>
                              </a:solidFill>
                              <a:latin typeface="Cambria Math"/>
                            </a:rPr>
                            <m:t>!</m:t>
                          </m:r>
                        </m:num>
                        <m:den>
                          <m:d>
                            <m:dPr>
                              <m:ctrlPr>
                                <a:rPr lang="en-US" i="1" dirty="0">
                                  <a:solidFill>
                                    <a:schemeClr val="tx2"/>
                                  </a:solidFill>
                                  <a:latin typeface="Cambria Math"/>
                                </a:rPr>
                              </m:ctrlPr>
                            </m:dPr>
                            <m:e>
                              <m:r>
                                <m:rPr>
                                  <m:sty m:val="p"/>
                                </m:rPr>
                                <a:rPr lang="en-US" dirty="0">
                                  <a:solidFill>
                                    <a:schemeClr val="tx2"/>
                                  </a:solidFill>
                                  <a:latin typeface="Cambria Math"/>
                                </a:rPr>
                                <m:t>n</m:t>
                              </m:r>
                              <m:r>
                                <a:rPr lang="en-US" dirty="0">
                                  <a:solidFill>
                                    <a:schemeClr val="tx2"/>
                                  </a:solidFill>
                                  <a:latin typeface="Cambria Math"/>
                                </a:rPr>
                                <m:t>−</m:t>
                              </m:r>
                              <m:r>
                                <m:rPr>
                                  <m:sty m:val="p"/>
                                </m:rPr>
                                <a:rPr lang="en-US" dirty="0">
                                  <a:solidFill>
                                    <a:schemeClr val="tx2"/>
                                  </a:solidFill>
                                  <a:latin typeface="Cambria Math"/>
                                </a:rPr>
                                <m:t>k</m:t>
                              </m:r>
                            </m:e>
                          </m:d>
                          <m:r>
                            <a:rPr lang="en-US" dirty="0">
                              <a:solidFill>
                                <a:schemeClr val="tx2"/>
                              </a:solidFill>
                              <a:latin typeface="Cambria Math"/>
                            </a:rPr>
                            <m:t>!</m:t>
                          </m:r>
                        </m:den>
                      </m:f>
                      <m:r>
                        <a:rPr lang="en-US" b="0" i="1" dirty="0" smtClean="0">
                          <a:solidFill>
                            <a:schemeClr val="tx2"/>
                          </a:solidFill>
                          <a:latin typeface="Cambria Math"/>
                        </a:rPr>
                        <m:t> </m:t>
                      </m:r>
                      <m:sSup>
                        <m:sSupPr>
                          <m:ctrlPr>
                            <a:rPr lang="en-US" i="1" dirty="0">
                              <a:solidFill>
                                <a:schemeClr val="tx2"/>
                              </a:solidFill>
                              <a:latin typeface="Cambria Math"/>
                            </a:rPr>
                          </m:ctrlPr>
                        </m:sSupPr>
                        <m:e>
                          <m:r>
                            <m:rPr>
                              <m:sty m:val="p"/>
                            </m:rPr>
                            <a:rPr lang="en-US" dirty="0">
                              <a:solidFill>
                                <a:schemeClr val="tx2"/>
                              </a:solidFill>
                              <a:latin typeface="Cambria Math"/>
                            </a:rPr>
                            <m:t>e</m:t>
                          </m:r>
                        </m:e>
                        <m:sup>
                          <m:r>
                            <a:rPr lang="en-US" dirty="0">
                              <a:solidFill>
                                <a:schemeClr val="tx2"/>
                              </a:solidFill>
                              <a:latin typeface="Cambria Math"/>
                            </a:rPr>
                            <m:t>−</m:t>
                          </m:r>
                          <m:r>
                            <a:rPr lang="en-US" b="0" i="0" dirty="0" smtClean="0">
                              <a:solidFill>
                                <a:schemeClr val="tx2"/>
                              </a:solidFill>
                              <a:latin typeface="Cambria Math"/>
                            </a:rPr>
                            <m:t>(</m:t>
                          </m:r>
                          <m:r>
                            <m:rPr>
                              <m:sty m:val="p"/>
                            </m:rPr>
                            <a:rPr lang="en-US" dirty="0">
                              <a:solidFill>
                                <a:schemeClr val="tx2"/>
                              </a:solidFill>
                              <a:latin typeface="Cambria Math"/>
                            </a:rPr>
                            <m:t>n</m:t>
                          </m:r>
                          <m:r>
                            <a:rPr lang="en-US" b="0" i="1" dirty="0" smtClean="0">
                              <a:solidFill>
                                <a:schemeClr val="tx2"/>
                              </a:solidFill>
                              <a:latin typeface="Cambria Math"/>
                            </a:rPr>
                            <m:t>+1)</m:t>
                          </m:r>
                          <m:nary>
                            <m:naryPr>
                              <m:chr m:val="∑"/>
                              <m:ctrlPr>
                                <a:rPr lang="en-US" i="1" dirty="0">
                                  <a:solidFill>
                                    <a:schemeClr val="tx2"/>
                                  </a:solidFill>
                                  <a:latin typeface="Cambria Math"/>
                                </a:rPr>
                              </m:ctrlPr>
                            </m:naryPr>
                            <m:sub>
                              <m:r>
                                <a:rPr lang="en-US" i="1" dirty="0">
                                  <a:solidFill>
                                    <a:schemeClr val="tx2"/>
                                  </a:solidFill>
                                  <a:latin typeface="Cambria Math"/>
                                </a:rPr>
                                <m:t>𝑖</m:t>
                              </m:r>
                              <m:r>
                                <a:rPr lang="en-US" i="1" dirty="0">
                                  <a:solidFill>
                                    <a:schemeClr val="tx2"/>
                                  </a:solidFill>
                                  <a:latin typeface="Cambria Math"/>
                                </a:rPr>
                                <m:t>=1</m:t>
                              </m:r>
                            </m:sub>
                            <m:sup>
                              <m:r>
                                <a:rPr lang="en-US" i="1" dirty="0">
                                  <a:solidFill>
                                    <a:schemeClr val="tx2"/>
                                  </a:solidFill>
                                  <a:latin typeface="Cambria Math"/>
                                </a:rPr>
                                <m:t>𝑘</m:t>
                              </m:r>
                            </m:sup>
                            <m:e>
                              <m:sSub>
                                <m:sSubPr>
                                  <m:ctrlPr>
                                    <a:rPr lang="en-US" i="1" dirty="0">
                                      <a:solidFill>
                                        <a:schemeClr val="tx2"/>
                                      </a:solidFill>
                                      <a:latin typeface="Cambria Math"/>
                                    </a:rPr>
                                  </m:ctrlPr>
                                </m:sSubPr>
                                <m:e>
                                  <m:r>
                                    <a:rPr lang="en-US" b="0" i="1" dirty="0" smtClean="0">
                                      <a:solidFill>
                                        <a:schemeClr val="tx2"/>
                                      </a:solidFill>
                                      <a:latin typeface="Cambria Math"/>
                                    </a:rPr>
                                    <m:t>(</m:t>
                                  </m:r>
                                  <m:r>
                                    <a:rPr lang="en-US" i="1" dirty="0">
                                      <a:solidFill>
                                        <a:schemeClr val="tx2"/>
                                      </a:solidFill>
                                      <a:latin typeface="Cambria Math"/>
                                    </a:rPr>
                                    <m:t>𝑦</m:t>
                                  </m:r>
                                </m:e>
                                <m:sub>
                                  <m:r>
                                    <a:rPr lang="en-US" i="1" dirty="0">
                                      <a:solidFill>
                                        <a:schemeClr val="tx2"/>
                                      </a:solidFill>
                                      <a:latin typeface="Cambria Math"/>
                                    </a:rPr>
                                    <m:t>𝑖</m:t>
                                  </m:r>
                                </m:sub>
                              </m:sSub>
                              <m:r>
                                <a:rPr lang="en-US" b="0" i="1" dirty="0" smtClean="0">
                                  <a:solidFill>
                                    <a:schemeClr val="tx2"/>
                                  </a:solidFill>
                                  <a:latin typeface="Cambria Math"/>
                                </a:rPr>
                                <m:t>−</m:t>
                              </m:r>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𝑖</m:t>
                                  </m:r>
                                  <m:r>
                                    <a:rPr lang="en-US" b="0" i="1" dirty="0" smtClean="0">
                                      <a:solidFill>
                                        <a:schemeClr val="tx2"/>
                                      </a:solidFill>
                                      <a:latin typeface="Cambria Math"/>
                                    </a:rPr>
                                    <m:t>−1</m:t>
                                  </m:r>
                                </m:sub>
                              </m:sSub>
                              <m:r>
                                <a:rPr lang="en-US" b="0" i="1" dirty="0" smtClean="0">
                                  <a:solidFill>
                                    <a:schemeClr val="tx2"/>
                                  </a:solidFill>
                                  <a:latin typeface="Cambria Math"/>
                                </a:rPr>
                                <m:t>)</m:t>
                              </m:r>
                            </m:e>
                          </m:nary>
                        </m:sup>
                      </m:sSup>
                      <m:sSup>
                        <m:sSupPr>
                          <m:ctrlPr>
                            <a:rPr lang="en-US" b="0" i="1" dirty="0" smtClean="0">
                              <a:solidFill>
                                <a:schemeClr val="tx2"/>
                              </a:solidFill>
                              <a:latin typeface="Cambria Math"/>
                            </a:rPr>
                          </m:ctrlPr>
                        </m:sSupPr>
                        <m:e>
                          <m:r>
                            <m:rPr>
                              <m:sty m:val="p"/>
                            </m:rPr>
                            <a:rPr lang="en-US" b="0" i="1" dirty="0" smtClean="0">
                              <a:solidFill>
                                <a:schemeClr val="tx2"/>
                              </a:solidFill>
                              <a:latin typeface="Cambria Math"/>
                            </a:rPr>
                            <m:t>e</m:t>
                          </m:r>
                        </m:e>
                        <m:sup>
                          <m:nary>
                            <m:naryPr>
                              <m:chr m:val="∑"/>
                              <m:ctrlPr>
                                <a:rPr lang="en-US" i="1" dirty="0">
                                  <a:solidFill>
                                    <a:schemeClr val="tx2"/>
                                  </a:solidFill>
                                  <a:latin typeface="Cambria Math"/>
                                </a:rPr>
                              </m:ctrlPr>
                            </m:naryPr>
                            <m:sub>
                              <m:r>
                                <a:rPr lang="en-US" i="1" dirty="0">
                                  <a:solidFill>
                                    <a:schemeClr val="tx2"/>
                                  </a:solidFill>
                                  <a:latin typeface="Cambria Math"/>
                                </a:rPr>
                                <m:t>𝑖</m:t>
                              </m:r>
                            </m:sub>
                            <m:sup>
                              <m:r>
                                <a:rPr lang="en-US" i="1" dirty="0">
                                  <a:solidFill>
                                    <a:schemeClr val="tx2"/>
                                  </a:solidFill>
                                  <a:latin typeface="Cambria Math"/>
                                </a:rPr>
                                <m:t>𝑘</m:t>
                              </m:r>
                            </m:sup>
                            <m:e>
                              <m:r>
                                <a:rPr lang="en-US" i="1" dirty="0">
                                  <a:solidFill>
                                    <a:schemeClr val="tx2"/>
                                  </a:solidFill>
                                  <a:latin typeface="Cambria Math"/>
                                </a:rPr>
                                <m:t>𝑖</m:t>
                              </m:r>
                              <m:d>
                                <m:dPr>
                                  <m:ctrlPr>
                                    <a:rPr lang="en-US" i="1" dirty="0">
                                      <a:solidFill>
                                        <a:schemeClr val="tx2"/>
                                      </a:solidFill>
                                      <a:latin typeface="Cambria Math"/>
                                    </a:rPr>
                                  </m:ctrlPr>
                                </m:dPr>
                                <m:e>
                                  <m:sSub>
                                    <m:sSubPr>
                                      <m:ctrlPr>
                                        <a:rPr lang="en-US" i="1" dirty="0">
                                          <a:solidFill>
                                            <a:schemeClr val="tx2"/>
                                          </a:solidFill>
                                          <a:latin typeface="Cambria Math"/>
                                        </a:rPr>
                                      </m:ctrlPr>
                                    </m:sSubPr>
                                    <m:e>
                                      <m:r>
                                        <a:rPr lang="en-US" i="1" dirty="0">
                                          <a:solidFill>
                                            <a:schemeClr val="tx2"/>
                                          </a:solidFill>
                                          <a:latin typeface="Cambria Math"/>
                                        </a:rPr>
                                        <m:t>𝑦</m:t>
                                      </m:r>
                                    </m:e>
                                    <m:sub>
                                      <m:r>
                                        <a:rPr lang="en-US" i="1" dirty="0">
                                          <a:solidFill>
                                            <a:schemeClr val="tx2"/>
                                          </a:solidFill>
                                          <a:latin typeface="Cambria Math"/>
                                        </a:rPr>
                                        <m:t>𝑖</m:t>
                                      </m:r>
                                    </m:sub>
                                  </m:sSub>
                                  <m:r>
                                    <a:rPr lang="en-US" i="1" dirty="0">
                                      <a:solidFill>
                                        <a:schemeClr val="tx2"/>
                                      </a:solidFill>
                                      <a:latin typeface="Cambria Math"/>
                                    </a:rPr>
                                    <m:t>−</m:t>
                                  </m:r>
                                  <m:sSub>
                                    <m:sSubPr>
                                      <m:ctrlPr>
                                        <a:rPr lang="en-US" i="1" dirty="0">
                                          <a:solidFill>
                                            <a:schemeClr val="tx2"/>
                                          </a:solidFill>
                                          <a:latin typeface="Cambria Math"/>
                                        </a:rPr>
                                      </m:ctrlPr>
                                    </m:sSubPr>
                                    <m:e>
                                      <m:r>
                                        <a:rPr lang="en-US" i="1" dirty="0">
                                          <a:solidFill>
                                            <a:schemeClr val="tx2"/>
                                          </a:solidFill>
                                          <a:latin typeface="Cambria Math"/>
                                        </a:rPr>
                                        <m:t>𝑦</m:t>
                                      </m:r>
                                    </m:e>
                                    <m:sub>
                                      <m:r>
                                        <a:rPr lang="en-US" i="1" dirty="0">
                                          <a:solidFill>
                                            <a:schemeClr val="tx2"/>
                                          </a:solidFill>
                                          <a:latin typeface="Cambria Math"/>
                                        </a:rPr>
                                        <m:t>𝑖</m:t>
                                      </m:r>
                                      <m:r>
                                        <a:rPr lang="en-US" i="1" dirty="0">
                                          <a:solidFill>
                                            <a:schemeClr val="tx2"/>
                                          </a:solidFill>
                                          <a:latin typeface="Cambria Math"/>
                                        </a:rPr>
                                        <m:t>−1</m:t>
                                      </m:r>
                                    </m:sub>
                                  </m:sSub>
                                </m:e>
                              </m:d>
                              <m:r>
                                <a:rPr lang="en-US" i="1" dirty="0">
                                  <a:solidFill>
                                    <a:schemeClr val="tx2"/>
                                  </a:solidFill>
                                  <a:latin typeface="Cambria Math"/>
                                </a:rPr>
                                <m:t>  </m:t>
                              </m:r>
                            </m:e>
                          </m:nary>
                        </m:sup>
                      </m:sSup>
                      <m:r>
                        <a:rPr lang="en-US" b="0" i="0" dirty="0" smtClean="0">
                          <a:solidFill>
                            <a:schemeClr val="tx2"/>
                          </a:solidFill>
                          <a:latin typeface="Cambria Math"/>
                        </a:rPr>
                        <m:t>=</m:t>
                      </m:r>
                    </m:oMath>
                  </m:oMathPara>
                </a14:m>
                <a:endParaRPr lang="en-US" b="0" dirty="0" smtClean="0">
                  <a:solidFill>
                    <a:schemeClr val="tx2"/>
                  </a:solidFill>
                </a:endParaRPr>
              </a:p>
              <a:p>
                <a:pPr marL="0" indent="0">
                  <a:buNone/>
                </a:pPr>
                <a14:m>
                  <m:oMathPara xmlns:m="http://schemas.openxmlformats.org/officeDocument/2006/math">
                    <m:oMathParaPr>
                      <m:jc m:val="centerGroup"/>
                    </m:oMathParaPr>
                    <m:oMath xmlns:m="http://schemas.openxmlformats.org/officeDocument/2006/math">
                      <m:sSup>
                        <m:sSupPr>
                          <m:ctrlPr>
                            <a:rPr lang="en-US" i="1" dirty="0">
                              <a:solidFill>
                                <a:schemeClr val="tx2"/>
                              </a:solidFill>
                              <a:latin typeface="Cambria Math"/>
                            </a:rPr>
                          </m:ctrlPr>
                        </m:sSupPr>
                        <m:e>
                          <m:r>
                            <a:rPr lang="en-US" b="0" i="1" dirty="0" smtClean="0">
                              <a:solidFill>
                                <a:schemeClr val="tx2"/>
                              </a:solidFill>
                              <a:latin typeface="Cambria Math"/>
                            </a:rPr>
                            <m:t>=</m:t>
                          </m:r>
                          <m:r>
                            <m:rPr>
                              <m:sty m:val="p"/>
                            </m:rPr>
                            <a:rPr lang="en-US" i="1" dirty="0">
                              <a:solidFill>
                                <a:schemeClr val="tx2"/>
                              </a:solidFill>
                              <a:latin typeface="Cambria Math"/>
                            </a:rPr>
                            <m:t>e</m:t>
                          </m:r>
                        </m:e>
                        <m:sup>
                          <m:r>
                            <a:rPr lang="en-US" b="0" i="1" dirty="0" smtClean="0">
                              <a:solidFill>
                                <a:schemeClr val="tx2"/>
                              </a:solidFill>
                              <a:latin typeface="Cambria Math"/>
                            </a:rPr>
                            <m:t>𝑘</m:t>
                          </m:r>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𝑘</m:t>
                              </m:r>
                            </m:sub>
                          </m:sSub>
                          <m:r>
                            <a:rPr lang="en-US" b="0" i="1" dirty="0" smtClean="0">
                              <a:solidFill>
                                <a:schemeClr val="tx2"/>
                              </a:solidFill>
                              <a:latin typeface="Cambria Math"/>
                            </a:rPr>
                            <m:t>−</m:t>
                          </m:r>
                          <m:nary>
                            <m:naryPr>
                              <m:chr m:val="∑"/>
                              <m:ctrlPr>
                                <a:rPr lang="en-US" i="1" dirty="0">
                                  <a:solidFill>
                                    <a:schemeClr val="tx2"/>
                                  </a:solidFill>
                                  <a:latin typeface="Cambria Math"/>
                                </a:rPr>
                              </m:ctrlPr>
                            </m:naryPr>
                            <m:sub>
                              <m:r>
                                <a:rPr lang="en-US" i="1" dirty="0">
                                  <a:solidFill>
                                    <a:schemeClr val="tx2"/>
                                  </a:solidFill>
                                  <a:latin typeface="Cambria Math"/>
                                </a:rPr>
                                <m:t>𝑖</m:t>
                              </m:r>
                              <m:r>
                                <a:rPr lang="en-US" b="0" i="1" dirty="0" smtClean="0">
                                  <a:solidFill>
                                    <a:schemeClr val="tx2"/>
                                  </a:solidFill>
                                  <a:latin typeface="Cambria Math"/>
                                </a:rPr>
                                <m:t>=1</m:t>
                              </m:r>
                            </m:sub>
                            <m:sup>
                              <m:r>
                                <a:rPr lang="en-US" i="1" dirty="0">
                                  <a:solidFill>
                                    <a:schemeClr val="tx2"/>
                                  </a:solidFill>
                                  <a:latin typeface="Cambria Math"/>
                                </a:rPr>
                                <m:t>𝑘</m:t>
                              </m:r>
                              <m:r>
                                <a:rPr lang="en-US" b="0" i="1" dirty="0" smtClean="0">
                                  <a:solidFill>
                                    <a:schemeClr val="tx2"/>
                                  </a:solidFill>
                                  <a:latin typeface="Cambria Math"/>
                                </a:rPr>
                                <m:t>−1</m:t>
                              </m:r>
                            </m:sup>
                            <m:e>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𝑖</m:t>
                                  </m:r>
                                </m:sub>
                              </m:sSub>
                              <m:r>
                                <a:rPr lang="en-US" i="1" dirty="0">
                                  <a:solidFill>
                                    <a:schemeClr val="tx2"/>
                                  </a:solidFill>
                                  <a:latin typeface="Cambria Math"/>
                                </a:rPr>
                                <m:t>  </m:t>
                              </m:r>
                            </m:e>
                          </m:nary>
                        </m:sup>
                      </m:sSup>
                      <m:f>
                        <m:fPr>
                          <m:ctrlPr>
                            <a:rPr lang="en-US" i="1" dirty="0">
                              <a:solidFill>
                                <a:schemeClr val="tx2"/>
                              </a:solidFill>
                              <a:latin typeface="Cambria Math"/>
                            </a:rPr>
                          </m:ctrlPr>
                        </m:fPr>
                        <m:num>
                          <m:r>
                            <m:rPr>
                              <m:sty m:val="p"/>
                            </m:rPr>
                            <a:rPr lang="en-US" dirty="0">
                              <a:solidFill>
                                <a:schemeClr val="tx2"/>
                              </a:solidFill>
                              <a:latin typeface="Cambria Math"/>
                            </a:rPr>
                            <m:t>n</m:t>
                          </m:r>
                          <m:r>
                            <a:rPr lang="en-US" dirty="0">
                              <a:solidFill>
                                <a:schemeClr val="tx2"/>
                              </a:solidFill>
                              <a:latin typeface="Cambria Math"/>
                            </a:rPr>
                            <m:t>!</m:t>
                          </m:r>
                        </m:num>
                        <m:den>
                          <m:d>
                            <m:dPr>
                              <m:ctrlPr>
                                <a:rPr lang="en-US" i="1" dirty="0">
                                  <a:solidFill>
                                    <a:schemeClr val="tx2"/>
                                  </a:solidFill>
                                  <a:latin typeface="Cambria Math"/>
                                </a:rPr>
                              </m:ctrlPr>
                            </m:dPr>
                            <m:e>
                              <m:r>
                                <m:rPr>
                                  <m:sty m:val="p"/>
                                </m:rPr>
                                <a:rPr lang="en-US" dirty="0">
                                  <a:solidFill>
                                    <a:schemeClr val="tx2"/>
                                  </a:solidFill>
                                  <a:latin typeface="Cambria Math"/>
                                </a:rPr>
                                <m:t>n</m:t>
                              </m:r>
                              <m:r>
                                <a:rPr lang="en-US" dirty="0">
                                  <a:solidFill>
                                    <a:schemeClr val="tx2"/>
                                  </a:solidFill>
                                  <a:latin typeface="Cambria Math"/>
                                </a:rPr>
                                <m:t>−</m:t>
                              </m:r>
                              <m:r>
                                <m:rPr>
                                  <m:sty m:val="p"/>
                                </m:rPr>
                                <a:rPr lang="en-US" dirty="0">
                                  <a:solidFill>
                                    <a:schemeClr val="tx2"/>
                                  </a:solidFill>
                                  <a:latin typeface="Cambria Math"/>
                                </a:rPr>
                                <m:t>k</m:t>
                              </m:r>
                            </m:e>
                          </m:d>
                          <m:r>
                            <a:rPr lang="en-US" dirty="0">
                              <a:solidFill>
                                <a:schemeClr val="tx2"/>
                              </a:solidFill>
                              <a:latin typeface="Cambria Math"/>
                            </a:rPr>
                            <m:t>!</m:t>
                          </m:r>
                        </m:den>
                      </m:f>
                      <m:sSup>
                        <m:sSupPr>
                          <m:ctrlPr>
                            <a:rPr lang="en-US" i="1" dirty="0">
                              <a:solidFill>
                                <a:schemeClr val="tx2"/>
                              </a:solidFill>
                              <a:latin typeface="Cambria Math"/>
                            </a:rPr>
                          </m:ctrlPr>
                        </m:sSupPr>
                        <m:e>
                          <m:r>
                            <m:rPr>
                              <m:sty m:val="p"/>
                            </m:rPr>
                            <a:rPr lang="en-US" dirty="0">
                              <a:solidFill>
                                <a:schemeClr val="tx2"/>
                              </a:solidFill>
                              <a:latin typeface="Cambria Math"/>
                            </a:rPr>
                            <m:t>e</m:t>
                          </m:r>
                        </m:e>
                        <m:sup>
                          <m:r>
                            <a:rPr lang="en-US" dirty="0">
                              <a:solidFill>
                                <a:schemeClr val="tx2"/>
                              </a:solidFill>
                              <a:latin typeface="Cambria Math"/>
                            </a:rPr>
                            <m:t>−</m:t>
                          </m:r>
                          <m:d>
                            <m:dPr>
                              <m:ctrlPr>
                                <a:rPr lang="en-US" i="1" dirty="0">
                                  <a:solidFill>
                                    <a:schemeClr val="tx2"/>
                                  </a:solidFill>
                                  <a:latin typeface="Cambria Math"/>
                                </a:rPr>
                              </m:ctrlPr>
                            </m:dPr>
                            <m:e>
                              <m:r>
                                <m:rPr>
                                  <m:sty m:val="p"/>
                                </m:rPr>
                                <a:rPr lang="en-US" dirty="0">
                                  <a:solidFill>
                                    <a:schemeClr val="tx2"/>
                                  </a:solidFill>
                                  <a:latin typeface="Cambria Math"/>
                                </a:rPr>
                                <m:t>n</m:t>
                              </m:r>
                              <m:r>
                                <a:rPr lang="en-US" i="1" dirty="0">
                                  <a:solidFill>
                                    <a:schemeClr val="tx2"/>
                                  </a:solidFill>
                                  <a:latin typeface="Cambria Math"/>
                                </a:rPr>
                                <m:t>+1</m:t>
                              </m:r>
                            </m:e>
                          </m:d>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𝑘</m:t>
                              </m:r>
                            </m:sub>
                          </m:sSub>
                        </m:sup>
                      </m:sSup>
                    </m:oMath>
                  </m:oMathPara>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600200"/>
                <a:ext cx="9067800" cy="4267199"/>
              </a:xfrm>
              <a:blipFill rotWithShape="1">
                <a:blip r:embed="rId9"/>
                <a:stretch>
                  <a:fillRect l="-1680" t="-1717"/>
                </a:stretch>
              </a:blipFill>
            </p:spPr>
            <p:txBody>
              <a:bodyPr/>
              <a:lstStyle/>
              <a:p>
                <a:r>
                  <a:rPr lang="en-US">
                    <a:noFill/>
                  </a:rPr>
                  <a:t> </a:t>
                </a:r>
              </a:p>
            </p:txBody>
          </p:sp>
        </mc:Fallback>
      </mc:AlternateContent>
      <p:sp>
        <p:nvSpPr>
          <p:cNvPr id="4" name="Left Brace 3"/>
          <p:cNvSpPr/>
          <p:nvPr/>
        </p:nvSpPr>
        <p:spPr>
          <a:xfrm rot="16200000">
            <a:off x="2857500" y="4305300"/>
            <a:ext cx="381000" cy="1981200"/>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p:cNvSpPr/>
          <p:nvPr/>
        </p:nvSpPr>
        <p:spPr>
          <a:xfrm rot="16200000">
            <a:off x="5681499" y="3877000"/>
            <a:ext cx="371802" cy="3276600"/>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47637" y="5505951"/>
            <a:ext cx="3419526" cy="523220"/>
          </a:xfrm>
          <a:prstGeom prst="rect">
            <a:avLst/>
          </a:prstGeom>
          <a:noFill/>
        </p:spPr>
        <p:txBody>
          <a:bodyPr wrap="none" rtlCol="0">
            <a:spAutoFit/>
          </a:bodyPr>
          <a:lstStyle/>
          <a:p>
            <a:r>
              <a:rPr lang="en-US" sz="2800" dirty="0" smtClean="0">
                <a:solidFill>
                  <a:srgbClr val="C00000"/>
                </a:solidFill>
              </a:rPr>
              <a:t>Does not depend on n</a:t>
            </a:r>
            <a:endParaRPr lang="en-US" sz="2800" dirty="0">
              <a:solidFill>
                <a:srgbClr val="C00000"/>
              </a:solidFill>
            </a:endParaRPr>
          </a:p>
        </p:txBody>
      </p:sp>
      <p:sp>
        <p:nvSpPr>
          <p:cNvPr id="7" name="TextBox 6"/>
          <p:cNvSpPr txBox="1"/>
          <p:nvPr/>
        </p:nvSpPr>
        <p:spPr>
          <a:xfrm>
            <a:off x="4729992" y="5704987"/>
            <a:ext cx="2201244" cy="523220"/>
          </a:xfrm>
          <a:prstGeom prst="rect">
            <a:avLst/>
          </a:prstGeom>
          <a:noFill/>
        </p:spPr>
        <p:txBody>
          <a:bodyPr wrap="none" rtlCol="0">
            <a:spAutoFit/>
          </a:bodyPr>
          <a:lstStyle/>
          <a:p>
            <a:r>
              <a:rPr lang="en-US" sz="2800" dirty="0" smtClean="0">
                <a:solidFill>
                  <a:srgbClr val="C00000"/>
                </a:solidFill>
              </a:rPr>
              <a:t>Depends on n</a:t>
            </a:r>
            <a:endParaRPr lang="en-US" sz="2800" dirty="0">
              <a:solidFill>
                <a:srgbClr val="C00000"/>
              </a:solidFill>
            </a:endParaRPr>
          </a:p>
        </p:txBody>
      </p:sp>
      <p:sp>
        <p:nvSpPr>
          <p:cNvPr id="8" name="TextBox 7"/>
          <p:cNvSpPr txBox="1"/>
          <p:nvPr/>
        </p:nvSpPr>
        <p:spPr>
          <a:xfrm>
            <a:off x="888124" y="6083209"/>
            <a:ext cx="7086600" cy="584775"/>
          </a:xfrm>
          <a:prstGeom prst="rect">
            <a:avLst/>
          </a:prstGeom>
          <a:noFill/>
        </p:spPr>
        <p:txBody>
          <a:bodyPr wrap="square" rtlCol="0">
            <a:spAutoFit/>
          </a:bodyPr>
          <a:lstStyle/>
          <a:p>
            <a:r>
              <a:rPr lang="en-US" sz="3200" b="1" dirty="0" smtClean="0">
                <a:solidFill>
                  <a:srgbClr val="C00000"/>
                </a:solidFill>
              </a:rPr>
              <a:t>What does estimation theory tell  us?</a:t>
            </a:r>
            <a:endParaRPr lang="en-US" sz="3200" b="1" dirty="0">
              <a:solidFill>
                <a:srgbClr val="C00000"/>
              </a:solidFill>
            </a:endParaRPr>
          </a:p>
        </p:txBody>
      </p:sp>
    </p:spTree>
    <p:extLst>
      <p:ext uri="{BB962C8B-B14F-4D97-AF65-F5344CB8AC3E}">
        <p14:creationId xmlns:p14="http://schemas.microsoft.com/office/powerpoint/2010/main" val="42898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Estimating Distinct Count from a Min-Hash Sketch: Bottom-k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9904" y="2133600"/>
                <a:ext cx="8229600" cy="1752600"/>
              </a:xfrm>
            </p:spPr>
            <p:txBody>
              <a:bodyPr>
                <a:normAutofit/>
              </a:bodyPr>
              <a:lstStyle/>
              <a:p>
                <a:pPr marL="0" indent="0">
                  <a:buNone/>
                </a:pPr>
                <a:r>
                  <a:rPr lang="en-US" dirty="0"/>
                  <a:t>L</a:t>
                </a:r>
                <a:r>
                  <a:rPr lang="en-US" dirty="0" smtClean="0"/>
                  <a:t>ikelihood function</a:t>
                </a:r>
                <a:endParaRPr lang="en-US" b="0" dirty="0" smtClean="0"/>
              </a:p>
              <a:p>
                <a:pPr marL="0" indent="0">
                  <a:buNone/>
                </a:pPr>
                <a14:m>
                  <m:oMathPara xmlns:m="http://schemas.openxmlformats.org/officeDocument/2006/math">
                    <m:oMathParaPr>
                      <m:jc m:val="centerGroup"/>
                    </m:oMathParaPr>
                    <m:oMath xmlns:m="http://schemas.openxmlformats.org/officeDocument/2006/math">
                      <m:r>
                        <a:rPr lang="en-US" b="0" i="1" dirty="0" smtClean="0">
                          <a:solidFill>
                            <a:schemeClr val="tx2"/>
                          </a:solidFill>
                          <a:latin typeface="Cambria Math"/>
                        </a:rPr>
                        <m:t>𝑓</m:t>
                      </m:r>
                      <m:d>
                        <m:dPr>
                          <m:ctrlPr>
                            <a:rPr lang="en-US" b="0" i="1" dirty="0" smtClean="0">
                              <a:solidFill>
                                <a:schemeClr val="tx2"/>
                              </a:solidFill>
                              <a:latin typeface="Cambria Math"/>
                            </a:rPr>
                          </m:ctrlPr>
                        </m:dPr>
                        <m:e>
                          <m:r>
                            <a:rPr lang="en-US" b="0" i="1" dirty="0" smtClean="0">
                              <a:solidFill>
                                <a:schemeClr val="tx2"/>
                              </a:solidFill>
                              <a:latin typeface="Cambria Math"/>
                            </a:rPr>
                            <m:t>𝑦</m:t>
                          </m:r>
                          <m:r>
                            <a:rPr lang="en-US" b="0" i="1" dirty="0" smtClean="0">
                              <a:solidFill>
                                <a:schemeClr val="tx2"/>
                              </a:solidFill>
                              <a:latin typeface="Cambria Math"/>
                            </a:rPr>
                            <m:t>;</m:t>
                          </m:r>
                          <m:r>
                            <a:rPr lang="en-US" b="0" i="1" dirty="0" smtClean="0">
                              <a:solidFill>
                                <a:schemeClr val="tx2"/>
                              </a:solidFill>
                              <a:latin typeface="Cambria Math"/>
                            </a:rPr>
                            <m:t>𝑛</m:t>
                          </m:r>
                        </m:e>
                      </m:d>
                      <m:sSup>
                        <m:sSupPr>
                          <m:ctrlPr>
                            <a:rPr lang="en-US" i="1" dirty="0">
                              <a:solidFill>
                                <a:schemeClr val="tx2"/>
                              </a:solidFill>
                              <a:latin typeface="Cambria Math"/>
                            </a:rPr>
                          </m:ctrlPr>
                        </m:sSupPr>
                        <m:e>
                          <m:r>
                            <a:rPr lang="en-US" b="0" i="1" dirty="0" smtClean="0">
                              <a:solidFill>
                                <a:schemeClr val="tx2"/>
                              </a:solidFill>
                              <a:latin typeface="Cambria Math"/>
                            </a:rPr>
                            <m:t>=</m:t>
                          </m:r>
                          <m:r>
                            <m:rPr>
                              <m:sty m:val="p"/>
                            </m:rPr>
                            <a:rPr lang="en-US" i="1" dirty="0">
                              <a:solidFill>
                                <a:schemeClr val="tx2"/>
                              </a:solidFill>
                              <a:latin typeface="Cambria Math"/>
                            </a:rPr>
                            <m:t>e</m:t>
                          </m:r>
                        </m:e>
                        <m:sup>
                          <m:r>
                            <a:rPr lang="en-US" b="0" i="1" dirty="0" smtClean="0">
                              <a:solidFill>
                                <a:schemeClr val="tx2"/>
                              </a:solidFill>
                              <a:latin typeface="Cambria Math"/>
                            </a:rPr>
                            <m:t>𝑘</m:t>
                          </m:r>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𝑘</m:t>
                              </m:r>
                            </m:sub>
                          </m:sSub>
                          <m:r>
                            <a:rPr lang="en-US" b="0" i="1" dirty="0" smtClean="0">
                              <a:solidFill>
                                <a:schemeClr val="tx2"/>
                              </a:solidFill>
                              <a:latin typeface="Cambria Math"/>
                            </a:rPr>
                            <m:t>−</m:t>
                          </m:r>
                          <m:nary>
                            <m:naryPr>
                              <m:chr m:val="∑"/>
                              <m:ctrlPr>
                                <a:rPr lang="en-US" i="1" dirty="0">
                                  <a:solidFill>
                                    <a:schemeClr val="tx2"/>
                                  </a:solidFill>
                                  <a:latin typeface="Cambria Math"/>
                                </a:rPr>
                              </m:ctrlPr>
                            </m:naryPr>
                            <m:sub>
                              <m:r>
                                <a:rPr lang="en-US" i="1" dirty="0">
                                  <a:solidFill>
                                    <a:schemeClr val="tx2"/>
                                  </a:solidFill>
                                  <a:latin typeface="Cambria Math"/>
                                </a:rPr>
                                <m:t>𝑖</m:t>
                              </m:r>
                              <m:r>
                                <a:rPr lang="en-US" b="0" i="1" dirty="0" smtClean="0">
                                  <a:solidFill>
                                    <a:schemeClr val="tx2"/>
                                  </a:solidFill>
                                  <a:latin typeface="Cambria Math"/>
                                </a:rPr>
                                <m:t>=1</m:t>
                              </m:r>
                            </m:sub>
                            <m:sup>
                              <m:r>
                                <a:rPr lang="en-US" i="1" dirty="0">
                                  <a:solidFill>
                                    <a:schemeClr val="tx2"/>
                                  </a:solidFill>
                                  <a:latin typeface="Cambria Math"/>
                                </a:rPr>
                                <m:t>𝑘</m:t>
                              </m:r>
                              <m:r>
                                <a:rPr lang="en-US" b="0" i="1" dirty="0" smtClean="0">
                                  <a:solidFill>
                                    <a:schemeClr val="tx2"/>
                                  </a:solidFill>
                                  <a:latin typeface="Cambria Math"/>
                                </a:rPr>
                                <m:t>−1</m:t>
                              </m:r>
                            </m:sup>
                            <m:e>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𝑖</m:t>
                                  </m:r>
                                </m:sub>
                              </m:sSub>
                              <m:r>
                                <a:rPr lang="en-US" i="1" dirty="0">
                                  <a:solidFill>
                                    <a:schemeClr val="tx2"/>
                                  </a:solidFill>
                                  <a:latin typeface="Cambria Math"/>
                                </a:rPr>
                                <m:t>  </m:t>
                              </m:r>
                            </m:e>
                          </m:nary>
                        </m:sup>
                      </m:sSup>
                      <m:f>
                        <m:fPr>
                          <m:ctrlPr>
                            <a:rPr lang="en-US" i="1" dirty="0">
                              <a:solidFill>
                                <a:schemeClr val="tx2"/>
                              </a:solidFill>
                              <a:latin typeface="Cambria Math"/>
                            </a:rPr>
                          </m:ctrlPr>
                        </m:fPr>
                        <m:num>
                          <m:r>
                            <a:rPr lang="en-US" i="1" dirty="0">
                              <a:solidFill>
                                <a:schemeClr val="tx2"/>
                              </a:solidFill>
                              <a:latin typeface="Cambria Math"/>
                            </a:rPr>
                            <m:t>𝑛</m:t>
                          </m:r>
                          <m:r>
                            <a:rPr lang="en-US" dirty="0">
                              <a:solidFill>
                                <a:schemeClr val="tx2"/>
                              </a:solidFill>
                              <a:latin typeface="Cambria Math"/>
                            </a:rPr>
                            <m:t>!</m:t>
                          </m:r>
                        </m:num>
                        <m:den>
                          <m:d>
                            <m:dPr>
                              <m:ctrlPr>
                                <a:rPr lang="en-US" i="1" dirty="0">
                                  <a:solidFill>
                                    <a:schemeClr val="tx2"/>
                                  </a:solidFill>
                                  <a:latin typeface="Cambria Math"/>
                                </a:rPr>
                              </m:ctrlPr>
                            </m:dPr>
                            <m:e>
                              <m:r>
                                <a:rPr lang="en-US" i="1" dirty="0">
                                  <a:solidFill>
                                    <a:schemeClr val="tx2"/>
                                  </a:solidFill>
                                  <a:latin typeface="Cambria Math"/>
                                </a:rPr>
                                <m:t>𝑛</m:t>
                              </m:r>
                              <m:r>
                                <a:rPr lang="en-US" i="1" dirty="0">
                                  <a:solidFill>
                                    <a:schemeClr val="tx2"/>
                                  </a:solidFill>
                                  <a:latin typeface="Cambria Math"/>
                                </a:rPr>
                                <m:t>−</m:t>
                              </m:r>
                              <m:r>
                                <a:rPr lang="en-US" i="1" dirty="0">
                                  <a:solidFill>
                                    <a:schemeClr val="tx2"/>
                                  </a:solidFill>
                                  <a:latin typeface="Cambria Math"/>
                                </a:rPr>
                                <m:t>𝑘</m:t>
                              </m:r>
                            </m:e>
                          </m:d>
                          <m:r>
                            <a:rPr lang="en-US" dirty="0">
                              <a:solidFill>
                                <a:schemeClr val="tx2"/>
                              </a:solidFill>
                              <a:latin typeface="Cambria Math"/>
                            </a:rPr>
                            <m:t>!</m:t>
                          </m:r>
                        </m:den>
                      </m:f>
                      <m:sSup>
                        <m:sSupPr>
                          <m:ctrlPr>
                            <a:rPr lang="en-US" i="1" dirty="0">
                              <a:solidFill>
                                <a:schemeClr val="tx2"/>
                              </a:solidFill>
                              <a:latin typeface="Cambria Math"/>
                            </a:rPr>
                          </m:ctrlPr>
                        </m:sSupPr>
                        <m:e>
                          <m:r>
                            <m:rPr>
                              <m:sty m:val="p"/>
                            </m:rPr>
                            <a:rPr lang="en-US" dirty="0">
                              <a:solidFill>
                                <a:schemeClr val="tx2"/>
                              </a:solidFill>
                              <a:latin typeface="Cambria Math"/>
                            </a:rPr>
                            <m:t>e</m:t>
                          </m:r>
                        </m:e>
                        <m:sup>
                          <m:r>
                            <a:rPr lang="en-US" dirty="0">
                              <a:solidFill>
                                <a:schemeClr val="tx2"/>
                              </a:solidFill>
                              <a:latin typeface="Cambria Math"/>
                            </a:rPr>
                            <m:t>−</m:t>
                          </m:r>
                          <m:d>
                            <m:dPr>
                              <m:ctrlPr>
                                <a:rPr lang="en-US" i="1" dirty="0">
                                  <a:solidFill>
                                    <a:schemeClr val="tx2"/>
                                  </a:solidFill>
                                  <a:latin typeface="Cambria Math"/>
                                </a:rPr>
                              </m:ctrlPr>
                            </m:dPr>
                            <m:e>
                              <m:r>
                                <a:rPr lang="en-US" i="1" dirty="0">
                                  <a:solidFill>
                                    <a:schemeClr val="tx2"/>
                                  </a:solidFill>
                                  <a:latin typeface="Cambria Math"/>
                                </a:rPr>
                                <m:t>𝑛</m:t>
                              </m:r>
                              <m:r>
                                <a:rPr lang="en-US" i="1" dirty="0">
                                  <a:solidFill>
                                    <a:schemeClr val="tx2"/>
                                  </a:solidFill>
                                  <a:latin typeface="Cambria Math"/>
                                </a:rPr>
                                <m:t>+1</m:t>
                              </m:r>
                            </m:e>
                          </m:d>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𝑘</m:t>
                              </m:r>
                            </m:sub>
                          </m:sSub>
                        </m:sup>
                      </m:sSup>
                    </m:oMath>
                  </m:oMathPara>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9904" y="2133600"/>
                <a:ext cx="8229600" cy="1752600"/>
              </a:xfrm>
              <a:blipFill rotWithShape="1">
                <a:blip r:embed="rId7"/>
                <a:stretch>
                  <a:fillRect l="-1852" t="-4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409904" y="3962400"/>
                <a:ext cx="8382000" cy="2438400"/>
              </a:xfrm>
              <a:prstGeom prst="rect">
                <a:avLst/>
              </a:prstGeom>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sSub>
                      <m:sSubPr>
                        <m:ctrlPr>
                          <a:rPr lang="en-US" i="1" dirty="0" smtClean="0">
                            <a:solidFill>
                              <a:schemeClr val="tx2"/>
                            </a:solidFill>
                            <a:latin typeface="Cambria Math"/>
                          </a:rPr>
                        </m:ctrlPr>
                      </m:sSubPr>
                      <m:e>
                        <m:r>
                          <a:rPr lang="en-US" i="1" dirty="0">
                            <a:solidFill>
                              <a:schemeClr val="tx2"/>
                            </a:solidFill>
                            <a:latin typeface="Cambria Math"/>
                          </a:rPr>
                          <m:t>𝑦</m:t>
                        </m:r>
                      </m:e>
                      <m:sub>
                        <m:r>
                          <a:rPr lang="en-US" i="1" dirty="0">
                            <a:solidFill>
                              <a:schemeClr val="tx2"/>
                            </a:solidFill>
                            <a:latin typeface="Cambria Math"/>
                          </a:rPr>
                          <m:t>𝑘</m:t>
                        </m:r>
                      </m:sub>
                    </m:sSub>
                  </m:oMath>
                </a14:m>
                <a:r>
                  <a:rPr lang="en-US" dirty="0" smtClean="0"/>
                  <a:t> (maximum value in the sketch) is a </a:t>
                </a:r>
                <a:r>
                  <a:rPr lang="en-US" i="1" dirty="0" smtClean="0">
                    <a:solidFill>
                      <a:srgbClr val="C00000"/>
                    </a:solidFill>
                  </a:rPr>
                  <a:t>sufficient statistic</a:t>
                </a:r>
                <a:r>
                  <a:rPr lang="en-US" i="1" dirty="0" smtClean="0"/>
                  <a:t> </a:t>
                </a:r>
                <a:r>
                  <a:rPr lang="en-US" dirty="0" smtClean="0"/>
                  <a:t>for estimating </a:t>
                </a:r>
                <a14:m>
                  <m:oMath xmlns:m="http://schemas.openxmlformats.org/officeDocument/2006/math">
                    <m:r>
                      <a:rPr lang="en-US" i="1" dirty="0">
                        <a:solidFill>
                          <a:schemeClr val="tx2"/>
                        </a:solidFill>
                        <a:latin typeface="Cambria Math"/>
                      </a:rPr>
                      <m:t>𝑛</m:t>
                    </m:r>
                    <m:r>
                      <a:rPr lang="en-US" i="1" dirty="0">
                        <a:solidFill>
                          <a:schemeClr val="tx2"/>
                        </a:solidFill>
                        <a:latin typeface="Cambria Math"/>
                      </a:rPr>
                      <m:t> </m:t>
                    </m:r>
                  </m:oMath>
                </a14:m>
                <a:r>
                  <a:rPr lang="en-US" dirty="0" smtClean="0"/>
                  <a:t> (or any function of </a:t>
                </a:r>
                <a14:m>
                  <m:oMath xmlns:m="http://schemas.openxmlformats.org/officeDocument/2006/math">
                    <m:r>
                      <a:rPr lang="en-US" i="1" dirty="0">
                        <a:solidFill>
                          <a:schemeClr val="tx2"/>
                        </a:solidFill>
                        <a:latin typeface="Cambria Math"/>
                      </a:rPr>
                      <m:t>𝑛</m:t>
                    </m:r>
                  </m:oMath>
                </a14:m>
                <a:r>
                  <a:rPr lang="en-US" dirty="0" smtClean="0"/>
                  <a:t> ).</a:t>
                </a:r>
              </a:p>
              <a:p>
                <a:pPr marL="0" indent="0">
                  <a:buNone/>
                </a:pPr>
                <a:r>
                  <a:rPr lang="en-US" dirty="0" smtClean="0"/>
                  <a:t>Captures </a:t>
                </a:r>
                <a:r>
                  <a:rPr lang="en-US" u="sng" dirty="0" smtClean="0"/>
                  <a:t>everything</a:t>
                </a:r>
                <a:r>
                  <a:rPr lang="en-US" dirty="0" smtClean="0"/>
                  <a:t> we can glean from the bottom-k sketch on </a:t>
                </a:r>
                <a14:m>
                  <m:oMath xmlns:m="http://schemas.openxmlformats.org/officeDocument/2006/math">
                    <m:r>
                      <a:rPr lang="en-US" i="1" dirty="0">
                        <a:solidFill>
                          <a:schemeClr val="tx2"/>
                        </a:solidFill>
                        <a:latin typeface="Cambria Math"/>
                      </a:rPr>
                      <m:t>𝑛</m:t>
                    </m:r>
                  </m:oMath>
                </a14:m>
                <a:endParaRPr lang="en-US" i="1" dirty="0" smtClean="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409904" y="3962400"/>
                <a:ext cx="8382000" cy="2438400"/>
              </a:xfrm>
              <a:prstGeom prst="rect">
                <a:avLst/>
              </a:prstGeom>
              <a:blipFill rotWithShape="1">
                <a:blip r:embed="rId6"/>
                <a:stretch>
                  <a:fillRect l="-1743" t="-2736"/>
                </a:stretch>
              </a:blipFill>
              <a:ln>
                <a:solidFill>
                  <a:schemeClr val="tx2"/>
                </a:solidFill>
              </a:ln>
            </p:spPr>
            <p:txBody>
              <a:bodyPr/>
              <a:lstStyle/>
              <a:p>
                <a:r>
                  <a:rPr lang="en-US">
                    <a:noFill/>
                  </a:rPr>
                  <a:t> </a:t>
                </a:r>
              </a:p>
            </p:txBody>
          </p:sp>
        </mc:Fallback>
      </mc:AlternateContent>
      <p:sp>
        <p:nvSpPr>
          <p:cNvPr id="9" name="TextBox 8"/>
          <p:cNvSpPr txBox="1"/>
          <p:nvPr/>
        </p:nvSpPr>
        <p:spPr>
          <a:xfrm>
            <a:off x="409904" y="1524000"/>
            <a:ext cx="7086600" cy="584775"/>
          </a:xfrm>
          <a:prstGeom prst="rect">
            <a:avLst/>
          </a:prstGeom>
          <a:noFill/>
        </p:spPr>
        <p:txBody>
          <a:bodyPr wrap="square" rtlCol="0">
            <a:spAutoFit/>
          </a:bodyPr>
          <a:lstStyle/>
          <a:p>
            <a:r>
              <a:rPr lang="en-US" sz="3200" b="1" dirty="0" smtClean="0">
                <a:solidFill>
                  <a:srgbClr val="C00000"/>
                </a:solidFill>
              </a:rPr>
              <a:t>What does estimation theory tell  us?</a:t>
            </a:r>
            <a:endParaRPr lang="en-US" sz="3200" b="1" dirty="0">
              <a:solidFill>
                <a:srgbClr val="C00000"/>
              </a:solidFill>
            </a:endParaRPr>
          </a:p>
        </p:txBody>
      </p:sp>
    </p:spTree>
    <p:extLst>
      <p:ext uri="{BB962C8B-B14F-4D97-AF65-F5344CB8AC3E}">
        <p14:creationId xmlns:p14="http://schemas.microsoft.com/office/powerpoint/2010/main" val="402734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Bottom-k: MLE for Distinct Count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6104" y="1371600"/>
                <a:ext cx="8229600" cy="1752600"/>
              </a:xfrm>
            </p:spPr>
            <p:txBody>
              <a:bodyPr>
                <a:normAutofit/>
              </a:bodyPr>
              <a:lstStyle/>
              <a:p>
                <a:pPr marL="0" indent="0">
                  <a:buNone/>
                </a:pPr>
                <a:r>
                  <a:rPr lang="en-US" dirty="0"/>
                  <a:t>L</a:t>
                </a:r>
                <a:r>
                  <a:rPr lang="en-US" dirty="0" smtClean="0"/>
                  <a:t>ikelihood function (probability density)  is</a:t>
                </a:r>
                <a:endParaRPr lang="en-US" b="0" dirty="0" smtClean="0"/>
              </a:p>
              <a:p>
                <a:pPr marL="0" indent="0">
                  <a:buNone/>
                </a:pPr>
                <a14:m>
                  <m:oMathPara xmlns:m="http://schemas.openxmlformats.org/officeDocument/2006/math">
                    <m:oMathParaPr>
                      <m:jc m:val="centerGroup"/>
                    </m:oMathParaPr>
                    <m:oMath xmlns:m="http://schemas.openxmlformats.org/officeDocument/2006/math">
                      <m:r>
                        <a:rPr lang="en-US" b="0" i="1" dirty="0" smtClean="0">
                          <a:solidFill>
                            <a:schemeClr val="tx2"/>
                          </a:solidFill>
                          <a:latin typeface="Cambria Math"/>
                        </a:rPr>
                        <m:t>𝑓</m:t>
                      </m:r>
                      <m:d>
                        <m:dPr>
                          <m:ctrlPr>
                            <a:rPr lang="en-US" b="0" i="1" dirty="0" smtClean="0">
                              <a:solidFill>
                                <a:schemeClr val="tx2"/>
                              </a:solidFill>
                              <a:latin typeface="Cambria Math"/>
                            </a:rPr>
                          </m:ctrlPr>
                        </m:dPr>
                        <m:e>
                          <m:r>
                            <a:rPr lang="en-US" b="0" i="1" dirty="0" smtClean="0">
                              <a:solidFill>
                                <a:schemeClr val="tx2"/>
                              </a:solidFill>
                              <a:latin typeface="Cambria Math"/>
                            </a:rPr>
                            <m:t>𝑦</m:t>
                          </m:r>
                          <m:r>
                            <a:rPr lang="en-US" b="0" i="1" dirty="0" smtClean="0">
                              <a:solidFill>
                                <a:schemeClr val="tx2"/>
                              </a:solidFill>
                              <a:latin typeface="Cambria Math"/>
                            </a:rPr>
                            <m:t>;</m:t>
                          </m:r>
                          <m:r>
                            <a:rPr lang="en-US" b="0" i="1" dirty="0" smtClean="0">
                              <a:solidFill>
                                <a:schemeClr val="tx2"/>
                              </a:solidFill>
                              <a:latin typeface="Cambria Math"/>
                            </a:rPr>
                            <m:t>𝑛</m:t>
                          </m:r>
                        </m:e>
                      </m:d>
                      <m:sSup>
                        <m:sSupPr>
                          <m:ctrlPr>
                            <a:rPr lang="en-US" i="1" dirty="0">
                              <a:solidFill>
                                <a:schemeClr val="tx2"/>
                              </a:solidFill>
                              <a:latin typeface="Cambria Math"/>
                            </a:rPr>
                          </m:ctrlPr>
                        </m:sSupPr>
                        <m:e>
                          <m:r>
                            <a:rPr lang="en-US" b="0" i="1" dirty="0" smtClean="0">
                              <a:solidFill>
                                <a:schemeClr val="tx2"/>
                              </a:solidFill>
                              <a:latin typeface="Cambria Math"/>
                            </a:rPr>
                            <m:t>=</m:t>
                          </m:r>
                          <m:r>
                            <m:rPr>
                              <m:sty m:val="p"/>
                            </m:rPr>
                            <a:rPr lang="en-US" i="1" dirty="0">
                              <a:solidFill>
                                <a:schemeClr val="tx2"/>
                              </a:solidFill>
                              <a:latin typeface="Cambria Math"/>
                            </a:rPr>
                            <m:t>e</m:t>
                          </m:r>
                        </m:e>
                        <m:sup>
                          <m:r>
                            <a:rPr lang="en-US" b="0" i="1" dirty="0" smtClean="0">
                              <a:solidFill>
                                <a:schemeClr val="tx2"/>
                              </a:solidFill>
                              <a:latin typeface="Cambria Math"/>
                            </a:rPr>
                            <m:t>𝑘</m:t>
                          </m:r>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𝑘</m:t>
                              </m:r>
                            </m:sub>
                          </m:sSub>
                          <m:r>
                            <a:rPr lang="en-US" b="0" i="1" dirty="0" smtClean="0">
                              <a:solidFill>
                                <a:schemeClr val="tx2"/>
                              </a:solidFill>
                              <a:latin typeface="Cambria Math"/>
                            </a:rPr>
                            <m:t>−</m:t>
                          </m:r>
                          <m:nary>
                            <m:naryPr>
                              <m:chr m:val="∑"/>
                              <m:ctrlPr>
                                <a:rPr lang="en-US" i="1" dirty="0">
                                  <a:solidFill>
                                    <a:schemeClr val="tx2"/>
                                  </a:solidFill>
                                  <a:latin typeface="Cambria Math"/>
                                </a:rPr>
                              </m:ctrlPr>
                            </m:naryPr>
                            <m:sub>
                              <m:r>
                                <a:rPr lang="en-US" i="1" dirty="0">
                                  <a:solidFill>
                                    <a:schemeClr val="tx2"/>
                                  </a:solidFill>
                                  <a:latin typeface="Cambria Math"/>
                                </a:rPr>
                                <m:t>𝑖</m:t>
                              </m:r>
                              <m:r>
                                <a:rPr lang="en-US" b="0" i="1" dirty="0" smtClean="0">
                                  <a:solidFill>
                                    <a:schemeClr val="tx2"/>
                                  </a:solidFill>
                                  <a:latin typeface="Cambria Math"/>
                                </a:rPr>
                                <m:t>=1</m:t>
                              </m:r>
                            </m:sub>
                            <m:sup>
                              <m:r>
                                <a:rPr lang="en-US" i="1" dirty="0">
                                  <a:solidFill>
                                    <a:schemeClr val="tx2"/>
                                  </a:solidFill>
                                  <a:latin typeface="Cambria Math"/>
                                </a:rPr>
                                <m:t>𝑘</m:t>
                              </m:r>
                              <m:r>
                                <a:rPr lang="en-US" b="0" i="1" dirty="0" smtClean="0">
                                  <a:solidFill>
                                    <a:schemeClr val="tx2"/>
                                  </a:solidFill>
                                  <a:latin typeface="Cambria Math"/>
                                </a:rPr>
                                <m:t>−1</m:t>
                              </m:r>
                            </m:sup>
                            <m:e>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𝑖</m:t>
                                  </m:r>
                                </m:sub>
                              </m:sSub>
                              <m:r>
                                <a:rPr lang="en-US" i="1" dirty="0">
                                  <a:solidFill>
                                    <a:schemeClr val="tx2"/>
                                  </a:solidFill>
                                  <a:latin typeface="Cambria Math"/>
                                </a:rPr>
                                <m:t>  </m:t>
                              </m:r>
                            </m:e>
                          </m:nary>
                        </m:sup>
                      </m:sSup>
                      <m:f>
                        <m:fPr>
                          <m:ctrlPr>
                            <a:rPr lang="en-US" i="1" dirty="0">
                              <a:solidFill>
                                <a:schemeClr val="tx2"/>
                              </a:solidFill>
                              <a:latin typeface="Cambria Math"/>
                            </a:rPr>
                          </m:ctrlPr>
                        </m:fPr>
                        <m:num>
                          <m:r>
                            <a:rPr lang="en-US" i="1" dirty="0">
                              <a:solidFill>
                                <a:schemeClr val="tx2"/>
                              </a:solidFill>
                              <a:latin typeface="Cambria Math"/>
                            </a:rPr>
                            <m:t>𝑛</m:t>
                          </m:r>
                          <m:r>
                            <a:rPr lang="en-US" dirty="0">
                              <a:solidFill>
                                <a:schemeClr val="tx2"/>
                              </a:solidFill>
                              <a:latin typeface="Cambria Math"/>
                            </a:rPr>
                            <m:t>!</m:t>
                          </m:r>
                        </m:num>
                        <m:den>
                          <m:d>
                            <m:dPr>
                              <m:ctrlPr>
                                <a:rPr lang="en-US" i="1" dirty="0">
                                  <a:solidFill>
                                    <a:schemeClr val="tx2"/>
                                  </a:solidFill>
                                  <a:latin typeface="Cambria Math"/>
                                </a:rPr>
                              </m:ctrlPr>
                            </m:dPr>
                            <m:e>
                              <m:r>
                                <a:rPr lang="en-US" i="1" dirty="0">
                                  <a:solidFill>
                                    <a:schemeClr val="tx2"/>
                                  </a:solidFill>
                                  <a:latin typeface="Cambria Math"/>
                                </a:rPr>
                                <m:t>𝑛</m:t>
                              </m:r>
                              <m:r>
                                <a:rPr lang="en-US" i="1" dirty="0">
                                  <a:solidFill>
                                    <a:schemeClr val="tx2"/>
                                  </a:solidFill>
                                  <a:latin typeface="Cambria Math"/>
                                </a:rPr>
                                <m:t>−</m:t>
                              </m:r>
                              <m:r>
                                <a:rPr lang="en-US" i="1" dirty="0">
                                  <a:solidFill>
                                    <a:schemeClr val="tx2"/>
                                  </a:solidFill>
                                  <a:latin typeface="Cambria Math"/>
                                </a:rPr>
                                <m:t>𝑘</m:t>
                              </m:r>
                            </m:e>
                          </m:d>
                          <m:r>
                            <a:rPr lang="en-US" dirty="0">
                              <a:solidFill>
                                <a:schemeClr val="tx2"/>
                              </a:solidFill>
                              <a:latin typeface="Cambria Math"/>
                            </a:rPr>
                            <m:t>!</m:t>
                          </m:r>
                        </m:den>
                      </m:f>
                      <m:sSup>
                        <m:sSupPr>
                          <m:ctrlPr>
                            <a:rPr lang="en-US" i="1" dirty="0">
                              <a:solidFill>
                                <a:schemeClr val="tx2"/>
                              </a:solidFill>
                              <a:latin typeface="Cambria Math"/>
                            </a:rPr>
                          </m:ctrlPr>
                        </m:sSupPr>
                        <m:e>
                          <m:r>
                            <m:rPr>
                              <m:sty m:val="p"/>
                            </m:rPr>
                            <a:rPr lang="en-US" dirty="0">
                              <a:solidFill>
                                <a:schemeClr val="tx2"/>
                              </a:solidFill>
                              <a:latin typeface="Cambria Math"/>
                            </a:rPr>
                            <m:t>e</m:t>
                          </m:r>
                        </m:e>
                        <m:sup>
                          <m:r>
                            <a:rPr lang="en-US" dirty="0">
                              <a:solidFill>
                                <a:schemeClr val="tx2"/>
                              </a:solidFill>
                              <a:latin typeface="Cambria Math"/>
                            </a:rPr>
                            <m:t>−</m:t>
                          </m:r>
                          <m:d>
                            <m:dPr>
                              <m:ctrlPr>
                                <a:rPr lang="en-US" i="1" dirty="0">
                                  <a:solidFill>
                                    <a:schemeClr val="tx2"/>
                                  </a:solidFill>
                                  <a:latin typeface="Cambria Math"/>
                                </a:rPr>
                              </m:ctrlPr>
                            </m:dPr>
                            <m:e>
                              <m:r>
                                <a:rPr lang="en-US" i="1" dirty="0">
                                  <a:solidFill>
                                    <a:schemeClr val="tx2"/>
                                  </a:solidFill>
                                  <a:latin typeface="Cambria Math"/>
                                </a:rPr>
                                <m:t>𝑛</m:t>
                              </m:r>
                              <m:r>
                                <a:rPr lang="en-US" i="1" dirty="0">
                                  <a:solidFill>
                                    <a:schemeClr val="tx2"/>
                                  </a:solidFill>
                                  <a:latin typeface="Cambria Math"/>
                                </a:rPr>
                                <m:t>+1</m:t>
                              </m:r>
                            </m:e>
                          </m:d>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𝑘</m:t>
                              </m:r>
                            </m:sub>
                          </m:sSub>
                        </m:sup>
                      </m:sSup>
                    </m:oMath>
                  </m:oMathPara>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6104" y="1371600"/>
                <a:ext cx="8229600" cy="1752600"/>
              </a:xfrm>
              <a:blipFill rotWithShape="1">
                <a:blip r:embed="rId5"/>
                <a:stretch>
                  <a:fillRect l="-1926" t="-4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409904" y="3657600"/>
                <a:ext cx="8382000" cy="20574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tx2"/>
                    </a:solidFill>
                  </a:rPr>
                  <a:t>Find the value of </a:t>
                </a:r>
                <a14:m>
                  <m:oMath xmlns:m="http://schemas.openxmlformats.org/officeDocument/2006/math">
                    <m:r>
                      <a:rPr lang="en-US" b="0" i="1" dirty="0" smtClean="0">
                        <a:solidFill>
                          <a:schemeClr val="tx2"/>
                        </a:solidFill>
                        <a:latin typeface="Cambria Math"/>
                      </a:rPr>
                      <m:t>𝑛</m:t>
                    </m:r>
                  </m:oMath>
                </a14:m>
                <a:r>
                  <a:rPr lang="en-US" dirty="0" smtClean="0"/>
                  <a:t> which maximizes </a:t>
                </a:r>
                <a14:m>
                  <m:oMath xmlns:m="http://schemas.openxmlformats.org/officeDocument/2006/math">
                    <m:r>
                      <a:rPr lang="en-US" i="1" dirty="0">
                        <a:solidFill>
                          <a:schemeClr val="tx2"/>
                        </a:solidFill>
                        <a:latin typeface="Cambria Math"/>
                      </a:rPr>
                      <m:t>𝑓</m:t>
                    </m:r>
                    <m:d>
                      <m:dPr>
                        <m:ctrlPr>
                          <a:rPr lang="en-US" i="1" dirty="0">
                            <a:solidFill>
                              <a:schemeClr val="tx2"/>
                            </a:solidFill>
                            <a:latin typeface="Cambria Math"/>
                          </a:rPr>
                        </m:ctrlPr>
                      </m:dPr>
                      <m:e>
                        <m:r>
                          <a:rPr lang="en-US" i="1" dirty="0">
                            <a:solidFill>
                              <a:schemeClr val="tx2"/>
                            </a:solidFill>
                            <a:latin typeface="Cambria Math"/>
                          </a:rPr>
                          <m:t>𝑦</m:t>
                        </m:r>
                        <m:r>
                          <a:rPr lang="en-US" i="1" dirty="0">
                            <a:solidFill>
                              <a:schemeClr val="tx2"/>
                            </a:solidFill>
                            <a:latin typeface="Cambria Math"/>
                          </a:rPr>
                          <m:t>;</m:t>
                        </m:r>
                        <m:r>
                          <a:rPr lang="en-US" i="1" dirty="0">
                            <a:solidFill>
                              <a:schemeClr val="tx2"/>
                            </a:solidFill>
                            <a:latin typeface="Cambria Math"/>
                          </a:rPr>
                          <m:t>𝑛</m:t>
                        </m:r>
                      </m:e>
                    </m:d>
                  </m:oMath>
                </a14:m>
                <a:r>
                  <a:rPr lang="en-US" dirty="0" smtClean="0"/>
                  <a:t> :</a:t>
                </a:r>
              </a:p>
              <a:p>
                <a:pPr marL="0" indent="0">
                  <a:buNone/>
                </a:pPr>
                <a:r>
                  <a:rPr lang="en-US" dirty="0" smtClean="0"/>
                  <a:t>Look only at part that depends on </a:t>
                </a:r>
                <a14:m>
                  <m:oMath xmlns:m="http://schemas.openxmlformats.org/officeDocument/2006/math">
                    <m:r>
                      <a:rPr lang="en-US" i="1" dirty="0">
                        <a:solidFill>
                          <a:schemeClr val="tx2"/>
                        </a:solidFill>
                        <a:latin typeface="Cambria Math"/>
                      </a:rPr>
                      <m:t>𝑛</m:t>
                    </m:r>
                  </m:oMath>
                </a14:m>
                <a:endParaRPr lang="en-US" dirty="0" smtClean="0"/>
              </a:p>
              <a:p>
                <a:pPr marL="0" indent="0">
                  <a:buNone/>
                </a:pPr>
                <a:r>
                  <a:rPr lang="en-US" dirty="0" smtClean="0"/>
                  <a:t>Take the logarithm (same maximum)</a:t>
                </a:r>
              </a:p>
              <a:p>
                <a:pPr marL="0" indent="0">
                  <a:buNone/>
                </a:pPr>
                <a:endParaRPr lang="en-US" dirty="0" smtClean="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409904" y="3657600"/>
                <a:ext cx="8382000" cy="2057400"/>
              </a:xfrm>
              <a:prstGeom prst="rect">
                <a:avLst/>
              </a:prstGeom>
              <a:blipFill rotWithShape="1">
                <a:blip r:embed="rId3"/>
                <a:stretch>
                  <a:fillRect l="-1818" t="-3550"/>
                </a:stretch>
              </a:blipFill>
              <a:ln>
                <a:noFill/>
              </a:ln>
            </p:spPr>
            <p:txBody>
              <a:bodyPr/>
              <a:lstStyle/>
              <a:p>
                <a:r>
                  <a:rPr lang="en-US">
                    <a:noFill/>
                  </a:rPr>
                  <a:t> </a:t>
                </a:r>
              </a:p>
            </p:txBody>
          </p:sp>
        </mc:Fallback>
      </mc:AlternateContent>
      <p:sp>
        <p:nvSpPr>
          <p:cNvPr id="6" name="Left Brace 5"/>
          <p:cNvSpPr/>
          <p:nvPr/>
        </p:nvSpPr>
        <p:spPr>
          <a:xfrm rot="16200000">
            <a:off x="6324600" y="1600200"/>
            <a:ext cx="685800" cy="3276600"/>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Elbow Connector 35"/>
          <p:cNvCxnSpPr>
            <a:stCxn id="6" idx="1"/>
          </p:cNvCxnSpPr>
          <p:nvPr/>
        </p:nvCxnSpPr>
        <p:spPr>
          <a:xfrm rot="16200000" flipH="1">
            <a:off x="6693775" y="3555124"/>
            <a:ext cx="914400" cy="966951"/>
          </a:xfrm>
          <a:prstGeom prst="bentConnector4">
            <a:avLst>
              <a:gd name="adj1" fmla="val 2586"/>
              <a:gd name="adj2" fmla="val 201427"/>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Content Placeholder 2"/>
              <p:cNvSpPr txBox="1">
                <a:spLocks/>
              </p:cNvSpPr>
              <p:nvPr/>
            </p:nvSpPr>
            <p:spPr>
              <a:xfrm>
                <a:off x="391511" y="5257800"/>
                <a:ext cx="82296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dirty="0" smtClean="0">
                          <a:solidFill>
                            <a:schemeClr val="tx2"/>
                          </a:solidFill>
                          <a:latin typeface="Cambria Math"/>
                        </a:rPr>
                        <m:t>ℓ</m:t>
                      </m:r>
                      <m:d>
                        <m:dPr>
                          <m:ctrlPr>
                            <a:rPr lang="en-US" i="1" dirty="0" smtClean="0">
                              <a:solidFill>
                                <a:schemeClr val="tx2"/>
                              </a:solidFill>
                              <a:latin typeface="Cambria Math"/>
                            </a:rPr>
                          </m:ctrlPr>
                        </m:dPr>
                        <m:e>
                          <m:r>
                            <a:rPr lang="en-US" i="1" dirty="0" smtClean="0">
                              <a:solidFill>
                                <a:schemeClr val="tx2"/>
                              </a:solidFill>
                              <a:latin typeface="Cambria Math"/>
                            </a:rPr>
                            <m:t>𝑦</m:t>
                          </m:r>
                          <m:r>
                            <a:rPr lang="en-US" i="1" dirty="0" smtClean="0">
                              <a:solidFill>
                                <a:schemeClr val="tx2"/>
                              </a:solidFill>
                              <a:latin typeface="Cambria Math"/>
                            </a:rPr>
                            <m:t>;</m:t>
                          </m:r>
                          <m:r>
                            <a:rPr lang="en-US" i="1" dirty="0" smtClean="0">
                              <a:solidFill>
                                <a:schemeClr val="tx2"/>
                              </a:solidFill>
                              <a:latin typeface="Cambria Math"/>
                            </a:rPr>
                            <m:t>𝑛</m:t>
                          </m:r>
                        </m:e>
                      </m:d>
                      <m:r>
                        <a:rPr lang="en-US" b="0" i="1" dirty="0" smtClean="0">
                          <a:solidFill>
                            <a:schemeClr val="tx2"/>
                          </a:solidFill>
                          <a:latin typeface="Cambria Math"/>
                        </a:rPr>
                        <m:t>=</m:t>
                      </m:r>
                      <m:nary>
                        <m:naryPr>
                          <m:chr m:val="∑"/>
                          <m:ctrlPr>
                            <a:rPr lang="en-US" b="0" i="1" dirty="0" smtClean="0">
                              <a:solidFill>
                                <a:schemeClr val="tx2"/>
                              </a:solidFill>
                              <a:latin typeface="Cambria Math"/>
                            </a:rPr>
                          </m:ctrlPr>
                        </m:naryPr>
                        <m:sub>
                          <m:r>
                            <a:rPr lang="en-US" b="0" i="1" dirty="0" smtClean="0">
                              <a:solidFill>
                                <a:schemeClr val="tx2"/>
                              </a:solidFill>
                              <a:latin typeface="Cambria Math"/>
                            </a:rPr>
                            <m:t>𝑖</m:t>
                          </m:r>
                          <m:r>
                            <a:rPr lang="en-US" b="0" i="1" dirty="0" smtClean="0">
                              <a:solidFill>
                                <a:schemeClr val="tx2"/>
                              </a:solidFill>
                              <a:latin typeface="Cambria Math"/>
                            </a:rPr>
                            <m:t>=0</m:t>
                          </m:r>
                        </m:sub>
                        <m:sup>
                          <m:r>
                            <a:rPr lang="en-US" b="0" i="1" dirty="0" smtClean="0">
                              <a:solidFill>
                                <a:schemeClr val="tx2"/>
                              </a:solidFill>
                              <a:latin typeface="Cambria Math"/>
                            </a:rPr>
                            <m:t>𝑘</m:t>
                          </m:r>
                          <m:r>
                            <a:rPr lang="en-US" b="0" i="1" dirty="0" smtClean="0">
                              <a:solidFill>
                                <a:schemeClr val="tx2"/>
                              </a:solidFill>
                              <a:latin typeface="Cambria Math"/>
                            </a:rPr>
                            <m:t>−1</m:t>
                          </m:r>
                        </m:sup>
                        <m:e>
                          <m:r>
                            <m:rPr>
                              <m:sty m:val="p"/>
                            </m:rPr>
                            <a:rPr lang="en-US" b="0" i="1" dirty="0" smtClean="0">
                              <a:solidFill>
                                <a:schemeClr val="tx2"/>
                              </a:solidFill>
                              <a:latin typeface="Cambria Math"/>
                            </a:rPr>
                            <m:t>ln</m:t>
                          </m:r>
                          <m:r>
                            <a:rPr lang="en-US" b="0" i="1" dirty="0" smtClean="0">
                              <a:solidFill>
                                <a:schemeClr val="tx2"/>
                              </a:solidFill>
                              <a:latin typeface="Cambria Math"/>
                            </a:rPr>
                            <m:t>(</m:t>
                          </m:r>
                          <m:r>
                            <a:rPr lang="en-US" b="0" i="1" dirty="0" smtClean="0">
                              <a:solidFill>
                                <a:schemeClr val="tx2"/>
                              </a:solidFill>
                              <a:latin typeface="Cambria Math"/>
                            </a:rPr>
                            <m:t>𝑛</m:t>
                          </m:r>
                          <m:r>
                            <a:rPr lang="en-US" b="0" i="1" dirty="0" smtClean="0">
                              <a:solidFill>
                                <a:schemeClr val="tx2"/>
                              </a:solidFill>
                              <a:latin typeface="Cambria Math"/>
                            </a:rPr>
                            <m:t>−</m:t>
                          </m:r>
                          <m:r>
                            <a:rPr lang="en-US" b="0" i="1" dirty="0" smtClean="0">
                              <a:solidFill>
                                <a:schemeClr val="tx2"/>
                              </a:solidFill>
                              <a:latin typeface="Cambria Math"/>
                            </a:rPr>
                            <m:t>𝑖</m:t>
                          </m:r>
                          <m:r>
                            <a:rPr lang="en-US" b="0" i="1" dirty="0" smtClean="0">
                              <a:solidFill>
                                <a:schemeClr val="tx2"/>
                              </a:solidFill>
                              <a:latin typeface="Cambria Math"/>
                            </a:rPr>
                            <m:t>)</m:t>
                          </m:r>
                        </m:e>
                      </m:nary>
                      <m:r>
                        <a:rPr lang="en-US" b="0" i="1" dirty="0" smtClean="0">
                          <a:solidFill>
                            <a:schemeClr val="tx2"/>
                          </a:solidFill>
                          <a:latin typeface="Cambria Math"/>
                        </a:rPr>
                        <m:t>−</m:t>
                      </m:r>
                      <m:d>
                        <m:dPr>
                          <m:ctrlPr>
                            <a:rPr lang="en-US" b="0" i="1" dirty="0" smtClean="0">
                              <a:solidFill>
                                <a:schemeClr val="tx2"/>
                              </a:solidFill>
                              <a:latin typeface="Cambria Math"/>
                            </a:rPr>
                          </m:ctrlPr>
                        </m:dPr>
                        <m:e>
                          <m:r>
                            <a:rPr lang="en-US" b="0" i="1" dirty="0" smtClean="0">
                              <a:solidFill>
                                <a:schemeClr val="tx2"/>
                              </a:solidFill>
                              <a:latin typeface="Cambria Math"/>
                            </a:rPr>
                            <m:t>𝑛</m:t>
                          </m:r>
                          <m:r>
                            <a:rPr lang="en-US" b="0" i="1" dirty="0" smtClean="0">
                              <a:solidFill>
                                <a:schemeClr val="tx2"/>
                              </a:solidFill>
                              <a:latin typeface="Cambria Math"/>
                            </a:rPr>
                            <m:t>+1</m:t>
                          </m:r>
                        </m:e>
                      </m:d>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𝑘</m:t>
                          </m:r>
                        </m:sub>
                      </m:sSub>
                    </m:oMath>
                  </m:oMathPara>
                </a14:m>
                <a:endParaRPr lang="en-US" dirty="0" smtClean="0"/>
              </a:p>
            </p:txBody>
          </p:sp>
        </mc:Choice>
        <mc:Fallback xmlns="">
          <p:sp>
            <p:nvSpPr>
              <p:cNvPr id="45" name="Content Placeholder 2"/>
              <p:cNvSpPr txBox="1">
                <a:spLocks noRot="1" noChangeAspect="1" noMove="1" noResize="1" noEditPoints="1" noAdjustHandles="1" noChangeArrowheads="1" noChangeShapeType="1" noTextEdit="1"/>
              </p:cNvSpPr>
              <p:nvPr/>
            </p:nvSpPr>
            <p:spPr>
              <a:xfrm>
                <a:off x="391511" y="5257800"/>
                <a:ext cx="8229600" cy="160020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1159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94" y="228600"/>
            <a:ext cx="8229600" cy="1143000"/>
          </a:xfrm>
        </p:spPr>
        <p:txBody>
          <a:bodyPr>
            <a:normAutofit/>
          </a:bodyPr>
          <a:lstStyle/>
          <a:p>
            <a:r>
              <a:rPr lang="en-US" dirty="0" smtClean="0"/>
              <a:t>Bottom-k: MLE for Distinct Count</a:t>
            </a:r>
            <a:endParaRPr lang="en-US" dirty="0"/>
          </a:p>
        </p:txBody>
      </p:sp>
      <mc:AlternateContent xmlns:mc="http://schemas.openxmlformats.org/markup-compatibility/2006" xmlns:a14="http://schemas.microsoft.com/office/drawing/2010/main">
        <mc:Choice Requires="a14">
          <p:sp>
            <p:nvSpPr>
              <p:cNvPr id="45" name="Content Placeholder 2"/>
              <p:cNvSpPr txBox="1">
                <a:spLocks/>
              </p:cNvSpPr>
              <p:nvPr/>
            </p:nvSpPr>
            <p:spPr>
              <a:xfrm>
                <a:off x="378373" y="2007476"/>
                <a:ext cx="82296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dirty="0" smtClean="0">
                          <a:solidFill>
                            <a:schemeClr val="tx2"/>
                          </a:solidFill>
                          <a:latin typeface="Cambria Math"/>
                        </a:rPr>
                        <m:t>ℓ</m:t>
                      </m:r>
                      <m:d>
                        <m:dPr>
                          <m:ctrlPr>
                            <a:rPr lang="en-US" i="1" dirty="0" smtClean="0">
                              <a:solidFill>
                                <a:schemeClr val="tx2"/>
                              </a:solidFill>
                              <a:latin typeface="Cambria Math"/>
                            </a:rPr>
                          </m:ctrlPr>
                        </m:dPr>
                        <m:e>
                          <m:r>
                            <a:rPr lang="en-US" i="1" dirty="0" smtClean="0">
                              <a:solidFill>
                                <a:schemeClr val="tx2"/>
                              </a:solidFill>
                              <a:latin typeface="Cambria Math"/>
                            </a:rPr>
                            <m:t>𝑦</m:t>
                          </m:r>
                          <m:r>
                            <a:rPr lang="en-US" i="1" dirty="0" smtClean="0">
                              <a:solidFill>
                                <a:schemeClr val="tx2"/>
                              </a:solidFill>
                              <a:latin typeface="Cambria Math"/>
                            </a:rPr>
                            <m:t>;</m:t>
                          </m:r>
                          <m:r>
                            <a:rPr lang="en-US" i="1" dirty="0" smtClean="0">
                              <a:solidFill>
                                <a:schemeClr val="tx2"/>
                              </a:solidFill>
                              <a:latin typeface="Cambria Math"/>
                            </a:rPr>
                            <m:t>𝑛</m:t>
                          </m:r>
                        </m:e>
                      </m:d>
                      <m:r>
                        <a:rPr lang="en-US" b="0" i="1" dirty="0" smtClean="0">
                          <a:solidFill>
                            <a:schemeClr val="tx2"/>
                          </a:solidFill>
                          <a:latin typeface="Cambria Math"/>
                        </a:rPr>
                        <m:t>=</m:t>
                      </m:r>
                      <m:nary>
                        <m:naryPr>
                          <m:chr m:val="∑"/>
                          <m:ctrlPr>
                            <a:rPr lang="en-US" b="0" i="1" dirty="0" smtClean="0">
                              <a:solidFill>
                                <a:schemeClr val="tx2"/>
                              </a:solidFill>
                              <a:latin typeface="Cambria Math"/>
                            </a:rPr>
                          </m:ctrlPr>
                        </m:naryPr>
                        <m:sub>
                          <m:r>
                            <a:rPr lang="en-US" b="0" i="1" dirty="0" smtClean="0">
                              <a:solidFill>
                                <a:schemeClr val="tx2"/>
                              </a:solidFill>
                              <a:latin typeface="Cambria Math"/>
                            </a:rPr>
                            <m:t>𝑖</m:t>
                          </m:r>
                          <m:r>
                            <a:rPr lang="en-US" b="0" i="1" dirty="0" smtClean="0">
                              <a:solidFill>
                                <a:schemeClr val="tx2"/>
                              </a:solidFill>
                              <a:latin typeface="Cambria Math"/>
                            </a:rPr>
                            <m:t>=0</m:t>
                          </m:r>
                        </m:sub>
                        <m:sup>
                          <m:r>
                            <a:rPr lang="en-US" b="0" i="1" dirty="0" smtClean="0">
                              <a:solidFill>
                                <a:schemeClr val="tx2"/>
                              </a:solidFill>
                              <a:latin typeface="Cambria Math"/>
                            </a:rPr>
                            <m:t>𝑘</m:t>
                          </m:r>
                          <m:r>
                            <a:rPr lang="en-US" b="0" i="1" dirty="0" smtClean="0">
                              <a:solidFill>
                                <a:schemeClr val="tx2"/>
                              </a:solidFill>
                              <a:latin typeface="Cambria Math"/>
                            </a:rPr>
                            <m:t>−1</m:t>
                          </m:r>
                        </m:sup>
                        <m:e>
                          <m:r>
                            <m:rPr>
                              <m:sty m:val="p"/>
                            </m:rPr>
                            <a:rPr lang="en-US" b="0" i="1" dirty="0" smtClean="0">
                              <a:solidFill>
                                <a:schemeClr val="tx2"/>
                              </a:solidFill>
                              <a:latin typeface="Cambria Math"/>
                            </a:rPr>
                            <m:t>ln</m:t>
                          </m:r>
                          <m:r>
                            <a:rPr lang="en-US" b="0" i="1" dirty="0" smtClean="0">
                              <a:solidFill>
                                <a:schemeClr val="tx2"/>
                              </a:solidFill>
                              <a:latin typeface="Cambria Math"/>
                            </a:rPr>
                            <m:t>(</m:t>
                          </m:r>
                          <m:r>
                            <a:rPr lang="en-US" b="0" i="1" dirty="0" smtClean="0">
                              <a:solidFill>
                                <a:schemeClr val="tx2"/>
                              </a:solidFill>
                              <a:latin typeface="Cambria Math"/>
                            </a:rPr>
                            <m:t>𝑛</m:t>
                          </m:r>
                          <m:r>
                            <a:rPr lang="en-US" b="0" i="1" dirty="0" smtClean="0">
                              <a:solidFill>
                                <a:schemeClr val="tx2"/>
                              </a:solidFill>
                              <a:latin typeface="Cambria Math"/>
                            </a:rPr>
                            <m:t>−</m:t>
                          </m:r>
                          <m:r>
                            <a:rPr lang="en-US" b="0" i="1" dirty="0" smtClean="0">
                              <a:solidFill>
                                <a:schemeClr val="tx2"/>
                              </a:solidFill>
                              <a:latin typeface="Cambria Math"/>
                            </a:rPr>
                            <m:t>𝑖</m:t>
                          </m:r>
                          <m:r>
                            <a:rPr lang="en-US" b="0" i="1" dirty="0" smtClean="0">
                              <a:solidFill>
                                <a:schemeClr val="tx2"/>
                              </a:solidFill>
                              <a:latin typeface="Cambria Math"/>
                            </a:rPr>
                            <m:t>)</m:t>
                          </m:r>
                        </m:e>
                      </m:nary>
                      <m:r>
                        <a:rPr lang="en-US" b="0" i="1" dirty="0" smtClean="0">
                          <a:solidFill>
                            <a:schemeClr val="tx2"/>
                          </a:solidFill>
                          <a:latin typeface="Cambria Math"/>
                        </a:rPr>
                        <m:t>−</m:t>
                      </m:r>
                      <m:d>
                        <m:dPr>
                          <m:ctrlPr>
                            <a:rPr lang="en-US" b="0" i="1" dirty="0" smtClean="0">
                              <a:solidFill>
                                <a:schemeClr val="tx2"/>
                              </a:solidFill>
                              <a:latin typeface="Cambria Math"/>
                            </a:rPr>
                          </m:ctrlPr>
                        </m:dPr>
                        <m:e>
                          <m:r>
                            <a:rPr lang="en-US" b="0" i="1" dirty="0" smtClean="0">
                              <a:solidFill>
                                <a:schemeClr val="tx2"/>
                              </a:solidFill>
                              <a:latin typeface="Cambria Math"/>
                            </a:rPr>
                            <m:t>𝑛</m:t>
                          </m:r>
                          <m:r>
                            <a:rPr lang="en-US" b="0" i="1" dirty="0" smtClean="0">
                              <a:solidFill>
                                <a:schemeClr val="tx2"/>
                              </a:solidFill>
                              <a:latin typeface="Cambria Math"/>
                            </a:rPr>
                            <m:t>+1</m:t>
                          </m:r>
                        </m:e>
                      </m:d>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𝑘</m:t>
                          </m:r>
                        </m:sub>
                      </m:sSub>
                    </m:oMath>
                  </m:oMathPara>
                </a14:m>
                <a:endParaRPr lang="en-US" dirty="0" smtClean="0"/>
              </a:p>
            </p:txBody>
          </p:sp>
        </mc:Choice>
        <mc:Fallback xmlns="">
          <p:sp>
            <p:nvSpPr>
              <p:cNvPr id="45" name="Content Placeholder 2"/>
              <p:cNvSpPr txBox="1">
                <a:spLocks noRot="1" noChangeAspect="1" noMove="1" noResize="1" noEditPoints="1" noAdjustHandles="1" noChangeArrowheads="1" noChangeShapeType="1" noTextEdit="1"/>
              </p:cNvSpPr>
              <p:nvPr/>
            </p:nvSpPr>
            <p:spPr>
              <a:xfrm>
                <a:off x="378373" y="2007476"/>
                <a:ext cx="8229600" cy="160020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600201"/>
                <a:ext cx="8229600" cy="762000"/>
              </a:xfrm>
            </p:spPr>
            <p:txBody>
              <a:bodyPr/>
              <a:lstStyle/>
              <a:p>
                <a:pPr marL="0" indent="0">
                  <a:buNone/>
                </a:pPr>
                <a:r>
                  <a:rPr lang="en-US" dirty="0" smtClean="0"/>
                  <a:t>We look for </a:t>
                </a:r>
                <a14:m>
                  <m:oMath xmlns:m="http://schemas.openxmlformats.org/officeDocument/2006/math">
                    <m:r>
                      <a:rPr lang="en-US" i="1" dirty="0" smtClean="0">
                        <a:latin typeface="Cambria Math"/>
                      </a:rPr>
                      <m:t>𝑛</m:t>
                    </m:r>
                  </m:oMath>
                </a14:m>
                <a:r>
                  <a:rPr lang="en-US" dirty="0" smtClean="0"/>
                  <a:t> which maximizes</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600201"/>
                <a:ext cx="8229600" cy="762000"/>
              </a:xfrm>
              <a:blipFill rotWithShape="1">
                <a:blip r:embed="rId4"/>
                <a:stretch>
                  <a:fillRect l="-1852" t="-9600" b="-2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a:xfrm>
                <a:off x="546538" y="3427824"/>
                <a:ext cx="82296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f>
                        <m:fPr>
                          <m:ctrlPr>
                            <a:rPr lang="en-US" b="0" i="1" dirty="0" smtClean="0">
                              <a:solidFill>
                                <a:schemeClr val="tx2"/>
                              </a:solidFill>
                              <a:latin typeface="Cambria Math"/>
                            </a:rPr>
                          </m:ctrlPr>
                        </m:fPr>
                        <m:num>
                          <m:r>
                            <a:rPr lang="en-US" b="0" i="1" dirty="0" smtClean="0">
                              <a:solidFill>
                                <a:schemeClr val="tx2"/>
                              </a:solidFill>
                              <a:latin typeface="Cambria Math"/>
                            </a:rPr>
                            <m:t>𝜕</m:t>
                          </m:r>
                          <m:r>
                            <a:rPr lang="en-US" b="0" i="1" dirty="0" smtClean="0">
                              <a:solidFill>
                                <a:schemeClr val="tx2"/>
                              </a:solidFill>
                              <a:latin typeface="Cambria Math"/>
                            </a:rPr>
                            <m:t>ℓ</m:t>
                          </m:r>
                          <m:d>
                            <m:dPr>
                              <m:ctrlPr>
                                <a:rPr lang="en-US" i="1" dirty="0" smtClean="0">
                                  <a:solidFill>
                                    <a:schemeClr val="tx2"/>
                                  </a:solidFill>
                                  <a:latin typeface="Cambria Math"/>
                                </a:rPr>
                              </m:ctrlPr>
                            </m:dPr>
                            <m:e>
                              <m:r>
                                <a:rPr lang="en-US" i="1" dirty="0" smtClean="0">
                                  <a:solidFill>
                                    <a:schemeClr val="tx2"/>
                                  </a:solidFill>
                                  <a:latin typeface="Cambria Math"/>
                                </a:rPr>
                                <m:t>𝑦</m:t>
                              </m:r>
                              <m:r>
                                <a:rPr lang="en-US" i="1" dirty="0" smtClean="0">
                                  <a:solidFill>
                                    <a:schemeClr val="tx2"/>
                                  </a:solidFill>
                                  <a:latin typeface="Cambria Math"/>
                                </a:rPr>
                                <m:t>;</m:t>
                              </m:r>
                              <m:r>
                                <a:rPr lang="en-US" i="1" dirty="0" smtClean="0">
                                  <a:solidFill>
                                    <a:schemeClr val="tx2"/>
                                  </a:solidFill>
                                  <a:latin typeface="Cambria Math"/>
                                </a:rPr>
                                <m:t>𝑛</m:t>
                              </m:r>
                            </m:e>
                          </m:d>
                        </m:num>
                        <m:den>
                          <m:r>
                            <a:rPr lang="en-US" b="0" i="1" dirty="0" smtClean="0">
                              <a:solidFill>
                                <a:schemeClr val="tx2"/>
                              </a:solidFill>
                              <a:latin typeface="Cambria Math"/>
                            </a:rPr>
                            <m:t>𝜕</m:t>
                          </m:r>
                          <m:r>
                            <a:rPr lang="en-US" b="0" i="1" dirty="0" smtClean="0">
                              <a:solidFill>
                                <a:schemeClr val="tx2"/>
                              </a:solidFill>
                              <a:latin typeface="Cambria Math"/>
                            </a:rPr>
                            <m:t>𝑛</m:t>
                          </m:r>
                        </m:den>
                      </m:f>
                      <m:r>
                        <a:rPr lang="en-US" b="0" i="1" dirty="0" smtClean="0">
                          <a:solidFill>
                            <a:schemeClr val="tx2"/>
                          </a:solidFill>
                          <a:latin typeface="Cambria Math"/>
                        </a:rPr>
                        <m:t>=</m:t>
                      </m:r>
                      <m:nary>
                        <m:naryPr>
                          <m:chr m:val="∑"/>
                          <m:ctrlPr>
                            <a:rPr lang="en-US" b="0" i="1" dirty="0" smtClean="0">
                              <a:solidFill>
                                <a:schemeClr val="tx2"/>
                              </a:solidFill>
                              <a:latin typeface="Cambria Math"/>
                            </a:rPr>
                          </m:ctrlPr>
                        </m:naryPr>
                        <m:sub>
                          <m:r>
                            <a:rPr lang="en-US" b="0" i="1" dirty="0" smtClean="0">
                              <a:solidFill>
                                <a:schemeClr val="tx2"/>
                              </a:solidFill>
                              <a:latin typeface="Cambria Math"/>
                            </a:rPr>
                            <m:t>𝑖</m:t>
                          </m:r>
                          <m:r>
                            <a:rPr lang="en-US" b="0" i="1" dirty="0" smtClean="0">
                              <a:solidFill>
                                <a:schemeClr val="tx2"/>
                              </a:solidFill>
                              <a:latin typeface="Cambria Math"/>
                            </a:rPr>
                            <m:t>=0</m:t>
                          </m:r>
                        </m:sub>
                        <m:sup>
                          <m:r>
                            <a:rPr lang="en-US" b="0" i="1" dirty="0" smtClean="0">
                              <a:solidFill>
                                <a:schemeClr val="tx2"/>
                              </a:solidFill>
                              <a:latin typeface="Cambria Math"/>
                            </a:rPr>
                            <m:t>𝑘</m:t>
                          </m:r>
                          <m:r>
                            <a:rPr lang="en-US" b="0" i="1" dirty="0" smtClean="0">
                              <a:solidFill>
                                <a:schemeClr val="tx2"/>
                              </a:solidFill>
                              <a:latin typeface="Cambria Math"/>
                            </a:rPr>
                            <m:t>−1</m:t>
                          </m:r>
                        </m:sup>
                        <m:e>
                          <m:f>
                            <m:fPr>
                              <m:ctrlPr>
                                <a:rPr lang="en-US" b="0" i="1" dirty="0" smtClean="0">
                                  <a:solidFill>
                                    <a:schemeClr val="tx2"/>
                                  </a:solidFill>
                                  <a:latin typeface="Cambria Math"/>
                                </a:rPr>
                              </m:ctrlPr>
                            </m:fPr>
                            <m:num>
                              <m:r>
                                <a:rPr lang="en-US" b="0" i="1" dirty="0" smtClean="0">
                                  <a:solidFill>
                                    <a:schemeClr val="tx2"/>
                                  </a:solidFill>
                                  <a:latin typeface="Cambria Math"/>
                                </a:rPr>
                                <m:t>1</m:t>
                              </m:r>
                            </m:num>
                            <m:den>
                              <m:r>
                                <a:rPr lang="en-US" b="0" i="1" dirty="0" smtClean="0">
                                  <a:solidFill>
                                    <a:schemeClr val="tx2"/>
                                  </a:solidFill>
                                  <a:latin typeface="Cambria Math"/>
                                </a:rPr>
                                <m:t>𝑛</m:t>
                              </m:r>
                              <m:r>
                                <a:rPr lang="en-US" b="0" i="1" dirty="0" smtClean="0">
                                  <a:solidFill>
                                    <a:schemeClr val="tx2"/>
                                  </a:solidFill>
                                  <a:latin typeface="Cambria Math"/>
                                </a:rPr>
                                <m:t>−</m:t>
                              </m:r>
                              <m:r>
                                <a:rPr lang="en-US" b="0" i="1" dirty="0" smtClean="0">
                                  <a:solidFill>
                                    <a:schemeClr val="tx2"/>
                                  </a:solidFill>
                                  <a:latin typeface="Cambria Math"/>
                                </a:rPr>
                                <m:t>𝑖</m:t>
                              </m:r>
                            </m:den>
                          </m:f>
                        </m:e>
                      </m:nary>
                      <m:r>
                        <a:rPr lang="en-US" b="0" i="1" dirty="0" smtClean="0">
                          <a:solidFill>
                            <a:schemeClr val="tx2"/>
                          </a:solidFill>
                          <a:latin typeface="Cambria Math"/>
                        </a:rPr>
                        <m:t>−</m:t>
                      </m:r>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𝑘</m:t>
                          </m:r>
                        </m:sub>
                      </m:sSub>
                    </m:oMath>
                  </m:oMathPara>
                </a14:m>
                <a:endParaRPr lang="en-US" dirty="0" smtClean="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546538" y="3427824"/>
                <a:ext cx="8229600" cy="160020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4868917" y="4999120"/>
                <a:ext cx="3132083" cy="1600200"/>
              </a:xfrm>
              <a:prstGeom prst="rect">
                <a:avLst/>
              </a:prstGeom>
              <a:solidFill>
                <a:schemeClr val="accent1">
                  <a:alpha val="10000"/>
                </a:schemeClr>
              </a:solidFill>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nary>
                        <m:naryPr>
                          <m:chr m:val="∑"/>
                          <m:ctrlPr>
                            <a:rPr lang="en-US" b="0" i="1" dirty="0" smtClean="0">
                              <a:solidFill>
                                <a:schemeClr val="tx2"/>
                              </a:solidFill>
                              <a:latin typeface="Cambria Math"/>
                            </a:rPr>
                          </m:ctrlPr>
                        </m:naryPr>
                        <m:sub>
                          <m:r>
                            <a:rPr lang="en-US" b="0" i="1" dirty="0" smtClean="0">
                              <a:solidFill>
                                <a:schemeClr val="tx2"/>
                              </a:solidFill>
                              <a:latin typeface="Cambria Math"/>
                            </a:rPr>
                            <m:t>𝑖</m:t>
                          </m:r>
                          <m:r>
                            <a:rPr lang="en-US" b="0" i="1" dirty="0" smtClean="0">
                              <a:solidFill>
                                <a:schemeClr val="tx2"/>
                              </a:solidFill>
                              <a:latin typeface="Cambria Math"/>
                            </a:rPr>
                            <m:t>=0</m:t>
                          </m:r>
                        </m:sub>
                        <m:sup>
                          <m:r>
                            <a:rPr lang="en-US" b="0" i="1" dirty="0" smtClean="0">
                              <a:solidFill>
                                <a:schemeClr val="tx2"/>
                              </a:solidFill>
                              <a:latin typeface="Cambria Math"/>
                            </a:rPr>
                            <m:t>𝑘</m:t>
                          </m:r>
                          <m:r>
                            <a:rPr lang="en-US" b="0" i="1" dirty="0" smtClean="0">
                              <a:solidFill>
                                <a:schemeClr val="tx2"/>
                              </a:solidFill>
                              <a:latin typeface="Cambria Math"/>
                            </a:rPr>
                            <m:t>−1</m:t>
                          </m:r>
                        </m:sup>
                        <m:e>
                          <m:f>
                            <m:fPr>
                              <m:ctrlPr>
                                <a:rPr lang="en-US" b="0" i="1" dirty="0" smtClean="0">
                                  <a:solidFill>
                                    <a:schemeClr val="tx2"/>
                                  </a:solidFill>
                                  <a:latin typeface="Cambria Math"/>
                                </a:rPr>
                              </m:ctrlPr>
                            </m:fPr>
                            <m:num>
                              <m:r>
                                <a:rPr lang="en-US" b="0" i="1" dirty="0" smtClean="0">
                                  <a:solidFill>
                                    <a:schemeClr val="tx2"/>
                                  </a:solidFill>
                                  <a:latin typeface="Cambria Math"/>
                                </a:rPr>
                                <m:t>1</m:t>
                              </m:r>
                            </m:num>
                            <m:den>
                              <m:r>
                                <a:rPr lang="en-US" b="0" i="1" dirty="0" smtClean="0">
                                  <a:solidFill>
                                    <a:schemeClr val="tx2"/>
                                  </a:solidFill>
                                  <a:latin typeface="Cambria Math"/>
                                </a:rPr>
                                <m:t>𝑛</m:t>
                              </m:r>
                              <m:r>
                                <a:rPr lang="en-US" b="0" i="1" dirty="0" smtClean="0">
                                  <a:solidFill>
                                    <a:schemeClr val="tx2"/>
                                  </a:solidFill>
                                  <a:latin typeface="Cambria Math"/>
                                </a:rPr>
                                <m:t>−</m:t>
                              </m:r>
                              <m:r>
                                <a:rPr lang="en-US" b="0" i="1" dirty="0" smtClean="0">
                                  <a:solidFill>
                                    <a:schemeClr val="tx2"/>
                                  </a:solidFill>
                                  <a:latin typeface="Cambria Math"/>
                                </a:rPr>
                                <m:t>𝑖</m:t>
                              </m:r>
                            </m:den>
                          </m:f>
                        </m:e>
                      </m:nary>
                      <m:r>
                        <a:rPr lang="en-US" b="0" i="1" dirty="0" smtClean="0">
                          <a:solidFill>
                            <a:schemeClr val="tx2"/>
                          </a:solidFill>
                          <a:latin typeface="Cambria Math"/>
                        </a:rPr>
                        <m:t>=</m:t>
                      </m:r>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𝑘</m:t>
                          </m:r>
                        </m:sub>
                      </m:sSub>
                    </m:oMath>
                  </m:oMathPara>
                </a14:m>
                <a:endParaRPr lang="en-US" dirty="0" smtClean="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4868917" y="4999120"/>
                <a:ext cx="3132083" cy="1600200"/>
              </a:xfrm>
              <a:prstGeom prst="rect">
                <a:avLst/>
              </a:prstGeom>
              <a:blipFill rotWithShape="1">
                <a:blip r:embed="rId6"/>
                <a:stretch>
                  <a:fillRect/>
                </a:stretch>
              </a:blipFill>
              <a:ln>
                <a:solidFill>
                  <a:schemeClr val="tx2"/>
                </a:solidFill>
              </a:ln>
            </p:spPr>
            <p:txBody>
              <a:bodyPr/>
              <a:lstStyle/>
              <a:p>
                <a:r>
                  <a:rPr lang="en-US">
                    <a:noFill/>
                  </a:rPr>
                  <a:t> </a:t>
                </a:r>
              </a:p>
            </p:txBody>
          </p:sp>
        </mc:Fallback>
      </mc:AlternateContent>
      <p:sp>
        <p:nvSpPr>
          <p:cNvPr id="5" name="TextBox 4"/>
          <p:cNvSpPr txBox="1"/>
          <p:nvPr/>
        </p:nvSpPr>
        <p:spPr>
          <a:xfrm>
            <a:off x="975349" y="5466419"/>
            <a:ext cx="3898824" cy="584775"/>
          </a:xfrm>
          <a:prstGeom prst="rect">
            <a:avLst/>
          </a:prstGeom>
          <a:noFill/>
        </p:spPr>
        <p:txBody>
          <a:bodyPr wrap="none" rtlCol="0">
            <a:spAutoFit/>
          </a:bodyPr>
          <a:lstStyle/>
          <a:p>
            <a:r>
              <a:rPr lang="en-US" sz="3200" dirty="0" smtClean="0"/>
              <a:t>MLE is the solution of:</a:t>
            </a:r>
            <a:endParaRPr lang="en-US" sz="3200" dirty="0"/>
          </a:p>
        </p:txBody>
      </p:sp>
      <p:sp>
        <p:nvSpPr>
          <p:cNvPr id="12" name="TextBox 11"/>
          <p:cNvSpPr txBox="1"/>
          <p:nvPr/>
        </p:nvSpPr>
        <p:spPr>
          <a:xfrm>
            <a:off x="258038" y="6090608"/>
            <a:ext cx="4613507" cy="584775"/>
          </a:xfrm>
          <a:prstGeom prst="rect">
            <a:avLst/>
          </a:prstGeom>
          <a:noFill/>
        </p:spPr>
        <p:txBody>
          <a:bodyPr wrap="none" rtlCol="0">
            <a:spAutoFit/>
          </a:bodyPr>
          <a:lstStyle/>
          <a:p>
            <a:r>
              <a:rPr lang="en-US" sz="3200" dirty="0" smtClean="0">
                <a:solidFill>
                  <a:srgbClr val="C00000"/>
                </a:solidFill>
              </a:rPr>
              <a:t>Need to solve numerically</a:t>
            </a:r>
            <a:endParaRPr lang="en-US" sz="3200" dirty="0">
              <a:solidFill>
                <a:srgbClr val="C00000"/>
              </a:solidFill>
            </a:endParaRPr>
          </a:p>
        </p:txBody>
      </p:sp>
    </p:spTree>
    <p:extLst>
      <p:ext uri="{BB962C8B-B14F-4D97-AF65-F5344CB8AC3E}">
        <p14:creationId xmlns:p14="http://schemas.microsoft.com/office/powerpoint/2010/main" val="351854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5"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k-</a:t>
            </a:r>
            <a:r>
              <a:rPr lang="en-US" dirty="0" err="1" smtClean="0"/>
              <a:t>mins</a:t>
            </a:r>
            <a:r>
              <a:rPr lang="en-US" dirty="0" smtClean="0"/>
              <a:t> count estimators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295400"/>
                <a:ext cx="8817634" cy="5410200"/>
              </a:xfrm>
            </p:spPr>
            <p:txBody>
              <a:bodyPr>
                <a:normAutofit fontScale="92500"/>
              </a:bodyPr>
              <a:lstStyle/>
              <a:p>
                <a:pPr>
                  <a:buFont typeface="Wingdings" panose="05000000000000000000" pitchFamily="2" charset="2"/>
                  <a:buChar char="§"/>
                </a:pPr>
                <a:r>
                  <a:rPr lang="en-US" sz="3500" dirty="0" smtClean="0"/>
                  <a:t>k-</a:t>
                </a:r>
                <a:r>
                  <a:rPr lang="en-US" sz="3500" dirty="0" err="1" smtClean="0"/>
                  <a:t>mins</a:t>
                </a:r>
                <a:r>
                  <a:rPr lang="en-US" sz="3500" dirty="0" smtClean="0"/>
                  <a:t> sketch with </a:t>
                </a:r>
                <a14:m>
                  <m:oMath xmlns:m="http://schemas.openxmlformats.org/officeDocument/2006/math">
                    <m:r>
                      <m:rPr>
                        <m:sty m:val="p"/>
                      </m:rPr>
                      <a:rPr lang="en-US" sz="3500" b="0" i="0" smtClean="0">
                        <a:latin typeface="Cambria Math"/>
                      </a:rPr>
                      <m:t>U</m:t>
                    </m:r>
                    <m:d>
                      <m:dPr>
                        <m:begChr m:val="["/>
                        <m:endChr m:val="]"/>
                        <m:ctrlPr>
                          <a:rPr lang="en-US" sz="3500" b="0" i="0" smtClean="0">
                            <a:latin typeface="Cambria Math"/>
                          </a:rPr>
                        </m:ctrlPr>
                      </m:dPr>
                      <m:e>
                        <m:r>
                          <a:rPr lang="en-US" sz="3500" b="0" i="0" smtClean="0">
                            <a:latin typeface="Cambria Math"/>
                          </a:rPr>
                          <m:t>0,1</m:t>
                        </m:r>
                      </m:e>
                    </m:d>
                    <m:r>
                      <a:rPr lang="en-US" sz="3500" b="0" i="0" smtClean="0">
                        <a:latin typeface="Cambria Math"/>
                      </a:rPr>
                      <m:t> </m:t>
                    </m:r>
                  </m:oMath>
                </a14:m>
                <a:r>
                  <a:rPr lang="en-US" sz="3500" b="0" i="0" dirty="0" smtClean="0">
                    <a:latin typeface="Cambria Math"/>
                  </a:rPr>
                  <a:t> dist: </a:t>
                </a:r>
                <a14:m>
                  <m:oMath xmlns:m="http://schemas.openxmlformats.org/officeDocument/2006/math">
                    <m:d>
                      <m:dPr>
                        <m:ctrlPr>
                          <a:rPr lang="en-US" sz="3500" b="0" i="1" smtClean="0">
                            <a:solidFill>
                              <a:schemeClr val="tx2"/>
                            </a:solidFill>
                            <a:latin typeface="Cambria Math"/>
                          </a:rPr>
                        </m:ctrlPr>
                      </m:dPr>
                      <m:e>
                        <m:sSub>
                          <m:sSubPr>
                            <m:ctrlPr>
                              <a:rPr lang="en-US" sz="3500" b="0" i="1" smtClean="0">
                                <a:solidFill>
                                  <a:schemeClr val="tx2"/>
                                </a:solidFill>
                                <a:latin typeface="Cambria Math"/>
                              </a:rPr>
                            </m:ctrlPr>
                          </m:sSubPr>
                          <m:e>
                            <m:r>
                              <a:rPr lang="en-US" sz="3500" b="0" i="1" smtClean="0">
                                <a:solidFill>
                                  <a:schemeClr val="tx2"/>
                                </a:solidFill>
                                <a:latin typeface="Cambria Math"/>
                              </a:rPr>
                              <m:t>𝑦</m:t>
                            </m:r>
                          </m:e>
                          <m:sub>
                            <m:r>
                              <a:rPr lang="en-US" sz="3500" b="0" i="1" smtClean="0">
                                <a:solidFill>
                                  <a:schemeClr val="tx2"/>
                                </a:solidFill>
                                <a:latin typeface="Cambria Math"/>
                              </a:rPr>
                              <m:t>1</m:t>
                            </m:r>
                          </m:sub>
                        </m:sSub>
                        <m:r>
                          <a:rPr lang="en-US" sz="3500" b="0" i="1" smtClean="0">
                            <a:solidFill>
                              <a:schemeClr val="tx2"/>
                            </a:solidFill>
                            <a:latin typeface="Cambria Math"/>
                          </a:rPr>
                          <m:t>′,…, </m:t>
                        </m:r>
                        <m:sSub>
                          <m:sSubPr>
                            <m:ctrlPr>
                              <a:rPr lang="en-US" sz="3500" b="0" i="1" smtClean="0">
                                <a:solidFill>
                                  <a:schemeClr val="tx2"/>
                                </a:solidFill>
                                <a:latin typeface="Cambria Math"/>
                              </a:rPr>
                            </m:ctrlPr>
                          </m:sSubPr>
                          <m:e>
                            <m:r>
                              <a:rPr lang="en-US" sz="3500" b="0" i="1" smtClean="0">
                                <a:solidFill>
                                  <a:schemeClr val="tx2"/>
                                </a:solidFill>
                                <a:latin typeface="Cambria Math"/>
                              </a:rPr>
                              <m:t>𝑦</m:t>
                            </m:r>
                          </m:e>
                          <m:sub>
                            <m:r>
                              <a:rPr lang="en-US" sz="3500" b="0" i="1" smtClean="0">
                                <a:solidFill>
                                  <a:schemeClr val="tx2"/>
                                </a:solidFill>
                                <a:latin typeface="Cambria Math"/>
                              </a:rPr>
                              <m:t>𝑘</m:t>
                            </m:r>
                          </m:sub>
                        </m:sSub>
                        <m:r>
                          <a:rPr lang="en-US" sz="3500" b="0" i="1" smtClean="0">
                            <a:solidFill>
                              <a:schemeClr val="tx2"/>
                            </a:solidFill>
                            <a:latin typeface="Cambria Math"/>
                          </a:rPr>
                          <m:t>′</m:t>
                        </m:r>
                      </m:e>
                    </m:d>
                  </m:oMath>
                </a14:m>
                <a:endParaRPr lang="en-US" sz="3500" b="0" dirty="0" smtClean="0"/>
              </a:p>
              <a:p>
                <a:pPr>
                  <a:buFont typeface="Wingdings" panose="05000000000000000000" pitchFamily="2" charset="2"/>
                  <a:buChar char="§"/>
                </a:pPr>
                <a:r>
                  <a:rPr lang="en-US" sz="3500" b="0" dirty="0" smtClean="0"/>
                  <a:t>With </a:t>
                </a:r>
                <a14:m>
                  <m:oMath xmlns:m="http://schemas.openxmlformats.org/officeDocument/2006/math">
                    <m:r>
                      <m:rPr>
                        <m:sty m:val="p"/>
                      </m:rPr>
                      <a:rPr lang="en-US" sz="3500" b="0" i="0" smtClean="0">
                        <a:latin typeface="Cambria Math"/>
                      </a:rPr>
                      <m:t>Exp</m:t>
                    </m:r>
                  </m:oMath>
                </a14:m>
                <a:r>
                  <a:rPr lang="en-US" sz="3500" b="0" dirty="0" smtClean="0"/>
                  <a:t> dist:   </a:t>
                </a:r>
                <a14:m>
                  <m:oMath xmlns:m="http://schemas.openxmlformats.org/officeDocument/2006/math">
                    <m:d>
                      <m:dPr>
                        <m:ctrlPr>
                          <a:rPr lang="en-US" sz="3500" i="1" smtClean="0">
                            <a:solidFill>
                              <a:schemeClr val="tx2"/>
                            </a:solidFill>
                            <a:latin typeface="Cambria Math"/>
                          </a:rPr>
                        </m:ctrlPr>
                      </m:dPr>
                      <m:e>
                        <m:sSub>
                          <m:sSubPr>
                            <m:ctrlPr>
                              <a:rPr lang="en-US" sz="3500" i="1">
                                <a:solidFill>
                                  <a:schemeClr val="tx2"/>
                                </a:solidFill>
                                <a:latin typeface="Cambria Math"/>
                              </a:rPr>
                            </m:ctrlPr>
                          </m:sSubPr>
                          <m:e>
                            <m:r>
                              <a:rPr lang="en-US" sz="3500" i="1">
                                <a:solidFill>
                                  <a:schemeClr val="tx2"/>
                                </a:solidFill>
                                <a:latin typeface="Cambria Math"/>
                              </a:rPr>
                              <m:t>𝑦</m:t>
                            </m:r>
                          </m:e>
                          <m:sub>
                            <m:r>
                              <a:rPr lang="en-US" sz="3500" i="1">
                                <a:solidFill>
                                  <a:schemeClr val="tx2"/>
                                </a:solidFill>
                                <a:latin typeface="Cambria Math"/>
                              </a:rPr>
                              <m:t>1</m:t>
                            </m:r>
                          </m:sub>
                        </m:sSub>
                        <m:r>
                          <a:rPr lang="en-US" sz="3500" i="1">
                            <a:solidFill>
                              <a:schemeClr val="tx2"/>
                            </a:solidFill>
                            <a:latin typeface="Cambria Math"/>
                          </a:rPr>
                          <m:t>,…, </m:t>
                        </m:r>
                        <m:sSub>
                          <m:sSubPr>
                            <m:ctrlPr>
                              <a:rPr lang="en-US" sz="3500" i="1">
                                <a:solidFill>
                                  <a:schemeClr val="tx2"/>
                                </a:solidFill>
                                <a:latin typeface="Cambria Math"/>
                              </a:rPr>
                            </m:ctrlPr>
                          </m:sSubPr>
                          <m:e>
                            <m:r>
                              <a:rPr lang="en-US" sz="3500" i="1">
                                <a:solidFill>
                                  <a:schemeClr val="tx2"/>
                                </a:solidFill>
                                <a:latin typeface="Cambria Math"/>
                              </a:rPr>
                              <m:t>𝑦</m:t>
                            </m:r>
                          </m:e>
                          <m:sub>
                            <m:r>
                              <a:rPr lang="en-US" sz="3500" i="1">
                                <a:solidFill>
                                  <a:schemeClr val="tx2"/>
                                </a:solidFill>
                                <a:latin typeface="Cambria Math"/>
                              </a:rPr>
                              <m:t>𝑘</m:t>
                            </m:r>
                          </m:sub>
                        </m:sSub>
                      </m:e>
                    </m:d>
                  </m:oMath>
                </a14:m>
                <a:r>
                  <a:rPr lang="en-US" sz="3500" dirty="0" smtClean="0">
                    <a:solidFill>
                      <a:schemeClr val="tx2"/>
                    </a:solidFill>
                  </a:rPr>
                  <a:t>     </a:t>
                </a:r>
                <a14:m>
                  <m:oMath xmlns:m="http://schemas.openxmlformats.org/officeDocument/2006/math">
                    <m:sSub>
                      <m:sSubPr>
                        <m:ctrlPr>
                          <a:rPr lang="en-US" sz="3500" b="0" i="1" smtClean="0">
                            <a:solidFill>
                              <a:schemeClr val="tx2"/>
                            </a:solidFill>
                            <a:latin typeface="Cambria Math"/>
                          </a:rPr>
                        </m:ctrlPr>
                      </m:sSubPr>
                      <m:e>
                        <m:r>
                          <a:rPr lang="en-US" sz="3500" b="0" i="1" smtClean="0">
                            <a:solidFill>
                              <a:schemeClr val="tx2"/>
                            </a:solidFill>
                            <a:latin typeface="Cambria Math"/>
                          </a:rPr>
                          <m:t>𝑦</m:t>
                        </m:r>
                      </m:e>
                      <m:sub>
                        <m:r>
                          <a:rPr lang="en-US" sz="3500" b="0" i="1" smtClean="0">
                            <a:solidFill>
                              <a:schemeClr val="tx2"/>
                            </a:solidFill>
                            <a:latin typeface="Cambria Math"/>
                          </a:rPr>
                          <m:t>𝑖</m:t>
                        </m:r>
                      </m:sub>
                    </m:sSub>
                    <m:r>
                      <a:rPr lang="en-US" sz="3500" b="0" i="1" smtClean="0">
                        <a:solidFill>
                          <a:schemeClr val="tx2"/>
                        </a:solidFill>
                        <a:latin typeface="Cambria Math"/>
                      </a:rPr>
                      <m:t>=−</m:t>
                    </m:r>
                    <m:r>
                      <m:rPr>
                        <m:sty m:val="p"/>
                      </m:rPr>
                      <a:rPr lang="en-US" sz="3500" b="0" i="1" smtClean="0">
                        <a:solidFill>
                          <a:schemeClr val="tx2"/>
                        </a:solidFill>
                        <a:latin typeface="Cambria Math"/>
                      </a:rPr>
                      <m:t>ln</m:t>
                    </m:r>
                    <m:r>
                      <a:rPr lang="en-US" sz="3500" b="0" i="1" smtClean="0">
                        <a:solidFill>
                          <a:schemeClr val="tx2"/>
                        </a:solidFill>
                        <a:latin typeface="Cambria Math"/>
                      </a:rPr>
                      <m:t>(1−</m:t>
                    </m:r>
                    <m:sSubSup>
                      <m:sSubSupPr>
                        <m:ctrlPr>
                          <a:rPr lang="en-US" sz="3500" b="0" i="1" smtClean="0">
                            <a:solidFill>
                              <a:schemeClr val="tx2"/>
                            </a:solidFill>
                            <a:latin typeface="Cambria Math"/>
                          </a:rPr>
                        </m:ctrlPr>
                      </m:sSubSupPr>
                      <m:e>
                        <m:r>
                          <a:rPr lang="en-US" sz="3500" b="0" i="1" smtClean="0">
                            <a:solidFill>
                              <a:schemeClr val="tx2"/>
                            </a:solidFill>
                            <a:latin typeface="Cambria Math"/>
                          </a:rPr>
                          <m:t>𝑦</m:t>
                        </m:r>
                      </m:e>
                      <m:sub>
                        <m:r>
                          <a:rPr lang="en-US" sz="3500" b="0" i="1" smtClean="0">
                            <a:solidFill>
                              <a:schemeClr val="tx2"/>
                            </a:solidFill>
                            <a:latin typeface="Cambria Math"/>
                          </a:rPr>
                          <m:t>𝑖</m:t>
                        </m:r>
                      </m:sub>
                      <m:sup>
                        <m:r>
                          <a:rPr lang="en-US" sz="3500" b="0" i="1" smtClean="0">
                            <a:solidFill>
                              <a:schemeClr val="tx2"/>
                            </a:solidFill>
                            <a:latin typeface="Cambria Math"/>
                          </a:rPr>
                          <m:t>′</m:t>
                        </m:r>
                      </m:sup>
                    </m:sSubSup>
                    <m:r>
                      <a:rPr lang="en-US" sz="3500" b="0" i="1" smtClean="0">
                        <a:solidFill>
                          <a:schemeClr val="tx2"/>
                        </a:solidFill>
                        <a:latin typeface="Cambria Math"/>
                      </a:rPr>
                      <m:t>)</m:t>
                    </m:r>
                  </m:oMath>
                </a14:m>
                <a:endParaRPr lang="en-US" sz="3500" dirty="0">
                  <a:solidFill>
                    <a:schemeClr val="tx2"/>
                  </a:solidFill>
                </a:endParaRPr>
              </a:p>
              <a:p>
                <a:pPr>
                  <a:buFont typeface="Wingdings" panose="05000000000000000000" pitchFamily="2" charset="2"/>
                  <a:buChar char="§"/>
                </a:pPr>
                <a:r>
                  <a:rPr lang="en-US" sz="3500" b="0" dirty="0" smtClean="0"/>
                  <a:t>Sufficient statistic for (any function of) </a:t>
                </a:r>
                <a14:m>
                  <m:oMath xmlns:m="http://schemas.openxmlformats.org/officeDocument/2006/math">
                    <m:r>
                      <a:rPr lang="en-US" sz="3500" i="1">
                        <a:latin typeface="Cambria Math"/>
                      </a:rPr>
                      <m:t>𝑛</m:t>
                    </m:r>
                  </m:oMath>
                </a14:m>
                <a:r>
                  <a:rPr lang="en-US" sz="3500" b="0" dirty="0" smtClean="0"/>
                  <a:t> :  </a:t>
                </a:r>
                <a14:m>
                  <m:oMath xmlns:m="http://schemas.openxmlformats.org/officeDocument/2006/math">
                    <m:nary>
                      <m:naryPr>
                        <m:chr m:val="∑"/>
                        <m:ctrlPr>
                          <a:rPr lang="en-US" sz="3500" b="0" i="1" smtClean="0">
                            <a:solidFill>
                              <a:schemeClr val="tx2"/>
                            </a:solidFill>
                            <a:latin typeface="Cambria Math"/>
                          </a:rPr>
                        </m:ctrlPr>
                      </m:naryPr>
                      <m:sub>
                        <m:r>
                          <a:rPr lang="en-US" sz="3500" b="0" i="1" smtClean="0">
                            <a:solidFill>
                              <a:schemeClr val="tx2"/>
                            </a:solidFill>
                            <a:latin typeface="Cambria Math"/>
                          </a:rPr>
                          <m:t>𝑖</m:t>
                        </m:r>
                        <m:r>
                          <a:rPr lang="en-US" sz="3500" b="0" i="1" smtClean="0">
                            <a:solidFill>
                              <a:schemeClr val="tx2"/>
                            </a:solidFill>
                            <a:latin typeface="Cambria Math"/>
                          </a:rPr>
                          <m:t>=1</m:t>
                        </m:r>
                      </m:sub>
                      <m:sup>
                        <m:r>
                          <a:rPr lang="en-US" sz="3500" b="0" i="1" smtClean="0">
                            <a:solidFill>
                              <a:schemeClr val="tx2"/>
                            </a:solidFill>
                            <a:latin typeface="Cambria Math"/>
                          </a:rPr>
                          <m:t>𝑘</m:t>
                        </m:r>
                      </m:sup>
                      <m:e>
                        <m:sSub>
                          <m:sSubPr>
                            <m:ctrlPr>
                              <a:rPr lang="en-US" sz="3500" b="0" i="1" smtClean="0">
                                <a:solidFill>
                                  <a:schemeClr val="tx2"/>
                                </a:solidFill>
                                <a:latin typeface="Cambria Math"/>
                              </a:rPr>
                            </m:ctrlPr>
                          </m:sSubPr>
                          <m:e>
                            <m:r>
                              <a:rPr lang="en-US" sz="3500" b="0" i="1" smtClean="0">
                                <a:solidFill>
                                  <a:schemeClr val="tx2"/>
                                </a:solidFill>
                                <a:latin typeface="Cambria Math"/>
                              </a:rPr>
                              <m:t>𝑦</m:t>
                            </m:r>
                          </m:e>
                          <m:sub>
                            <m:r>
                              <a:rPr lang="en-US" sz="3500" b="0" i="1" smtClean="0">
                                <a:solidFill>
                                  <a:schemeClr val="tx2"/>
                                </a:solidFill>
                                <a:latin typeface="Cambria Math"/>
                              </a:rPr>
                              <m:t>𝑖</m:t>
                            </m:r>
                          </m:sub>
                        </m:sSub>
                      </m:e>
                    </m:nary>
                  </m:oMath>
                </a14:m>
                <a:r>
                  <a:rPr lang="en-US" sz="3500" dirty="0" smtClean="0">
                    <a:solidFill>
                      <a:schemeClr val="tx2"/>
                    </a:solidFill>
                  </a:rPr>
                  <a:t>  </a:t>
                </a:r>
                <a:endParaRPr lang="en-US" sz="3500" dirty="0" smtClean="0"/>
              </a:p>
              <a:p>
                <a:pPr>
                  <a:buFont typeface="Wingdings" panose="05000000000000000000" pitchFamily="2" charset="2"/>
                  <a:buChar char="§"/>
                </a:pPr>
                <a:r>
                  <a:rPr lang="en-US" sz="3500" dirty="0" smtClean="0"/>
                  <a:t>MLE/Unbiased </a:t>
                </a:r>
                <a:r>
                  <a:rPr lang="en-US" sz="3500" dirty="0" err="1" smtClean="0"/>
                  <a:t>est</a:t>
                </a:r>
                <a:r>
                  <a:rPr lang="en-US" sz="3500" dirty="0" smtClean="0"/>
                  <a:t> </a:t>
                </a:r>
                <a:r>
                  <a:rPr lang="en-US" sz="3500" dirty="0"/>
                  <a:t>for </a:t>
                </a:r>
                <a14:m>
                  <m:oMath xmlns:m="http://schemas.openxmlformats.org/officeDocument/2006/math">
                    <m:f>
                      <m:fPr>
                        <m:ctrlPr>
                          <a:rPr lang="en-US" sz="3500" i="1">
                            <a:latin typeface="Cambria Math"/>
                          </a:rPr>
                        </m:ctrlPr>
                      </m:fPr>
                      <m:num>
                        <m:r>
                          <a:rPr lang="en-US" sz="3500">
                            <a:latin typeface="Cambria Math"/>
                          </a:rPr>
                          <m:t>1</m:t>
                        </m:r>
                      </m:num>
                      <m:den>
                        <m:r>
                          <a:rPr lang="en-US" sz="3500" i="1">
                            <a:latin typeface="Cambria Math"/>
                          </a:rPr>
                          <m:t>𝑛</m:t>
                        </m:r>
                      </m:den>
                    </m:f>
                  </m:oMath>
                </a14:m>
                <a:r>
                  <a:rPr lang="en-US" sz="3500" dirty="0"/>
                  <a:t>: </a:t>
                </a:r>
                <a14:m>
                  <m:oMath xmlns:m="http://schemas.openxmlformats.org/officeDocument/2006/math">
                    <m:f>
                      <m:fPr>
                        <m:ctrlPr>
                          <a:rPr lang="en-US" sz="3500" i="1" smtClean="0">
                            <a:solidFill>
                              <a:schemeClr val="tx2"/>
                            </a:solidFill>
                            <a:latin typeface="Cambria Math"/>
                          </a:rPr>
                        </m:ctrlPr>
                      </m:fPr>
                      <m:num>
                        <m:nary>
                          <m:naryPr>
                            <m:chr m:val="∑"/>
                            <m:ctrlPr>
                              <a:rPr lang="en-US" sz="3500" i="1">
                                <a:solidFill>
                                  <a:schemeClr val="tx2"/>
                                </a:solidFill>
                                <a:latin typeface="Cambria Math"/>
                              </a:rPr>
                            </m:ctrlPr>
                          </m:naryPr>
                          <m:sub>
                            <m:r>
                              <a:rPr lang="en-US" sz="3500" i="1">
                                <a:solidFill>
                                  <a:schemeClr val="tx2"/>
                                </a:solidFill>
                                <a:latin typeface="Cambria Math"/>
                              </a:rPr>
                              <m:t>𝑖</m:t>
                            </m:r>
                            <m:r>
                              <a:rPr lang="en-US" sz="3500" i="1">
                                <a:solidFill>
                                  <a:schemeClr val="tx2"/>
                                </a:solidFill>
                                <a:latin typeface="Cambria Math"/>
                              </a:rPr>
                              <m:t>=1</m:t>
                            </m:r>
                          </m:sub>
                          <m:sup>
                            <m:r>
                              <a:rPr lang="en-US" sz="3500" i="1">
                                <a:solidFill>
                                  <a:schemeClr val="tx2"/>
                                </a:solidFill>
                                <a:latin typeface="Cambria Math"/>
                              </a:rPr>
                              <m:t>𝑘</m:t>
                            </m:r>
                          </m:sup>
                          <m:e>
                            <m:sSub>
                              <m:sSubPr>
                                <m:ctrlPr>
                                  <a:rPr lang="en-US" sz="3500" i="1">
                                    <a:solidFill>
                                      <a:schemeClr val="tx2"/>
                                    </a:solidFill>
                                    <a:latin typeface="Cambria Math"/>
                                  </a:rPr>
                                </m:ctrlPr>
                              </m:sSubPr>
                              <m:e>
                                <m:r>
                                  <a:rPr lang="en-US" sz="3500" i="1">
                                    <a:solidFill>
                                      <a:schemeClr val="tx2"/>
                                    </a:solidFill>
                                    <a:latin typeface="Cambria Math"/>
                                  </a:rPr>
                                  <m:t>𝑦</m:t>
                                </m:r>
                              </m:e>
                              <m:sub>
                                <m:r>
                                  <a:rPr lang="en-US" sz="3500" i="1">
                                    <a:solidFill>
                                      <a:schemeClr val="tx2"/>
                                    </a:solidFill>
                                    <a:latin typeface="Cambria Math"/>
                                  </a:rPr>
                                  <m:t>𝑖</m:t>
                                </m:r>
                              </m:sub>
                            </m:sSub>
                          </m:e>
                        </m:nary>
                      </m:num>
                      <m:den>
                        <m:r>
                          <a:rPr lang="en-US" sz="3500" b="0" i="1" smtClean="0">
                            <a:solidFill>
                              <a:schemeClr val="tx2"/>
                            </a:solidFill>
                            <a:latin typeface="Cambria Math"/>
                          </a:rPr>
                          <m:t>𝑘</m:t>
                        </m:r>
                      </m:den>
                    </m:f>
                  </m:oMath>
                </a14:m>
                <a:r>
                  <a:rPr lang="en-US" sz="3500" dirty="0"/>
                  <a:t> </a:t>
                </a:r>
                <a:r>
                  <a:rPr lang="en-US" sz="3500" dirty="0"/>
                  <a:t>cv: </a:t>
                </a:r>
                <a14:m>
                  <m:oMath xmlns:m="http://schemas.openxmlformats.org/officeDocument/2006/math">
                    <m:f>
                      <m:fPr>
                        <m:ctrlPr>
                          <a:rPr lang="en-US" sz="3500" i="1" smtClean="0">
                            <a:solidFill>
                              <a:schemeClr val="tx2"/>
                            </a:solidFill>
                            <a:latin typeface="Cambria Math"/>
                          </a:rPr>
                        </m:ctrlPr>
                      </m:fPr>
                      <m:num>
                        <m:r>
                          <a:rPr lang="en-US" sz="3500" i="1">
                            <a:solidFill>
                              <a:schemeClr val="tx2"/>
                            </a:solidFill>
                            <a:latin typeface="Cambria Math"/>
                          </a:rPr>
                          <m:t>1</m:t>
                        </m:r>
                      </m:num>
                      <m:den>
                        <m:rad>
                          <m:radPr>
                            <m:degHide m:val="on"/>
                            <m:ctrlPr>
                              <a:rPr lang="en-US" sz="3500" i="1">
                                <a:solidFill>
                                  <a:schemeClr val="tx2"/>
                                </a:solidFill>
                                <a:latin typeface="Cambria Math"/>
                              </a:rPr>
                            </m:ctrlPr>
                          </m:radPr>
                          <m:deg/>
                          <m:e>
                            <m:r>
                              <a:rPr lang="en-US" sz="3500" i="1">
                                <a:solidFill>
                                  <a:schemeClr val="tx2"/>
                                </a:solidFill>
                                <a:latin typeface="Cambria Math"/>
                              </a:rPr>
                              <m:t>𝑘</m:t>
                            </m:r>
                          </m:e>
                        </m:rad>
                      </m:den>
                    </m:f>
                  </m:oMath>
                </a14:m>
                <a:r>
                  <a:rPr lang="en-US" sz="3500" dirty="0"/>
                  <a:t> CRLB</a:t>
                </a:r>
                <a:r>
                  <a:rPr lang="en-US" sz="3500" dirty="0" smtClean="0">
                    <a:solidFill>
                      <a:schemeClr val="tx2"/>
                    </a:solidFill>
                  </a:rPr>
                  <a:t>: </a:t>
                </a:r>
                <a14:m>
                  <m:oMath xmlns:m="http://schemas.openxmlformats.org/officeDocument/2006/math">
                    <m:f>
                      <m:fPr>
                        <m:ctrlPr>
                          <a:rPr lang="en-US" sz="3500" i="1">
                            <a:solidFill>
                              <a:schemeClr val="tx2"/>
                            </a:solidFill>
                            <a:latin typeface="Cambria Math"/>
                          </a:rPr>
                        </m:ctrlPr>
                      </m:fPr>
                      <m:num>
                        <m:r>
                          <a:rPr lang="en-US" sz="3500" i="1">
                            <a:solidFill>
                              <a:schemeClr val="tx2"/>
                            </a:solidFill>
                            <a:latin typeface="Cambria Math"/>
                          </a:rPr>
                          <m:t>1</m:t>
                        </m:r>
                      </m:num>
                      <m:den>
                        <m:rad>
                          <m:radPr>
                            <m:degHide m:val="on"/>
                            <m:ctrlPr>
                              <a:rPr lang="en-US" sz="3500" i="1">
                                <a:solidFill>
                                  <a:schemeClr val="tx2"/>
                                </a:solidFill>
                                <a:latin typeface="Cambria Math"/>
                              </a:rPr>
                            </m:ctrlPr>
                          </m:radPr>
                          <m:deg/>
                          <m:e>
                            <m:r>
                              <a:rPr lang="en-US" sz="3500" i="1">
                                <a:solidFill>
                                  <a:schemeClr val="tx2"/>
                                </a:solidFill>
                                <a:latin typeface="Cambria Math"/>
                              </a:rPr>
                              <m:t>𝑘</m:t>
                            </m:r>
                          </m:e>
                        </m:rad>
                      </m:den>
                    </m:f>
                  </m:oMath>
                </a14:m>
                <a:endParaRPr lang="en-US" sz="3500" dirty="0" smtClean="0"/>
              </a:p>
              <a:p>
                <a:pPr>
                  <a:buFont typeface="Wingdings" panose="05000000000000000000" pitchFamily="2" charset="2"/>
                  <a:buChar char="§"/>
                </a:pPr>
                <a:r>
                  <a:rPr lang="en-US" sz="3500" dirty="0" smtClean="0"/>
                  <a:t>MLE for </a:t>
                </a:r>
                <a14:m>
                  <m:oMath xmlns:m="http://schemas.openxmlformats.org/officeDocument/2006/math">
                    <m:r>
                      <a:rPr lang="en-US" sz="3500" i="1">
                        <a:latin typeface="Cambria Math"/>
                      </a:rPr>
                      <m:t>𝑛</m:t>
                    </m:r>
                  </m:oMath>
                </a14:m>
                <a:r>
                  <a:rPr lang="en-US" sz="3500" dirty="0"/>
                  <a:t>: </a:t>
                </a:r>
                <a14:m>
                  <m:oMath xmlns:m="http://schemas.openxmlformats.org/officeDocument/2006/math">
                    <m:f>
                      <m:fPr>
                        <m:ctrlPr>
                          <a:rPr lang="en-US" sz="3500" i="1" smtClean="0">
                            <a:solidFill>
                              <a:schemeClr val="tx2"/>
                            </a:solidFill>
                            <a:latin typeface="Cambria Math"/>
                          </a:rPr>
                        </m:ctrlPr>
                      </m:fPr>
                      <m:num>
                        <m:r>
                          <a:rPr lang="en-US" sz="3500" i="1">
                            <a:solidFill>
                              <a:schemeClr val="tx2"/>
                            </a:solidFill>
                            <a:latin typeface="Cambria Math"/>
                          </a:rPr>
                          <m:t>𝑘</m:t>
                        </m:r>
                      </m:num>
                      <m:den>
                        <m:nary>
                          <m:naryPr>
                            <m:chr m:val="∑"/>
                            <m:ctrlPr>
                              <a:rPr lang="en-US" sz="3500" i="1">
                                <a:solidFill>
                                  <a:schemeClr val="tx2"/>
                                </a:solidFill>
                                <a:latin typeface="Cambria Math"/>
                              </a:rPr>
                            </m:ctrlPr>
                          </m:naryPr>
                          <m:sub>
                            <m:r>
                              <a:rPr lang="en-US" sz="3500" i="1">
                                <a:solidFill>
                                  <a:schemeClr val="tx2"/>
                                </a:solidFill>
                                <a:latin typeface="Cambria Math"/>
                              </a:rPr>
                              <m:t>𝑖</m:t>
                            </m:r>
                            <m:r>
                              <a:rPr lang="en-US" sz="3500" i="1">
                                <a:solidFill>
                                  <a:schemeClr val="tx2"/>
                                </a:solidFill>
                                <a:latin typeface="Cambria Math"/>
                              </a:rPr>
                              <m:t>=1</m:t>
                            </m:r>
                          </m:sub>
                          <m:sup>
                            <m:r>
                              <a:rPr lang="en-US" sz="3500" i="1">
                                <a:solidFill>
                                  <a:schemeClr val="tx2"/>
                                </a:solidFill>
                                <a:latin typeface="Cambria Math"/>
                              </a:rPr>
                              <m:t>𝑘</m:t>
                            </m:r>
                          </m:sup>
                          <m:e>
                            <m:sSub>
                              <m:sSubPr>
                                <m:ctrlPr>
                                  <a:rPr lang="en-US" sz="3500" i="1">
                                    <a:solidFill>
                                      <a:schemeClr val="tx2"/>
                                    </a:solidFill>
                                    <a:latin typeface="Cambria Math"/>
                                  </a:rPr>
                                </m:ctrlPr>
                              </m:sSubPr>
                              <m:e>
                                <m:r>
                                  <a:rPr lang="en-US" sz="3500" i="1">
                                    <a:solidFill>
                                      <a:schemeClr val="tx2"/>
                                    </a:solidFill>
                                    <a:latin typeface="Cambria Math"/>
                                  </a:rPr>
                                  <m:t>𝑦</m:t>
                                </m:r>
                              </m:e>
                              <m:sub>
                                <m:r>
                                  <a:rPr lang="en-US" sz="3500" i="1">
                                    <a:solidFill>
                                      <a:schemeClr val="tx2"/>
                                    </a:solidFill>
                                    <a:latin typeface="Cambria Math"/>
                                  </a:rPr>
                                  <m:t>𝑖</m:t>
                                </m:r>
                              </m:sub>
                            </m:sSub>
                          </m:e>
                        </m:nary>
                      </m:den>
                    </m:f>
                  </m:oMath>
                </a14:m>
                <a:endParaRPr lang="en-US" sz="3500" dirty="0" smtClean="0"/>
              </a:p>
              <a:p>
                <a:pPr>
                  <a:buFont typeface="Wingdings" panose="05000000000000000000" pitchFamily="2" charset="2"/>
                  <a:buChar char="§"/>
                </a:pPr>
                <a:r>
                  <a:rPr lang="en-US" sz="3500" dirty="0" smtClean="0"/>
                  <a:t>Unbiased </a:t>
                </a:r>
                <a:r>
                  <a:rPr lang="en-US" sz="3500" dirty="0" err="1" smtClean="0"/>
                  <a:t>est</a:t>
                </a:r>
                <a:r>
                  <a:rPr lang="en-US" sz="3500" dirty="0" smtClean="0"/>
                  <a:t> for </a:t>
                </a:r>
                <a14:m>
                  <m:oMath xmlns:m="http://schemas.openxmlformats.org/officeDocument/2006/math">
                    <m:r>
                      <a:rPr lang="en-US" sz="3500" b="0" i="1" smtClean="0">
                        <a:latin typeface="Cambria Math"/>
                      </a:rPr>
                      <m:t>𝑛</m:t>
                    </m:r>
                  </m:oMath>
                </a14:m>
                <a:r>
                  <a:rPr lang="en-US" sz="3500" dirty="0" smtClean="0">
                    <a:solidFill>
                      <a:schemeClr val="tx2"/>
                    </a:solidFill>
                  </a:rPr>
                  <a:t>: </a:t>
                </a:r>
                <a14:m>
                  <m:oMath xmlns:m="http://schemas.openxmlformats.org/officeDocument/2006/math">
                    <m:f>
                      <m:fPr>
                        <m:ctrlPr>
                          <a:rPr lang="en-US" sz="3500" b="0" i="0" smtClean="0">
                            <a:solidFill>
                              <a:schemeClr val="tx2"/>
                            </a:solidFill>
                            <a:latin typeface="Cambria Math"/>
                          </a:rPr>
                        </m:ctrlPr>
                      </m:fPr>
                      <m:num>
                        <m:r>
                          <m:rPr>
                            <m:sty m:val="p"/>
                          </m:rPr>
                          <a:rPr lang="en-US" sz="3500" b="0" i="0" smtClean="0">
                            <a:solidFill>
                              <a:schemeClr val="tx2"/>
                            </a:solidFill>
                            <a:latin typeface="Cambria Math"/>
                          </a:rPr>
                          <m:t>k</m:t>
                        </m:r>
                        <m:r>
                          <a:rPr lang="en-US" sz="3500" b="0" i="1" smtClean="0">
                            <a:solidFill>
                              <a:schemeClr val="tx2"/>
                            </a:solidFill>
                            <a:latin typeface="Cambria Math"/>
                          </a:rPr>
                          <m:t>−1</m:t>
                        </m:r>
                      </m:num>
                      <m:den>
                        <m:nary>
                          <m:naryPr>
                            <m:chr m:val="∑"/>
                            <m:ctrlPr>
                              <a:rPr lang="en-US" sz="3500" i="1">
                                <a:solidFill>
                                  <a:schemeClr val="tx2"/>
                                </a:solidFill>
                                <a:latin typeface="Cambria Math"/>
                              </a:rPr>
                            </m:ctrlPr>
                          </m:naryPr>
                          <m:sub>
                            <m:r>
                              <a:rPr lang="en-US" sz="3500" i="1">
                                <a:solidFill>
                                  <a:schemeClr val="tx2"/>
                                </a:solidFill>
                                <a:latin typeface="Cambria Math"/>
                              </a:rPr>
                              <m:t>𝑖</m:t>
                            </m:r>
                            <m:r>
                              <a:rPr lang="en-US" sz="3500" i="1">
                                <a:solidFill>
                                  <a:schemeClr val="tx2"/>
                                </a:solidFill>
                                <a:latin typeface="Cambria Math"/>
                              </a:rPr>
                              <m:t>=1</m:t>
                            </m:r>
                          </m:sub>
                          <m:sup>
                            <m:r>
                              <a:rPr lang="en-US" sz="3500" i="1">
                                <a:solidFill>
                                  <a:schemeClr val="tx2"/>
                                </a:solidFill>
                                <a:latin typeface="Cambria Math"/>
                              </a:rPr>
                              <m:t>𝑘</m:t>
                            </m:r>
                          </m:sup>
                          <m:e>
                            <m:sSub>
                              <m:sSubPr>
                                <m:ctrlPr>
                                  <a:rPr lang="en-US" sz="3500" i="1">
                                    <a:solidFill>
                                      <a:schemeClr val="tx2"/>
                                    </a:solidFill>
                                    <a:latin typeface="Cambria Math"/>
                                  </a:rPr>
                                </m:ctrlPr>
                              </m:sSubPr>
                              <m:e>
                                <m:r>
                                  <a:rPr lang="en-US" sz="3500" i="1">
                                    <a:solidFill>
                                      <a:schemeClr val="tx2"/>
                                    </a:solidFill>
                                    <a:latin typeface="Cambria Math"/>
                                  </a:rPr>
                                  <m:t>𝑦</m:t>
                                </m:r>
                              </m:e>
                              <m:sub>
                                <m:r>
                                  <a:rPr lang="en-US" sz="3500" i="1">
                                    <a:solidFill>
                                      <a:schemeClr val="tx2"/>
                                    </a:solidFill>
                                    <a:latin typeface="Cambria Math"/>
                                  </a:rPr>
                                  <m:t>𝑖</m:t>
                                </m:r>
                              </m:sub>
                            </m:sSub>
                          </m:e>
                        </m:nary>
                      </m:den>
                    </m:f>
                  </m:oMath>
                </a14:m>
                <a:r>
                  <a:rPr lang="en-US" sz="3500" dirty="0" smtClean="0"/>
                  <a:t>  cv</a:t>
                </a:r>
                <a:r>
                  <a:rPr lang="en-US" sz="3500" dirty="0" smtClean="0">
                    <a:solidFill>
                      <a:schemeClr val="tx2"/>
                    </a:solidFill>
                  </a:rPr>
                  <a:t>: </a:t>
                </a:r>
                <a14:m>
                  <m:oMath xmlns:m="http://schemas.openxmlformats.org/officeDocument/2006/math">
                    <m:f>
                      <m:fPr>
                        <m:ctrlPr>
                          <a:rPr lang="en-US" sz="3500" b="0" i="1" smtClean="0">
                            <a:solidFill>
                              <a:schemeClr val="tx2"/>
                            </a:solidFill>
                            <a:latin typeface="Cambria Math"/>
                          </a:rPr>
                        </m:ctrlPr>
                      </m:fPr>
                      <m:num>
                        <m:r>
                          <a:rPr lang="en-US" sz="3500" i="1">
                            <a:solidFill>
                              <a:schemeClr val="tx2"/>
                            </a:solidFill>
                            <a:latin typeface="Cambria Math"/>
                          </a:rPr>
                          <m:t>1</m:t>
                        </m:r>
                      </m:num>
                      <m:den>
                        <m:rad>
                          <m:radPr>
                            <m:degHide m:val="on"/>
                            <m:ctrlPr>
                              <a:rPr lang="en-US" sz="3500" b="0" i="1" smtClean="0">
                                <a:solidFill>
                                  <a:schemeClr val="tx2"/>
                                </a:solidFill>
                                <a:latin typeface="Cambria Math"/>
                              </a:rPr>
                            </m:ctrlPr>
                          </m:radPr>
                          <m:deg/>
                          <m:e>
                            <m:r>
                              <a:rPr lang="en-US" sz="3500" b="0" i="1" smtClean="0">
                                <a:solidFill>
                                  <a:schemeClr val="tx2"/>
                                </a:solidFill>
                                <a:latin typeface="Cambria Math"/>
                              </a:rPr>
                              <m:t>𝑘</m:t>
                            </m:r>
                            <m:r>
                              <a:rPr lang="en-US" sz="3500" b="0" i="1" smtClean="0">
                                <a:solidFill>
                                  <a:schemeClr val="tx2"/>
                                </a:solidFill>
                                <a:latin typeface="Cambria Math"/>
                              </a:rPr>
                              <m:t>−2</m:t>
                            </m:r>
                          </m:e>
                        </m:rad>
                      </m:den>
                    </m:f>
                  </m:oMath>
                </a14:m>
                <a:r>
                  <a:rPr lang="en-US" sz="3500" dirty="0" smtClean="0"/>
                  <a:t> CRLB</a:t>
                </a:r>
                <a:r>
                  <a:rPr lang="en-US" sz="3500" dirty="0" smtClean="0">
                    <a:solidFill>
                      <a:schemeClr val="tx2"/>
                    </a:solidFill>
                  </a:rPr>
                  <a:t>: </a:t>
                </a:r>
                <a14:m>
                  <m:oMath xmlns:m="http://schemas.openxmlformats.org/officeDocument/2006/math">
                    <m:f>
                      <m:fPr>
                        <m:ctrlPr>
                          <a:rPr lang="en-US" sz="3500" i="1">
                            <a:solidFill>
                              <a:schemeClr val="tx2"/>
                            </a:solidFill>
                            <a:latin typeface="Cambria Math"/>
                          </a:rPr>
                        </m:ctrlPr>
                      </m:fPr>
                      <m:num>
                        <m:r>
                          <a:rPr lang="en-US" sz="3500" i="1">
                            <a:solidFill>
                              <a:schemeClr val="tx2"/>
                            </a:solidFill>
                            <a:latin typeface="Cambria Math"/>
                          </a:rPr>
                          <m:t>1</m:t>
                        </m:r>
                      </m:num>
                      <m:den>
                        <m:rad>
                          <m:radPr>
                            <m:degHide m:val="on"/>
                            <m:ctrlPr>
                              <a:rPr lang="en-US" sz="3500" i="1">
                                <a:solidFill>
                                  <a:schemeClr val="tx2"/>
                                </a:solidFill>
                                <a:latin typeface="Cambria Math"/>
                              </a:rPr>
                            </m:ctrlPr>
                          </m:radPr>
                          <m:deg/>
                          <m:e>
                            <m:r>
                              <a:rPr lang="en-US" sz="3500" i="1">
                                <a:solidFill>
                                  <a:schemeClr val="tx2"/>
                                </a:solidFill>
                                <a:latin typeface="Cambria Math"/>
                              </a:rPr>
                              <m:t>𝑘</m:t>
                            </m:r>
                          </m:e>
                        </m:rad>
                      </m:den>
                    </m:f>
                  </m:oMath>
                </a14:m>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295400"/>
                <a:ext cx="8817634" cy="5410200"/>
              </a:xfrm>
              <a:blipFill rotWithShape="1">
                <a:blip r:embed="rId2"/>
                <a:stretch>
                  <a:fillRect l="-1521" t="-1691"/>
                </a:stretch>
              </a:blipFill>
            </p:spPr>
            <p:txBody>
              <a:bodyPr/>
              <a:lstStyle/>
              <a:p>
                <a:r>
                  <a:rPr lang="en-US">
                    <a:noFill/>
                  </a:rPr>
                  <a:t> </a:t>
                </a:r>
              </a:p>
            </p:txBody>
          </p:sp>
        </mc:Fallback>
      </mc:AlternateContent>
    </p:spTree>
    <p:extLst>
      <p:ext uri="{BB962C8B-B14F-4D97-AF65-F5344CB8AC3E}">
        <p14:creationId xmlns:p14="http://schemas.microsoft.com/office/powerpoint/2010/main" val="2414219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bottom-k count estimators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447800"/>
                <a:ext cx="8817634" cy="5112814"/>
              </a:xfrm>
            </p:spPr>
            <p:txBody>
              <a:bodyPr>
                <a:normAutofit fontScale="92500"/>
              </a:bodyPr>
              <a:lstStyle/>
              <a:p>
                <a:pPr>
                  <a:buFont typeface="Wingdings" panose="05000000000000000000" pitchFamily="2" charset="2"/>
                  <a:buChar char="§"/>
                </a:pPr>
                <a:r>
                  <a:rPr lang="en-US" sz="3600" dirty="0" smtClean="0"/>
                  <a:t>Bottom-k sketch with </a:t>
                </a:r>
                <a14:m>
                  <m:oMath xmlns:m="http://schemas.openxmlformats.org/officeDocument/2006/math">
                    <m:r>
                      <m:rPr>
                        <m:sty m:val="p"/>
                      </m:rPr>
                      <a:rPr lang="en-US" sz="3600" b="0" i="0" smtClean="0">
                        <a:latin typeface="Cambria Math"/>
                      </a:rPr>
                      <m:t>U</m:t>
                    </m:r>
                    <m:d>
                      <m:dPr>
                        <m:begChr m:val="["/>
                        <m:endChr m:val="]"/>
                        <m:ctrlPr>
                          <a:rPr lang="en-US" sz="3600" b="0" i="0" smtClean="0">
                            <a:latin typeface="Cambria Math"/>
                          </a:rPr>
                        </m:ctrlPr>
                      </m:dPr>
                      <m:e>
                        <m:r>
                          <a:rPr lang="en-US" sz="3600" b="0" i="0" smtClean="0">
                            <a:latin typeface="Cambria Math"/>
                          </a:rPr>
                          <m:t>0,1</m:t>
                        </m:r>
                      </m:e>
                    </m:d>
                  </m:oMath>
                </a14:m>
                <a:r>
                  <a:rPr lang="en-US" sz="3600" b="0" i="0" dirty="0" smtClean="0">
                    <a:latin typeface="Cambria Math"/>
                  </a:rPr>
                  <a:t>: </a:t>
                </a:r>
                <a14:m>
                  <m:oMath xmlns:m="http://schemas.openxmlformats.org/officeDocument/2006/math">
                    <m:sSubSup>
                      <m:sSubSupPr>
                        <m:ctrlPr>
                          <a:rPr lang="en-US" sz="3600" b="0" i="1" smtClean="0">
                            <a:solidFill>
                              <a:schemeClr val="tx2"/>
                            </a:solidFill>
                            <a:latin typeface="Cambria Math"/>
                          </a:rPr>
                        </m:ctrlPr>
                      </m:sSubSupPr>
                      <m:e>
                        <m:r>
                          <a:rPr lang="en-US" sz="3600" b="0" i="1" smtClean="0">
                            <a:solidFill>
                              <a:schemeClr val="tx2"/>
                            </a:solidFill>
                            <a:latin typeface="Cambria Math"/>
                          </a:rPr>
                          <m:t>𝑦</m:t>
                        </m:r>
                      </m:e>
                      <m:sub>
                        <m:r>
                          <a:rPr lang="en-US" sz="3600" b="0" i="1" smtClean="0">
                            <a:solidFill>
                              <a:schemeClr val="tx2"/>
                            </a:solidFill>
                            <a:latin typeface="Cambria Math"/>
                          </a:rPr>
                          <m:t>1</m:t>
                        </m:r>
                      </m:sub>
                      <m:sup>
                        <m:r>
                          <a:rPr lang="en-US" sz="3600" b="0" i="1" smtClean="0">
                            <a:solidFill>
                              <a:schemeClr val="tx2"/>
                            </a:solidFill>
                            <a:latin typeface="Cambria Math"/>
                          </a:rPr>
                          <m:t>′</m:t>
                        </m:r>
                      </m:sup>
                    </m:sSubSup>
                    <m:r>
                      <a:rPr lang="en-US" sz="3600" b="0" i="1" smtClean="0">
                        <a:solidFill>
                          <a:schemeClr val="tx2"/>
                        </a:solidFill>
                        <a:latin typeface="Cambria Math"/>
                      </a:rPr>
                      <m:t>&lt;⋯&lt;</m:t>
                    </m:r>
                    <m:sSubSup>
                      <m:sSubSupPr>
                        <m:ctrlPr>
                          <a:rPr lang="en-US" sz="3600" b="0" i="1" smtClean="0">
                            <a:solidFill>
                              <a:schemeClr val="tx2"/>
                            </a:solidFill>
                            <a:latin typeface="Cambria Math"/>
                          </a:rPr>
                        </m:ctrlPr>
                      </m:sSubSupPr>
                      <m:e>
                        <m:r>
                          <a:rPr lang="en-US" sz="3600" b="0" i="1" smtClean="0">
                            <a:solidFill>
                              <a:schemeClr val="tx2"/>
                            </a:solidFill>
                            <a:latin typeface="Cambria Math"/>
                          </a:rPr>
                          <m:t>𝑦</m:t>
                        </m:r>
                      </m:e>
                      <m:sub>
                        <m:r>
                          <a:rPr lang="en-US" sz="3600" b="0" i="1" smtClean="0">
                            <a:solidFill>
                              <a:schemeClr val="tx2"/>
                            </a:solidFill>
                            <a:latin typeface="Cambria Math"/>
                          </a:rPr>
                          <m:t>𝑘</m:t>
                        </m:r>
                      </m:sub>
                      <m:sup>
                        <m:r>
                          <a:rPr lang="en-US" sz="3600" b="0" i="1" smtClean="0">
                            <a:solidFill>
                              <a:schemeClr val="tx2"/>
                            </a:solidFill>
                            <a:latin typeface="Cambria Math"/>
                          </a:rPr>
                          <m:t>′</m:t>
                        </m:r>
                      </m:sup>
                    </m:sSubSup>
                  </m:oMath>
                </a14:m>
                <a:endParaRPr lang="en-US" sz="3600" b="0" dirty="0" smtClean="0"/>
              </a:p>
              <a:p>
                <a:pPr>
                  <a:buFont typeface="Wingdings" panose="05000000000000000000" pitchFamily="2" charset="2"/>
                  <a:buChar char="§"/>
                </a:pPr>
                <a:r>
                  <a:rPr lang="en-US" sz="3600" b="0" dirty="0" smtClean="0"/>
                  <a:t>With </a:t>
                </a:r>
                <a14:m>
                  <m:oMath xmlns:m="http://schemas.openxmlformats.org/officeDocument/2006/math">
                    <m:r>
                      <m:rPr>
                        <m:sty m:val="p"/>
                      </m:rPr>
                      <a:rPr lang="en-US" sz="3600" b="0" i="0" smtClean="0">
                        <a:latin typeface="Cambria Math"/>
                      </a:rPr>
                      <m:t>Exp</m:t>
                    </m:r>
                  </m:oMath>
                </a14:m>
                <a:r>
                  <a:rPr lang="en-US" sz="3600" b="0" dirty="0" smtClean="0"/>
                  <a:t> dist: </a:t>
                </a:r>
                <a14:m>
                  <m:oMath xmlns:m="http://schemas.openxmlformats.org/officeDocument/2006/math">
                    <m:sSubSup>
                      <m:sSubSupPr>
                        <m:ctrlPr>
                          <a:rPr lang="en-US" sz="3600" i="1" smtClean="0">
                            <a:solidFill>
                              <a:schemeClr val="tx2"/>
                            </a:solidFill>
                            <a:latin typeface="Cambria Math"/>
                          </a:rPr>
                        </m:ctrlPr>
                      </m:sSubSupPr>
                      <m:e>
                        <m:r>
                          <a:rPr lang="en-US" sz="3600" i="1">
                            <a:solidFill>
                              <a:schemeClr val="tx2"/>
                            </a:solidFill>
                            <a:latin typeface="Cambria Math"/>
                          </a:rPr>
                          <m:t>𝑦</m:t>
                        </m:r>
                      </m:e>
                      <m:sub>
                        <m:r>
                          <a:rPr lang="en-US" sz="3600" i="1">
                            <a:solidFill>
                              <a:schemeClr val="tx2"/>
                            </a:solidFill>
                            <a:latin typeface="Cambria Math"/>
                          </a:rPr>
                          <m:t>1</m:t>
                        </m:r>
                      </m:sub>
                      <m:sup/>
                    </m:sSubSup>
                    <m:r>
                      <a:rPr lang="en-US" sz="3600" i="1">
                        <a:solidFill>
                          <a:schemeClr val="tx2"/>
                        </a:solidFill>
                        <a:latin typeface="Cambria Math"/>
                      </a:rPr>
                      <m:t>&lt;⋯&lt;</m:t>
                    </m:r>
                    <m:sSubSup>
                      <m:sSubSupPr>
                        <m:ctrlPr>
                          <a:rPr lang="en-US" sz="3600" i="1">
                            <a:solidFill>
                              <a:schemeClr val="tx2"/>
                            </a:solidFill>
                            <a:latin typeface="Cambria Math"/>
                          </a:rPr>
                        </m:ctrlPr>
                      </m:sSubSupPr>
                      <m:e>
                        <m:r>
                          <a:rPr lang="en-US" sz="3600" i="1">
                            <a:solidFill>
                              <a:schemeClr val="tx2"/>
                            </a:solidFill>
                            <a:latin typeface="Cambria Math"/>
                          </a:rPr>
                          <m:t>𝑦</m:t>
                        </m:r>
                      </m:e>
                      <m:sub>
                        <m:r>
                          <a:rPr lang="en-US" sz="3600" i="1">
                            <a:solidFill>
                              <a:schemeClr val="tx2"/>
                            </a:solidFill>
                            <a:latin typeface="Cambria Math"/>
                          </a:rPr>
                          <m:t>𝑘</m:t>
                        </m:r>
                      </m:sub>
                      <m:sup/>
                    </m:sSubSup>
                  </m:oMath>
                </a14:m>
                <a:r>
                  <a:rPr lang="en-US" sz="3600" b="0" dirty="0" smtClean="0">
                    <a:solidFill>
                      <a:schemeClr val="tx2"/>
                    </a:solidFill>
                  </a:rPr>
                  <a:t>  </a:t>
                </a:r>
                <a14:m>
                  <m:oMath xmlns:m="http://schemas.openxmlformats.org/officeDocument/2006/math">
                    <m:sSub>
                      <m:sSubPr>
                        <m:ctrlPr>
                          <a:rPr lang="en-US" sz="3600" b="0" i="1" smtClean="0">
                            <a:solidFill>
                              <a:schemeClr val="tx2"/>
                            </a:solidFill>
                            <a:latin typeface="Cambria Math"/>
                          </a:rPr>
                        </m:ctrlPr>
                      </m:sSubPr>
                      <m:e>
                        <m:r>
                          <a:rPr lang="en-US" sz="3600" b="0" i="1" smtClean="0">
                            <a:solidFill>
                              <a:schemeClr val="tx2"/>
                            </a:solidFill>
                            <a:latin typeface="Cambria Math"/>
                          </a:rPr>
                          <m:t>𝑦</m:t>
                        </m:r>
                      </m:e>
                      <m:sub>
                        <m:r>
                          <a:rPr lang="en-US" sz="3600" b="0" i="1" smtClean="0">
                            <a:solidFill>
                              <a:schemeClr val="tx2"/>
                            </a:solidFill>
                            <a:latin typeface="Cambria Math"/>
                          </a:rPr>
                          <m:t>𝑖</m:t>
                        </m:r>
                      </m:sub>
                    </m:sSub>
                    <m:r>
                      <a:rPr lang="en-US" sz="3600" b="0" i="1" smtClean="0">
                        <a:solidFill>
                          <a:schemeClr val="tx2"/>
                        </a:solidFill>
                        <a:latin typeface="Cambria Math"/>
                      </a:rPr>
                      <m:t>=−</m:t>
                    </m:r>
                    <m:r>
                      <m:rPr>
                        <m:sty m:val="p"/>
                      </m:rPr>
                      <a:rPr lang="en-US" sz="3600" b="0" i="1" smtClean="0">
                        <a:solidFill>
                          <a:schemeClr val="tx2"/>
                        </a:solidFill>
                        <a:latin typeface="Cambria Math"/>
                      </a:rPr>
                      <m:t>ln</m:t>
                    </m:r>
                    <m:r>
                      <a:rPr lang="en-US" sz="3600" b="0" i="1" smtClean="0">
                        <a:solidFill>
                          <a:schemeClr val="tx2"/>
                        </a:solidFill>
                        <a:latin typeface="Cambria Math"/>
                      </a:rPr>
                      <m:t>(1−</m:t>
                    </m:r>
                    <m:sSubSup>
                      <m:sSubSupPr>
                        <m:ctrlPr>
                          <a:rPr lang="en-US" sz="3600" b="0" i="1" smtClean="0">
                            <a:solidFill>
                              <a:schemeClr val="tx2"/>
                            </a:solidFill>
                            <a:latin typeface="Cambria Math"/>
                          </a:rPr>
                        </m:ctrlPr>
                      </m:sSubSupPr>
                      <m:e>
                        <m:r>
                          <a:rPr lang="en-US" sz="3600" b="0" i="1" smtClean="0">
                            <a:solidFill>
                              <a:schemeClr val="tx2"/>
                            </a:solidFill>
                            <a:latin typeface="Cambria Math"/>
                          </a:rPr>
                          <m:t>𝑦</m:t>
                        </m:r>
                      </m:e>
                      <m:sub>
                        <m:r>
                          <a:rPr lang="en-US" sz="3600" b="0" i="1" smtClean="0">
                            <a:solidFill>
                              <a:schemeClr val="tx2"/>
                            </a:solidFill>
                            <a:latin typeface="Cambria Math"/>
                          </a:rPr>
                          <m:t>𝑖</m:t>
                        </m:r>
                      </m:sub>
                      <m:sup>
                        <m:r>
                          <a:rPr lang="en-US" sz="3600" b="0" i="1" smtClean="0">
                            <a:solidFill>
                              <a:schemeClr val="tx2"/>
                            </a:solidFill>
                            <a:latin typeface="Cambria Math"/>
                          </a:rPr>
                          <m:t>′</m:t>
                        </m:r>
                      </m:sup>
                    </m:sSubSup>
                    <m:r>
                      <a:rPr lang="en-US" sz="3600" b="0" i="1" smtClean="0">
                        <a:solidFill>
                          <a:schemeClr val="tx2"/>
                        </a:solidFill>
                        <a:latin typeface="Cambria Math"/>
                      </a:rPr>
                      <m:t>)</m:t>
                    </m:r>
                  </m:oMath>
                </a14:m>
                <a:endParaRPr lang="en-US" sz="3600" dirty="0">
                  <a:solidFill>
                    <a:schemeClr val="tx2"/>
                  </a:solidFill>
                </a:endParaRPr>
              </a:p>
              <a:p>
                <a:pPr>
                  <a:buFont typeface="Wingdings" panose="05000000000000000000" pitchFamily="2" charset="2"/>
                  <a:buChar char="§"/>
                </a:pPr>
                <a:r>
                  <a:rPr lang="en-US" sz="3600" b="0" dirty="0" smtClean="0"/>
                  <a:t>Sufficient statistic for (any function of) </a:t>
                </a:r>
                <a14:m>
                  <m:oMath xmlns:m="http://schemas.openxmlformats.org/officeDocument/2006/math">
                    <m:r>
                      <a:rPr lang="en-US" sz="3600" i="1">
                        <a:latin typeface="Cambria Math"/>
                      </a:rPr>
                      <m:t>𝑛</m:t>
                    </m:r>
                  </m:oMath>
                </a14:m>
                <a:r>
                  <a:rPr lang="en-US" sz="3600" b="0" dirty="0" smtClean="0"/>
                  <a:t> :  </a:t>
                </a:r>
                <a14:m>
                  <m:oMath xmlns:m="http://schemas.openxmlformats.org/officeDocument/2006/math">
                    <m:sSub>
                      <m:sSubPr>
                        <m:ctrlPr>
                          <a:rPr lang="en-US" sz="3600" b="0" i="1" smtClean="0">
                            <a:solidFill>
                              <a:schemeClr val="tx2"/>
                            </a:solidFill>
                            <a:latin typeface="Cambria Math"/>
                          </a:rPr>
                        </m:ctrlPr>
                      </m:sSubPr>
                      <m:e>
                        <m:r>
                          <a:rPr lang="en-US" sz="3600" b="0" i="1" smtClean="0">
                            <a:solidFill>
                              <a:schemeClr val="tx2"/>
                            </a:solidFill>
                            <a:latin typeface="Cambria Math"/>
                          </a:rPr>
                          <m:t>𝑦</m:t>
                        </m:r>
                      </m:e>
                      <m:sub>
                        <m:r>
                          <a:rPr lang="en-US" sz="3600" b="0" i="1" smtClean="0">
                            <a:solidFill>
                              <a:schemeClr val="tx2"/>
                            </a:solidFill>
                            <a:latin typeface="Cambria Math"/>
                          </a:rPr>
                          <m:t>𝑘</m:t>
                        </m:r>
                      </m:sub>
                    </m:sSub>
                  </m:oMath>
                </a14:m>
                <a:r>
                  <a:rPr lang="en-US" sz="3600" dirty="0" smtClean="0"/>
                  <a:t>  </a:t>
                </a:r>
              </a:p>
              <a:p>
                <a:pPr>
                  <a:buFont typeface="Wingdings" panose="05000000000000000000" pitchFamily="2" charset="2"/>
                  <a:buChar char="§"/>
                </a:pPr>
                <a:r>
                  <a:rPr lang="en-US" sz="3600" dirty="0" smtClean="0"/>
                  <a:t>Contains strictly more information than k-</a:t>
                </a:r>
                <a:r>
                  <a:rPr lang="en-US" sz="3600" dirty="0" err="1" smtClean="0"/>
                  <a:t>mins</a:t>
                </a:r>
                <a:endParaRPr lang="en-US" sz="3600" dirty="0" smtClean="0"/>
              </a:p>
              <a:p>
                <a:pPr>
                  <a:buFont typeface="Wingdings" panose="05000000000000000000" pitchFamily="2" charset="2"/>
                  <a:buChar char="§"/>
                </a:pPr>
                <a:r>
                  <a:rPr lang="en-US" sz="3600" dirty="0" smtClean="0"/>
                  <a:t>When </a:t>
                </a:r>
                <a14:m>
                  <m:oMath xmlns:m="http://schemas.openxmlformats.org/officeDocument/2006/math">
                    <m:r>
                      <a:rPr lang="en-US" sz="3600" b="0" i="1" smtClean="0">
                        <a:solidFill>
                          <a:schemeClr val="tx2"/>
                        </a:solidFill>
                        <a:latin typeface="Cambria Math"/>
                      </a:rPr>
                      <m:t>𝑛</m:t>
                    </m:r>
                    <m:r>
                      <a:rPr lang="en-US" sz="3600" b="0" i="1" smtClean="0">
                        <a:solidFill>
                          <a:schemeClr val="tx2"/>
                        </a:solidFill>
                        <a:latin typeface="Cambria Math"/>
                      </a:rPr>
                      <m:t>≫</m:t>
                    </m:r>
                    <m:r>
                      <a:rPr lang="en-US" sz="3600" b="0" i="1" smtClean="0">
                        <a:solidFill>
                          <a:schemeClr val="tx2"/>
                        </a:solidFill>
                        <a:latin typeface="Cambria Math"/>
                      </a:rPr>
                      <m:t>𝑘</m:t>
                    </m:r>
                  </m:oMath>
                </a14:m>
                <a:r>
                  <a:rPr lang="en-US" sz="3600" dirty="0" smtClean="0"/>
                  <a:t>, approximately the same as k-</a:t>
                </a:r>
                <a:r>
                  <a:rPr lang="en-US" sz="3600" dirty="0" err="1" smtClean="0"/>
                  <a:t>mins</a:t>
                </a:r>
                <a:endParaRPr lang="en-US" sz="3600" dirty="0" smtClean="0"/>
              </a:p>
              <a:p>
                <a:pPr>
                  <a:buFont typeface="Wingdings" panose="05000000000000000000" pitchFamily="2" charset="2"/>
                  <a:buChar char="§"/>
                </a:pPr>
                <a:r>
                  <a:rPr lang="en-US" sz="3600" dirty="0" smtClean="0"/>
                  <a:t>MLE for </a:t>
                </a:r>
                <a14:m>
                  <m:oMath xmlns:m="http://schemas.openxmlformats.org/officeDocument/2006/math">
                    <m:r>
                      <a:rPr lang="en-US" sz="3600" i="1">
                        <a:latin typeface="Cambria Math"/>
                      </a:rPr>
                      <m:t>𝑛</m:t>
                    </m:r>
                  </m:oMath>
                </a14:m>
                <a:r>
                  <a:rPr lang="en-US" sz="3600" dirty="0" smtClean="0"/>
                  <a:t> is the  solution of:</a:t>
                </a:r>
              </a:p>
              <a:p>
                <a:endParaRPr lang="en-US" b="0" dirty="0" smtClean="0"/>
              </a:p>
              <a:p>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447800"/>
                <a:ext cx="8817634" cy="5112814"/>
              </a:xfrm>
              <a:blipFill rotWithShape="1">
                <a:blip r:embed="rId2"/>
                <a:stretch>
                  <a:fillRect l="-1591" t="-1909" r="-8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2"/>
              <p:cNvSpPr txBox="1">
                <a:spLocks/>
              </p:cNvSpPr>
              <p:nvPr/>
            </p:nvSpPr>
            <p:spPr>
              <a:xfrm>
                <a:off x="5181600" y="4960414"/>
                <a:ext cx="3132083" cy="1600200"/>
              </a:xfrm>
              <a:prstGeom prst="rect">
                <a:avLst/>
              </a:prstGeom>
              <a:solidFill>
                <a:schemeClr val="accent1">
                  <a:alpha val="10000"/>
                </a:schemeClr>
              </a:solidFill>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nary>
                        <m:naryPr>
                          <m:chr m:val="∑"/>
                          <m:ctrlPr>
                            <a:rPr lang="en-US" b="0" i="1" dirty="0" smtClean="0">
                              <a:solidFill>
                                <a:schemeClr val="tx2"/>
                              </a:solidFill>
                              <a:latin typeface="Cambria Math"/>
                            </a:rPr>
                          </m:ctrlPr>
                        </m:naryPr>
                        <m:sub>
                          <m:r>
                            <a:rPr lang="en-US" b="0" i="1" dirty="0" smtClean="0">
                              <a:solidFill>
                                <a:schemeClr val="tx2"/>
                              </a:solidFill>
                              <a:latin typeface="Cambria Math"/>
                            </a:rPr>
                            <m:t>𝑖</m:t>
                          </m:r>
                          <m:r>
                            <a:rPr lang="en-US" b="0" i="1" dirty="0" smtClean="0">
                              <a:solidFill>
                                <a:schemeClr val="tx2"/>
                              </a:solidFill>
                              <a:latin typeface="Cambria Math"/>
                            </a:rPr>
                            <m:t>=0</m:t>
                          </m:r>
                        </m:sub>
                        <m:sup>
                          <m:r>
                            <a:rPr lang="en-US" b="0" i="1" dirty="0" smtClean="0">
                              <a:solidFill>
                                <a:schemeClr val="tx2"/>
                              </a:solidFill>
                              <a:latin typeface="Cambria Math"/>
                            </a:rPr>
                            <m:t>𝑘</m:t>
                          </m:r>
                          <m:r>
                            <a:rPr lang="en-US" b="0" i="1" dirty="0" smtClean="0">
                              <a:solidFill>
                                <a:schemeClr val="tx2"/>
                              </a:solidFill>
                              <a:latin typeface="Cambria Math"/>
                            </a:rPr>
                            <m:t>−1</m:t>
                          </m:r>
                        </m:sup>
                        <m:e>
                          <m:f>
                            <m:fPr>
                              <m:ctrlPr>
                                <a:rPr lang="en-US" b="0" i="1" dirty="0" smtClean="0">
                                  <a:solidFill>
                                    <a:schemeClr val="tx2"/>
                                  </a:solidFill>
                                  <a:latin typeface="Cambria Math"/>
                                </a:rPr>
                              </m:ctrlPr>
                            </m:fPr>
                            <m:num>
                              <m:r>
                                <a:rPr lang="en-US" b="0" i="1" dirty="0" smtClean="0">
                                  <a:solidFill>
                                    <a:schemeClr val="tx2"/>
                                  </a:solidFill>
                                  <a:latin typeface="Cambria Math"/>
                                </a:rPr>
                                <m:t>1</m:t>
                              </m:r>
                            </m:num>
                            <m:den>
                              <m:r>
                                <a:rPr lang="en-US" b="0" i="1" dirty="0" smtClean="0">
                                  <a:solidFill>
                                    <a:schemeClr val="tx2"/>
                                  </a:solidFill>
                                  <a:latin typeface="Cambria Math"/>
                                </a:rPr>
                                <m:t>𝑛</m:t>
                              </m:r>
                              <m:r>
                                <a:rPr lang="en-US" b="0" i="1" dirty="0" smtClean="0">
                                  <a:solidFill>
                                    <a:schemeClr val="tx2"/>
                                  </a:solidFill>
                                  <a:latin typeface="Cambria Math"/>
                                </a:rPr>
                                <m:t>−</m:t>
                              </m:r>
                              <m:r>
                                <a:rPr lang="en-US" b="0" i="1" dirty="0" smtClean="0">
                                  <a:solidFill>
                                    <a:schemeClr val="tx2"/>
                                  </a:solidFill>
                                  <a:latin typeface="Cambria Math"/>
                                </a:rPr>
                                <m:t>𝑖</m:t>
                              </m:r>
                            </m:den>
                          </m:f>
                        </m:e>
                      </m:nary>
                      <m:r>
                        <a:rPr lang="en-US" b="0" i="1" dirty="0" smtClean="0">
                          <a:solidFill>
                            <a:schemeClr val="tx2"/>
                          </a:solidFill>
                          <a:latin typeface="Cambria Math"/>
                        </a:rPr>
                        <m:t>=</m:t>
                      </m:r>
                      <m:sSub>
                        <m:sSubPr>
                          <m:ctrlPr>
                            <a:rPr lang="en-US" b="0" i="1" dirty="0" smtClean="0">
                              <a:solidFill>
                                <a:schemeClr val="tx2"/>
                              </a:solidFill>
                              <a:latin typeface="Cambria Math"/>
                            </a:rPr>
                          </m:ctrlPr>
                        </m:sSubPr>
                        <m:e>
                          <m:r>
                            <a:rPr lang="en-US" b="0" i="1" dirty="0" smtClean="0">
                              <a:solidFill>
                                <a:schemeClr val="tx2"/>
                              </a:solidFill>
                              <a:latin typeface="Cambria Math"/>
                            </a:rPr>
                            <m:t>𝑦</m:t>
                          </m:r>
                        </m:e>
                        <m:sub>
                          <m:r>
                            <a:rPr lang="en-US" b="0" i="1" dirty="0" smtClean="0">
                              <a:solidFill>
                                <a:schemeClr val="tx2"/>
                              </a:solidFill>
                              <a:latin typeface="Cambria Math"/>
                            </a:rPr>
                            <m:t>𝑘</m:t>
                          </m:r>
                        </m:sub>
                      </m:sSub>
                    </m:oMath>
                  </m:oMathPara>
                </a14:m>
                <a:endParaRPr lang="en-US" dirty="0" smtClean="0"/>
              </a:p>
            </p:txBody>
          </p:sp>
        </mc:Choice>
        <mc:Fallback>
          <p:sp>
            <p:nvSpPr>
              <p:cNvPr id="4" name="Content Placeholder 2"/>
              <p:cNvSpPr txBox="1">
                <a:spLocks noRot="1" noChangeAspect="1" noMove="1" noResize="1" noEditPoints="1" noAdjustHandles="1" noChangeArrowheads="1" noChangeShapeType="1" noTextEdit="1"/>
              </p:cNvSpPr>
              <p:nvPr/>
            </p:nvSpPr>
            <p:spPr>
              <a:xfrm>
                <a:off x="5181600" y="4960414"/>
                <a:ext cx="3132083" cy="1600200"/>
              </a:xfrm>
              <a:prstGeom prst="rect">
                <a:avLst/>
              </a:prstGeom>
              <a:blipFill rotWithShape="1">
                <a:blip r:embed="rId3"/>
                <a:stretch>
                  <a:fillRect/>
                </a:stretch>
              </a:blipFill>
              <a:ln>
                <a:solidFill>
                  <a:schemeClr val="tx2"/>
                </a:solidFill>
              </a:ln>
            </p:spPr>
            <p:txBody>
              <a:bodyPr/>
              <a:lstStyle/>
              <a:p>
                <a:r>
                  <a:rPr lang="en-US">
                    <a:noFill/>
                  </a:rPr>
                  <a:t> </a:t>
                </a:r>
              </a:p>
            </p:txBody>
          </p:sp>
        </mc:Fallback>
      </mc:AlternateContent>
    </p:spTree>
    <p:extLst>
      <p:ext uri="{BB962C8B-B14F-4D97-AF65-F5344CB8AC3E}">
        <p14:creationId xmlns:p14="http://schemas.microsoft.com/office/powerpoint/2010/main" val="121579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smtClean="0"/>
              <a:t>See lecture 3</a:t>
            </a:r>
          </a:p>
          <a:p>
            <a:r>
              <a:rPr lang="en-US" dirty="0" smtClean="0"/>
              <a:t>We will continue with Min Hash sketches</a:t>
            </a:r>
          </a:p>
          <a:p>
            <a:r>
              <a:rPr lang="en-US" dirty="0" smtClean="0"/>
              <a:t>Use as random samples</a:t>
            </a:r>
          </a:p>
          <a:p>
            <a:r>
              <a:rPr lang="en-US" dirty="0" smtClean="0"/>
              <a:t>Applications to similarity</a:t>
            </a:r>
          </a:p>
          <a:p>
            <a:r>
              <a:rPr lang="en-US" dirty="0" smtClean="0"/>
              <a:t>Inverse-Probability based distinct count estimators</a:t>
            </a:r>
            <a:endParaRPr lang="en-US" dirty="0"/>
          </a:p>
        </p:txBody>
      </p:sp>
    </p:spTree>
    <p:extLst>
      <p:ext uri="{BB962C8B-B14F-4D97-AF65-F5344CB8AC3E}">
        <p14:creationId xmlns:p14="http://schemas.microsoft.com/office/powerpoint/2010/main" val="179297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Distinct Elements: Approximate Counting</a:t>
            </a:r>
            <a:endParaRPr lang="en-US" dirty="0"/>
          </a:p>
        </p:txBody>
      </p:sp>
      <p:sp>
        <p:nvSpPr>
          <p:cNvPr id="4" name="TextBox 3"/>
          <p:cNvSpPr txBox="1"/>
          <p:nvPr/>
        </p:nvSpPr>
        <p:spPr>
          <a:xfrm>
            <a:off x="1039008" y="1473769"/>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5" name="TextBox 4"/>
          <p:cNvSpPr txBox="1"/>
          <p:nvPr/>
        </p:nvSpPr>
        <p:spPr>
          <a:xfrm>
            <a:off x="1743047" y="1473768"/>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2637441" y="1473768"/>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3341480" y="1473767"/>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8" name="TextBox 7"/>
          <p:cNvSpPr txBox="1"/>
          <p:nvPr/>
        </p:nvSpPr>
        <p:spPr>
          <a:xfrm>
            <a:off x="3853458" y="1479210"/>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9" name="TextBox 8"/>
          <p:cNvSpPr txBox="1"/>
          <p:nvPr/>
        </p:nvSpPr>
        <p:spPr>
          <a:xfrm>
            <a:off x="4557497" y="1479209"/>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0" name="TextBox 9"/>
          <p:cNvSpPr txBox="1"/>
          <p:nvPr/>
        </p:nvSpPr>
        <p:spPr>
          <a:xfrm>
            <a:off x="5272422" y="1479209"/>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1" name="TextBox 10"/>
          <p:cNvSpPr txBox="1"/>
          <p:nvPr/>
        </p:nvSpPr>
        <p:spPr>
          <a:xfrm>
            <a:off x="6155930" y="1479208"/>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12" name="TextBox 11"/>
          <p:cNvSpPr txBox="1"/>
          <p:nvPr/>
        </p:nvSpPr>
        <p:spPr>
          <a:xfrm>
            <a:off x="6762309" y="1473767"/>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13" name="TextBox 12"/>
          <p:cNvSpPr txBox="1"/>
          <p:nvPr/>
        </p:nvSpPr>
        <p:spPr>
          <a:xfrm>
            <a:off x="7477234" y="1473767"/>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8360742" y="1473766"/>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mc:AlternateContent xmlns:mc="http://schemas.openxmlformats.org/markup-compatibility/2006" xmlns:a14="http://schemas.microsoft.com/office/drawing/2010/main">
        <mc:Choice Requires="a14">
          <p:sp>
            <p:nvSpPr>
              <p:cNvPr id="18" name="TextBox 17"/>
              <p:cNvSpPr txBox="1"/>
              <p:nvPr/>
            </p:nvSpPr>
            <p:spPr>
              <a:xfrm>
                <a:off x="50493" y="1456253"/>
                <a:ext cx="54809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dirty="0" smtClean="0">
                          <a:latin typeface="Cambria Math"/>
                        </a:rPr>
                        <m:t>𝑥</m:t>
                      </m:r>
                    </m:oMath>
                  </m:oMathPara>
                </a14:m>
                <a:endParaRPr lang="en-US" sz="3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0493" y="1456253"/>
                <a:ext cx="548099" cy="64633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 y="2971800"/>
                <a:ext cx="119718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h</m:t>
                      </m:r>
                      <m:r>
                        <a:rPr lang="en-US" sz="3600" b="0" i="1" dirty="0" smtClean="0">
                          <a:latin typeface="Cambria Math"/>
                        </a:rPr>
                        <m:t>(</m:t>
                      </m:r>
                      <m:r>
                        <a:rPr lang="en-US" sz="3600" i="1" dirty="0" smtClean="0">
                          <a:latin typeface="Cambria Math"/>
                        </a:rPr>
                        <m:t>𝑥</m:t>
                      </m:r>
                      <m:r>
                        <a:rPr lang="en-US" sz="3600" b="0" i="1" dirty="0" smtClean="0">
                          <a:latin typeface="Cambria Math"/>
                        </a:rPr>
                        <m:t>)</m:t>
                      </m:r>
                    </m:oMath>
                  </m:oMathPara>
                </a14:m>
                <a:endParaRPr lang="en-US" sz="3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 y="2971800"/>
                <a:ext cx="1197187" cy="64633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3761" y="3828365"/>
                <a:ext cx="55483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𝑦</m:t>
                      </m:r>
                    </m:oMath>
                  </m:oMathPara>
                </a14:m>
                <a:endParaRPr lang="en-US" sz="3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3761" y="3828365"/>
                <a:ext cx="554831" cy="64633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7349" y="2306587"/>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𝑛</m:t>
                      </m:r>
                    </m:oMath>
                  </m:oMathPara>
                </a14:m>
                <a:endParaRPr lang="en-US" sz="3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7349" y="2306587"/>
                <a:ext cx="561243" cy="646331"/>
              </a:xfrm>
              <a:prstGeom prst="rect">
                <a:avLst/>
              </a:prstGeom>
              <a:blipFill rotWithShape="1">
                <a:blip r:embed="rId5"/>
                <a:stretch>
                  <a:fillRect/>
                </a:stretch>
              </a:blipFill>
            </p:spPr>
            <p:txBody>
              <a:bodyPr/>
              <a:lstStyle/>
              <a:p>
                <a:r>
                  <a:rPr lang="en-US">
                    <a:noFill/>
                  </a:rPr>
                  <a:t> </a:t>
                </a:r>
              </a:p>
            </p:txBody>
          </p:sp>
        </mc:Fallback>
      </mc:AlternateContent>
      <p:cxnSp>
        <p:nvCxnSpPr>
          <p:cNvPr id="23" name="Straight Connector 22"/>
          <p:cNvCxnSpPr/>
          <p:nvPr/>
        </p:nvCxnSpPr>
        <p:spPr>
          <a:xfrm>
            <a:off x="-13569" y="2306587"/>
            <a:ext cx="8856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568" y="2948105"/>
            <a:ext cx="8856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885" y="3823552"/>
            <a:ext cx="8856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43047" y="1442987"/>
            <a:ext cx="0" cy="3031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39008" y="1479210"/>
            <a:ext cx="0" cy="303170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492157" y="2325469"/>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0</m:t>
                      </m:r>
                    </m:oMath>
                  </m:oMathPara>
                </a14:m>
                <a:endParaRPr lang="en-US" sz="3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92157" y="2325469"/>
                <a:ext cx="561243" cy="64633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92157" y="3854307"/>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1</m:t>
                      </m:r>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92157" y="3854307"/>
                <a:ext cx="561243" cy="64633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110405" y="2325468"/>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1</m:t>
                      </m:r>
                    </m:oMath>
                  </m:oMathPara>
                </a14:m>
                <a:endParaRPr lang="en-US" sz="3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110405" y="2325468"/>
                <a:ext cx="561243" cy="646331"/>
              </a:xfrm>
              <a:prstGeom prst="rect">
                <a:avLst/>
              </a:prstGeom>
              <a:blipFill rotWithShape="1">
                <a:blip r:embed="rId8"/>
                <a:stretch>
                  <a:fillRect/>
                </a:stretch>
              </a:blipFill>
            </p:spPr>
            <p:txBody>
              <a:bodyPr/>
              <a:lstStyle/>
              <a:p>
                <a:r>
                  <a:rPr lang="en-US">
                    <a:noFill/>
                  </a:rPr>
                  <a:t> </a:t>
                </a:r>
              </a:p>
            </p:txBody>
          </p:sp>
        </mc:Fallback>
      </mc:AlternateContent>
      <p:cxnSp>
        <p:nvCxnSpPr>
          <p:cNvPr id="34" name="Straight Connector 33"/>
          <p:cNvCxnSpPr/>
          <p:nvPr/>
        </p:nvCxnSpPr>
        <p:spPr>
          <a:xfrm>
            <a:off x="5237469" y="1442987"/>
            <a:ext cx="0" cy="3031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976461" y="1479210"/>
            <a:ext cx="0" cy="3031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762309" y="1431138"/>
            <a:ext cx="0" cy="3031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477234" y="1431139"/>
            <a:ext cx="0" cy="3031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360742" y="1455944"/>
            <a:ext cx="0" cy="3031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42081" y="1479210"/>
            <a:ext cx="0" cy="3031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53458" y="1479210"/>
            <a:ext cx="0" cy="3031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200400" y="1479210"/>
            <a:ext cx="0" cy="3031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47086" y="1479210"/>
            <a:ext cx="0" cy="303170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1769419" y="2348733"/>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2</m:t>
                      </m:r>
                    </m:oMath>
                  </m:oMathPara>
                </a14:m>
                <a:endParaRPr lang="en-US" sz="3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1769419" y="2348733"/>
                <a:ext cx="561243" cy="64633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514600" y="2325468"/>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3</m:t>
                      </m:r>
                    </m:oMath>
                  </m:oMathPara>
                </a14:m>
                <a:endParaRPr lang="en-US" sz="3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2514600" y="2325468"/>
                <a:ext cx="561243" cy="64633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200400" y="2348732"/>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3</m:t>
                      </m:r>
                    </m:oMath>
                  </m:oMathPara>
                </a14:m>
                <a:endParaRPr lang="en-US" sz="3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200400" y="2348732"/>
                <a:ext cx="561243" cy="646331"/>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848631" y="2325468"/>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4</m:t>
                      </m:r>
                    </m:oMath>
                  </m:oMathPara>
                </a14:m>
                <a:endParaRPr lang="en-US" sz="3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848631" y="2325468"/>
                <a:ext cx="561243" cy="646331"/>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628894" y="2300661"/>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4</m:t>
                      </m:r>
                    </m:oMath>
                  </m:oMathPara>
                </a14:m>
                <a:endParaRPr lang="en-US" sz="3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628894" y="2300661"/>
                <a:ext cx="561243" cy="646331"/>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299574" y="2325468"/>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4</m:t>
                      </m:r>
                    </m:oMath>
                  </m:oMathPara>
                </a14:m>
                <a:endParaRPr lang="en-US" sz="3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299574" y="2325468"/>
                <a:ext cx="561243" cy="646331"/>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6123132" y="2312510"/>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4</m:t>
                      </m:r>
                    </m:oMath>
                  </m:oMathPara>
                </a14:m>
                <a:endParaRPr lang="en-US" sz="3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6123132" y="2312510"/>
                <a:ext cx="561243" cy="646331"/>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789461" y="2300660"/>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5</m:t>
                      </m:r>
                    </m:oMath>
                  </m:oMathPara>
                </a14:m>
                <a:endParaRPr lang="en-US" sz="36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789461" y="2300660"/>
                <a:ext cx="561243" cy="646331"/>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548631" y="2325467"/>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5</m:t>
                      </m:r>
                    </m:oMath>
                  </m:oMathPara>
                </a14:m>
                <a:endParaRPr lang="en-US" sz="3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7548631" y="2325467"/>
                <a:ext cx="561243" cy="646331"/>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8360742" y="2325469"/>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6</m:t>
                      </m:r>
                    </m:oMath>
                  </m:oMathPara>
                </a14:m>
                <a:endParaRPr lang="en-US" sz="3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8360742" y="2325469"/>
                <a:ext cx="561243" cy="646331"/>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094126" y="3951475"/>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0.45</m:t>
                      </m:r>
                    </m:oMath>
                  </m:oMathPara>
                </a14:m>
                <a:endParaRPr lang="en-US" sz="20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094126" y="3951475"/>
                <a:ext cx="561242" cy="400110"/>
              </a:xfrm>
              <a:prstGeom prst="rect">
                <a:avLst/>
              </a:prstGeom>
              <a:blipFill rotWithShape="1">
                <a:blip r:embed="rId19"/>
                <a:stretch>
                  <a:fillRect r="-17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557497" y="3993263"/>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0.21</m:t>
                      </m:r>
                    </m:oMath>
                  </m:oMathPara>
                </a14:m>
                <a:endParaRPr lang="en-US" sz="2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557497" y="3993263"/>
                <a:ext cx="561242" cy="400110"/>
              </a:xfrm>
              <a:prstGeom prst="rect">
                <a:avLst/>
              </a:prstGeom>
              <a:blipFill rotWithShape="1">
                <a:blip r:embed="rId20"/>
                <a:stretch>
                  <a:fillRect r="-16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557497" y="3188236"/>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0.35</m:t>
                      </m:r>
                    </m:oMath>
                  </m:oMathPara>
                </a14:m>
                <a:endParaRPr lang="en-US" sz="20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557497" y="3188236"/>
                <a:ext cx="561242" cy="400110"/>
              </a:xfrm>
              <a:prstGeom prst="rect">
                <a:avLst/>
              </a:prstGeom>
              <a:blipFill rotWithShape="1">
                <a:blip r:embed="rId21"/>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8443466" y="3188236"/>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0.92</m:t>
                      </m:r>
                    </m:oMath>
                  </m:oMathPara>
                </a14:m>
                <a:endParaRPr lang="en-US" sz="2000" dirty="0"/>
              </a:p>
            </p:txBody>
          </p:sp>
        </mc:Choice>
        <mc:Fallback xmlns="">
          <p:sp>
            <p:nvSpPr>
              <p:cNvPr id="57" name="TextBox 56"/>
              <p:cNvSpPr txBox="1">
                <a:spLocks noRot="1" noChangeAspect="1" noMove="1" noResize="1" noEditPoints="1" noAdjustHandles="1" noChangeArrowheads="1" noChangeShapeType="1" noTextEdit="1"/>
              </p:cNvSpPr>
              <p:nvPr/>
            </p:nvSpPr>
            <p:spPr>
              <a:xfrm>
                <a:off x="8443466" y="3188236"/>
                <a:ext cx="561242" cy="400110"/>
              </a:xfrm>
              <a:prstGeom prst="rect">
                <a:avLst/>
              </a:prstGeom>
              <a:blipFill rotWithShape="1">
                <a:blip r:embed="rId22"/>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8458200" y="3988105"/>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0.14</m:t>
                      </m:r>
                    </m:oMath>
                  </m:oMathPara>
                </a14:m>
                <a:endParaRPr lang="en-US" sz="2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8458200" y="3988105"/>
                <a:ext cx="561242" cy="400110"/>
              </a:xfrm>
              <a:prstGeom prst="rect">
                <a:avLst/>
              </a:prstGeom>
              <a:blipFill rotWithShape="1">
                <a:blip r:embed="rId23"/>
                <a:stretch>
                  <a:fillRect r="-16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125549" y="3192747"/>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0.45</m:t>
                      </m:r>
                    </m:oMath>
                  </m:oMathPara>
                </a14:m>
                <a:endParaRPr lang="en-US" sz="2000" dirty="0"/>
              </a:p>
            </p:txBody>
          </p:sp>
        </mc:Choice>
        <mc:Fallback xmlns="">
          <p:sp>
            <p:nvSpPr>
              <p:cNvPr id="59" name="TextBox 58"/>
              <p:cNvSpPr txBox="1">
                <a:spLocks noRot="1" noChangeAspect="1" noMove="1" noResize="1" noEditPoints="1" noAdjustHandles="1" noChangeArrowheads="1" noChangeShapeType="1" noTextEdit="1"/>
              </p:cNvSpPr>
              <p:nvPr/>
            </p:nvSpPr>
            <p:spPr>
              <a:xfrm>
                <a:off x="1125549" y="3192747"/>
                <a:ext cx="561242" cy="400110"/>
              </a:xfrm>
              <a:prstGeom prst="rect">
                <a:avLst/>
              </a:prstGeom>
              <a:blipFill rotWithShape="1">
                <a:blip r:embed="rId24"/>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299575" y="3208589"/>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0.45</m:t>
                      </m:r>
                    </m:oMath>
                  </m:oMathPara>
                </a14:m>
                <a:endParaRPr lang="en-US" sz="20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299575" y="3208589"/>
                <a:ext cx="561242" cy="400110"/>
              </a:xfrm>
              <a:prstGeom prst="rect">
                <a:avLst/>
              </a:prstGeom>
              <a:blipFill rotWithShape="1">
                <a:blip r:embed="rId25"/>
                <a:stretch>
                  <a:fillRect r="-18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261989" y="3188236"/>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0.45</m:t>
                      </m:r>
                    </m:oMath>
                  </m:oMathPara>
                </a14:m>
                <a:endParaRPr lang="en-US" sz="20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261989" y="3188236"/>
                <a:ext cx="561242" cy="400110"/>
              </a:xfrm>
              <a:prstGeom prst="rect">
                <a:avLst/>
              </a:prstGeom>
              <a:blipFill rotWithShape="1">
                <a:blip r:embed="rId26"/>
                <a:stretch>
                  <a:fillRect r="-18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2514601" y="3192747"/>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0.74</m:t>
                      </m:r>
                    </m:oMath>
                  </m:oMathPara>
                </a14:m>
                <a:endParaRPr lang="en-US" sz="2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2514601" y="3192747"/>
                <a:ext cx="561242" cy="400110"/>
              </a:xfrm>
              <a:prstGeom prst="rect">
                <a:avLst/>
              </a:prstGeom>
              <a:blipFill rotWithShape="1">
                <a:blip r:embed="rId27"/>
                <a:stretch>
                  <a:fillRect r="-16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1814445" y="3977417"/>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0.35</m:t>
                      </m:r>
                    </m:oMath>
                  </m:oMathPara>
                </a14:m>
                <a:endParaRPr lang="en-US" sz="2000" dirty="0"/>
              </a:p>
            </p:txBody>
          </p:sp>
        </mc:Choice>
        <mc:Fallback xmlns="">
          <p:sp>
            <p:nvSpPr>
              <p:cNvPr id="64" name="TextBox 63"/>
              <p:cNvSpPr txBox="1">
                <a:spLocks noRot="1" noChangeAspect="1" noMove="1" noResize="1" noEditPoints="1" noAdjustHandles="1" noChangeArrowheads="1" noChangeShapeType="1" noTextEdit="1"/>
              </p:cNvSpPr>
              <p:nvPr/>
            </p:nvSpPr>
            <p:spPr>
              <a:xfrm>
                <a:off x="1814445" y="3977417"/>
                <a:ext cx="561242" cy="400110"/>
              </a:xfrm>
              <a:prstGeom prst="rect">
                <a:avLst/>
              </a:prstGeom>
              <a:blipFill rotWithShape="1">
                <a:blip r:embed="rId28"/>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247630" y="3977417"/>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0.35</m:t>
                      </m:r>
                    </m:oMath>
                  </m:oMathPara>
                </a14:m>
                <a:endParaRPr lang="en-US" sz="2000" dirty="0"/>
              </a:p>
            </p:txBody>
          </p:sp>
        </mc:Choice>
        <mc:Fallback xmlns="">
          <p:sp>
            <p:nvSpPr>
              <p:cNvPr id="65" name="TextBox 64"/>
              <p:cNvSpPr txBox="1">
                <a:spLocks noRot="1" noChangeAspect="1" noMove="1" noResize="1" noEditPoints="1" noAdjustHandles="1" noChangeArrowheads="1" noChangeShapeType="1" noTextEdit="1"/>
              </p:cNvSpPr>
              <p:nvPr/>
            </p:nvSpPr>
            <p:spPr>
              <a:xfrm>
                <a:off x="3247630" y="3977417"/>
                <a:ext cx="561242" cy="400110"/>
              </a:xfrm>
              <a:prstGeom prst="rect">
                <a:avLst/>
              </a:prstGeom>
              <a:blipFill rotWithShape="1">
                <a:blip r:embed="rId29"/>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814445" y="3208589"/>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0.35</m:t>
                      </m:r>
                    </m:oMath>
                  </m:oMathPara>
                </a14:m>
                <a:endParaRPr lang="en-US" sz="2000" dirty="0"/>
              </a:p>
            </p:txBody>
          </p:sp>
        </mc:Choice>
        <mc:Fallback xmlns="">
          <p:sp>
            <p:nvSpPr>
              <p:cNvPr id="66" name="TextBox 65"/>
              <p:cNvSpPr txBox="1">
                <a:spLocks noRot="1" noChangeAspect="1" noMove="1" noResize="1" noEditPoints="1" noAdjustHandles="1" noChangeArrowheads="1" noChangeShapeType="1" noTextEdit="1"/>
              </p:cNvSpPr>
              <p:nvPr/>
            </p:nvSpPr>
            <p:spPr>
              <a:xfrm>
                <a:off x="1814445" y="3208589"/>
                <a:ext cx="561242" cy="400110"/>
              </a:xfrm>
              <a:prstGeom prst="rect">
                <a:avLst/>
              </a:prstGeom>
              <a:blipFill rotWithShape="1">
                <a:blip r:embed="rId30"/>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7620031" y="3188236"/>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0.35</m:t>
                      </m:r>
                    </m:oMath>
                  </m:oMathPara>
                </a14:m>
                <a:endParaRPr lang="en-US" sz="2000" dirty="0"/>
              </a:p>
            </p:txBody>
          </p:sp>
        </mc:Choice>
        <mc:Fallback xmlns="">
          <p:sp>
            <p:nvSpPr>
              <p:cNvPr id="67" name="TextBox 66"/>
              <p:cNvSpPr txBox="1">
                <a:spLocks noRot="1" noChangeAspect="1" noMove="1" noResize="1" noEditPoints="1" noAdjustHandles="1" noChangeArrowheads="1" noChangeShapeType="1" noTextEdit="1"/>
              </p:cNvSpPr>
              <p:nvPr/>
            </p:nvSpPr>
            <p:spPr>
              <a:xfrm>
                <a:off x="7620031" y="3188236"/>
                <a:ext cx="561242" cy="400110"/>
              </a:xfrm>
              <a:prstGeom prst="rect">
                <a:avLst/>
              </a:prstGeom>
              <a:blipFill rotWithShape="1">
                <a:blip r:embed="rId31"/>
                <a:stretch>
                  <a:fillRect r="-18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2514600" y="3977417"/>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0.35</m:t>
                      </m:r>
                    </m:oMath>
                  </m:oMathPara>
                </a14:m>
                <a:endParaRPr lang="en-US" sz="2000" dirty="0"/>
              </a:p>
            </p:txBody>
          </p:sp>
        </mc:Choice>
        <mc:Fallback xmlns="">
          <p:sp>
            <p:nvSpPr>
              <p:cNvPr id="68" name="TextBox 67"/>
              <p:cNvSpPr txBox="1">
                <a:spLocks noRot="1" noChangeAspect="1" noMove="1" noResize="1" noEditPoints="1" noAdjustHandles="1" noChangeArrowheads="1" noChangeShapeType="1" noTextEdit="1"/>
              </p:cNvSpPr>
              <p:nvPr/>
            </p:nvSpPr>
            <p:spPr>
              <a:xfrm>
                <a:off x="2514600" y="3977417"/>
                <a:ext cx="561242" cy="400110"/>
              </a:xfrm>
              <a:prstGeom prst="rect">
                <a:avLst/>
              </a:prstGeom>
              <a:blipFill rotWithShape="1">
                <a:blip r:embed="rId32"/>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6067731" y="3192747"/>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0.21</m:t>
                      </m:r>
                    </m:oMath>
                  </m:oMathPara>
                </a14:m>
                <a:endParaRPr lang="en-US" sz="2000" dirty="0"/>
              </a:p>
            </p:txBody>
          </p:sp>
        </mc:Choice>
        <mc:Fallback xmlns="">
          <p:sp>
            <p:nvSpPr>
              <p:cNvPr id="69" name="TextBox 68"/>
              <p:cNvSpPr txBox="1">
                <a:spLocks noRot="1" noChangeAspect="1" noMove="1" noResize="1" noEditPoints="1" noAdjustHandles="1" noChangeArrowheads="1" noChangeShapeType="1" noTextEdit="1"/>
              </p:cNvSpPr>
              <p:nvPr/>
            </p:nvSpPr>
            <p:spPr>
              <a:xfrm>
                <a:off x="6067731" y="3192747"/>
                <a:ext cx="561242" cy="400110"/>
              </a:xfrm>
              <a:prstGeom prst="rect">
                <a:avLst/>
              </a:prstGeom>
              <a:blipFill rotWithShape="1">
                <a:blip r:embed="rId33"/>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3848632" y="3169867"/>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0.21</m:t>
                      </m:r>
                    </m:oMath>
                  </m:oMathPara>
                </a14:m>
                <a:endParaRPr lang="en-US" sz="2000" dirty="0"/>
              </a:p>
            </p:txBody>
          </p:sp>
        </mc:Choice>
        <mc:Fallback xmlns="">
          <p:sp>
            <p:nvSpPr>
              <p:cNvPr id="70" name="TextBox 69"/>
              <p:cNvSpPr txBox="1">
                <a:spLocks noRot="1" noChangeAspect="1" noMove="1" noResize="1" noEditPoints="1" noAdjustHandles="1" noChangeArrowheads="1" noChangeShapeType="1" noTextEdit="1"/>
              </p:cNvSpPr>
              <p:nvPr/>
            </p:nvSpPr>
            <p:spPr>
              <a:xfrm>
                <a:off x="3848632" y="3169867"/>
                <a:ext cx="561242" cy="400110"/>
              </a:xfrm>
              <a:prstGeom prst="rect">
                <a:avLst/>
              </a:prstGeom>
              <a:blipFill rotWithShape="1">
                <a:blip r:embed="rId34"/>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3848632" y="3977417"/>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0.21</m:t>
                      </m:r>
                    </m:oMath>
                  </m:oMathPara>
                </a14:m>
                <a:endParaRPr lang="en-US" sz="2000" dirty="0"/>
              </a:p>
            </p:txBody>
          </p:sp>
        </mc:Choice>
        <mc:Fallback xmlns="">
          <p:sp>
            <p:nvSpPr>
              <p:cNvPr id="71" name="TextBox 70"/>
              <p:cNvSpPr txBox="1">
                <a:spLocks noRot="1" noChangeAspect="1" noMove="1" noResize="1" noEditPoints="1" noAdjustHandles="1" noChangeArrowheads="1" noChangeShapeType="1" noTextEdit="1"/>
              </p:cNvSpPr>
              <p:nvPr/>
            </p:nvSpPr>
            <p:spPr>
              <a:xfrm>
                <a:off x="3848632" y="3977417"/>
                <a:ext cx="561242" cy="400110"/>
              </a:xfrm>
              <a:prstGeom prst="rect">
                <a:avLst/>
              </a:prstGeom>
              <a:blipFill rotWithShape="1">
                <a:blip r:embed="rId35"/>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5307086" y="3977417"/>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0.21</m:t>
                      </m:r>
                    </m:oMath>
                  </m:oMathPara>
                </a14:m>
                <a:endParaRPr lang="en-US" sz="2000" dirty="0"/>
              </a:p>
            </p:txBody>
          </p:sp>
        </mc:Choice>
        <mc:Fallback xmlns="">
          <p:sp>
            <p:nvSpPr>
              <p:cNvPr id="72" name="TextBox 71"/>
              <p:cNvSpPr txBox="1">
                <a:spLocks noRot="1" noChangeAspect="1" noMove="1" noResize="1" noEditPoints="1" noAdjustHandles="1" noChangeArrowheads="1" noChangeShapeType="1" noTextEdit="1"/>
              </p:cNvSpPr>
              <p:nvPr/>
            </p:nvSpPr>
            <p:spPr>
              <a:xfrm>
                <a:off x="5307086" y="3977417"/>
                <a:ext cx="561242" cy="400110"/>
              </a:xfrm>
              <a:prstGeom prst="rect">
                <a:avLst/>
              </a:prstGeom>
              <a:blipFill rotWithShape="1">
                <a:blip r:embed="rId36"/>
                <a:stretch>
                  <a:fillRect r="-16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6067731" y="3996409"/>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0.21</m:t>
                      </m:r>
                    </m:oMath>
                  </m:oMathPara>
                </a14:m>
                <a:endParaRPr lang="en-US" sz="2000" dirty="0"/>
              </a:p>
            </p:txBody>
          </p:sp>
        </mc:Choice>
        <mc:Fallback xmlns="">
          <p:sp>
            <p:nvSpPr>
              <p:cNvPr id="73" name="TextBox 72"/>
              <p:cNvSpPr txBox="1">
                <a:spLocks noRot="1" noChangeAspect="1" noMove="1" noResize="1" noEditPoints="1" noAdjustHandles="1" noChangeArrowheads="1" noChangeShapeType="1" noTextEdit="1"/>
              </p:cNvSpPr>
              <p:nvPr/>
            </p:nvSpPr>
            <p:spPr>
              <a:xfrm>
                <a:off x="6067731" y="3996409"/>
                <a:ext cx="561242" cy="400110"/>
              </a:xfrm>
              <a:prstGeom prst="rect">
                <a:avLst/>
              </a:prstGeom>
              <a:blipFill rotWithShape="1">
                <a:blip r:embed="rId37"/>
                <a:stretch>
                  <a:fillRect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7653968" y="3951475"/>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0.14</m:t>
                      </m:r>
                    </m:oMath>
                  </m:oMathPara>
                </a14:m>
                <a:endParaRPr lang="en-US" sz="2000" dirty="0"/>
              </a:p>
            </p:txBody>
          </p:sp>
        </mc:Choice>
        <mc:Fallback xmlns="">
          <p:sp>
            <p:nvSpPr>
              <p:cNvPr id="74" name="TextBox 73"/>
              <p:cNvSpPr txBox="1">
                <a:spLocks noRot="1" noChangeAspect="1" noMove="1" noResize="1" noEditPoints="1" noAdjustHandles="1" noChangeArrowheads="1" noChangeShapeType="1" noTextEdit="1"/>
              </p:cNvSpPr>
              <p:nvPr/>
            </p:nvSpPr>
            <p:spPr>
              <a:xfrm>
                <a:off x="7653968" y="3951475"/>
                <a:ext cx="561242" cy="400110"/>
              </a:xfrm>
              <a:prstGeom prst="rect">
                <a:avLst/>
              </a:prstGeom>
              <a:blipFill rotWithShape="1">
                <a:blip r:embed="rId38"/>
                <a:stretch>
                  <a:fillRect r="-16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6802801" y="3951478"/>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0.14</m:t>
                      </m:r>
                    </m:oMath>
                  </m:oMathPara>
                </a14:m>
                <a:endParaRPr lang="en-US" sz="2000" dirty="0"/>
              </a:p>
            </p:txBody>
          </p:sp>
        </mc:Choice>
        <mc:Fallback xmlns="">
          <p:sp>
            <p:nvSpPr>
              <p:cNvPr id="75" name="TextBox 74"/>
              <p:cNvSpPr txBox="1">
                <a:spLocks noRot="1" noChangeAspect="1" noMove="1" noResize="1" noEditPoints="1" noAdjustHandles="1" noChangeArrowheads="1" noChangeShapeType="1" noTextEdit="1"/>
              </p:cNvSpPr>
              <p:nvPr/>
            </p:nvSpPr>
            <p:spPr>
              <a:xfrm>
                <a:off x="6802801" y="3951478"/>
                <a:ext cx="561242" cy="400110"/>
              </a:xfrm>
              <a:prstGeom prst="rect">
                <a:avLst/>
              </a:prstGeom>
              <a:blipFill rotWithShape="1">
                <a:blip r:embed="rId39"/>
                <a:stretch>
                  <a:fillRect r="-16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802801" y="3208589"/>
                <a:ext cx="5612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0.14</m:t>
                      </m:r>
                    </m:oMath>
                  </m:oMathPara>
                </a14:m>
                <a:endParaRPr lang="en-US" sz="2000" dirty="0"/>
              </a:p>
            </p:txBody>
          </p:sp>
        </mc:Choice>
        <mc:Fallback xmlns="">
          <p:sp>
            <p:nvSpPr>
              <p:cNvPr id="76" name="TextBox 75"/>
              <p:cNvSpPr txBox="1">
                <a:spLocks noRot="1" noChangeAspect="1" noMove="1" noResize="1" noEditPoints="1" noAdjustHandles="1" noChangeArrowheads="1" noChangeShapeType="1" noTextEdit="1"/>
              </p:cNvSpPr>
              <p:nvPr/>
            </p:nvSpPr>
            <p:spPr>
              <a:xfrm>
                <a:off x="6802801" y="3208589"/>
                <a:ext cx="561242" cy="400110"/>
              </a:xfrm>
              <a:prstGeom prst="rect">
                <a:avLst/>
              </a:prstGeom>
              <a:blipFill rotWithShape="1">
                <a:blip r:embed="rId40"/>
                <a:stretch>
                  <a:fillRect r="-16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285525" y="5029200"/>
                <a:ext cx="8686738" cy="1384995"/>
              </a:xfrm>
              <a:prstGeom prst="rect">
                <a:avLst/>
              </a:prstGeom>
              <a:noFill/>
            </p:spPr>
            <p:txBody>
              <a:bodyPr wrap="square" rtlCol="0">
                <a:spAutoFit/>
              </a:bodyPr>
              <a:lstStyle/>
              <a:p>
                <a:r>
                  <a:rPr lang="en-US" sz="2800" dirty="0" smtClean="0"/>
                  <a:t>The minimum hash value </a:t>
                </a:r>
                <a14:m>
                  <m:oMath xmlns:m="http://schemas.openxmlformats.org/officeDocument/2006/math">
                    <m:r>
                      <a:rPr lang="en-US" sz="2800" i="1" dirty="0" smtClean="0">
                        <a:solidFill>
                          <a:schemeClr val="tx2"/>
                        </a:solidFill>
                        <a:latin typeface="Cambria Math"/>
                      </a:rPr>
                      <m:t>𝑦</m:t>
                    </m:r>
                  </m:oMath>
                </a14:m>
                <a:r>
                  <a:rPr lang="en-US" sz="2800" dirty="0" smtClean="0"/>
                  <a:t> is: </a:t>
                </a:r>
              </a:p>
              <a:p>
                <a:r>
                  <a:rPr lang="en-US" sz="2800" dirty="0">
                    <a:solidFill>
                      <a:schemeClr val="tx2"/>
                    </a:solidFill>
                  </a:rPr>
                  <a:t> U</a:t>
                </a:r>
                <a:r>
                  <a:rPr lang="en-US" sz="2800" dirty="0" smtClean="0">
                    <a:solidFill>
                      <a:schemeClr val="tx2"/>
                    </a:solidFill>
                  </a:rPr>
                  <a:t>naffected by repeated elements.</a:t>
                </a:r>
              </a:p>
              <a:p>
                <a:r>
                  <a:rPr lang="en-US" sz="2800" dirty="0"/>
                  <a:t> </a:t>
                </a:r>
                <a:r>
                  <a:rPr lang="en-US" sz="2800" dirty="0" smtClean="0">
                    <a:solidFill>
                      <a:schemeClr val="tx2"/>
                    </a:solidFill>
                  </a:rPr>
                  <a:t>Is non-increasing with the number of distinct elements </a:t>
                </a:r>
                <a14:m>
                  <m:oMath xmlns:m="http://schemas.openxmlformats.org/officeDocument/2006/math">
                    <m:r>
                      <a:rPr lang="en-US" sz="2800" b="0" i="1" dirty="0" smtClean="0">
                        <a:solidFill>
                          <a:schemeClr val="tx2"/>
                        </a:solidFill>
                        <a:latin typeface="Cambria Math"/>
                      </a:rPr>
                      <m:t>𝑛</m:t>
                    </m:r>
                  </m:oMath>
                </a14:m>
                <a:r>
                  <a:rPr lang="en-US" sz="2800" dirty="0" smtClean="0">
                    <a:solidFill>
                      <a:schemeClr val="tx2"/>
                    </a:solidFill>
                  </a:rPr>
                  <a:t>.</a:t>
                </a:r>
                <a:endParaRPr lang="en-US" sz="2800" dirty="0">
                  <a:solidFill>
                    <a:schemeClr val="tx2"/>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285525" y="5029200"/>
                <a:ext cx="8686738" cy="1384995"/>
              </a:xfrm>
              <a:prstGeom prst="rect">
                <a:avLst/>
              </a:prstGeom>
              <a:blipFill rotWithShape="1">
                <a:blip r:embed="rId41"/>
                <a:stretch>
                  <a:fillRect l="-1474" t="-3965" b="-11894"/>
                </a:stretch>
              </a:blipFill>
            </p:spPr>
            <p:txBody>
              <a:bodyPr/>
              <a:lstStyle/>
              <a:p>
                <a:r>
                  <a:rPr lang="en-US">
                    <a:noFill/>
                  </a:rPr>
                  <a:t> </a:t>
                </a:r>
              </a:p>
            </p:txBody>
          </p:sp>
        </mc:Fallback>
      </mc:AlternateContent>
      <p:cxnSp>
        <p:nvCxnSpPr>
          <p:cNvPr id="80" name="Straight Arrow Connector 79"/>
          <p:cNvCxnSpPr>
            <a:stCxn id="20" idx="2"/>
            <a:endCxn id="77" idx="0"/>
          </p:cNvCxnSpPr>
          <p:nvPr/>
        </p:nvCxnSpPr>
        <p:spPr>
          <a:xfrm>
            <a:off x="321177" y="4474696"/>
            <a:ext cx="4307717" cy="554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10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2"/>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7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5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8"/>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nodeType="clickEffect">
                                  <p:stCondLst>
                                    <p:cond delay="0"/>
                                  </p:stCondLst>
                                  <p:childTnLst>
                                    <p:set>
                                      <p:cBhvr>
                                        <p:cTn id="158" dur="1" fill="hold">
                                          <p:stCondLst>
                                            <p:cond delay="0"/>
                                          </p:stCondLst>
                                        </p:cTn>
                                        <p:tgtEl>
                                          <p:spTgt spid="80"/>
                                        </p:tgtEl>
                                        <p:attrNameLst>
                                          <p:attrName>style.visibility</p:attrName>
                                        </p:attrNameLst>
                                      </p:cBhvr>
                                      <p:to>
                                        <p:strVal val="visible"/>
                                      </p:to>
                                    </p:set>
                                    <p:animEffect transition="in" filter="barn(inVertical)">
                                      <p:cBhvr>
                                        <p:cTn id="159" dur="500"/>
                                        <p:tgtEl>
                                          <p:spTgt spid="80"/>
                                        </p:tgtEl>
                                      </p:cBhvr>
                                    </p:animEffect>
                                  </p:childTnLst>
                                </p:cTn>
                              </p:par>
                              <p:par>
                                <p:cTn id="160" presetID="16" presetClass="entr" presetSubtype="21" fill="hold" grpId="0" nodeType="withEffect">
                                  <p:stCondLst>
                                    <p:cond delay="0"/>
                                  </p:stCondLst>
                                  <p:childTnLst>
                                    <p:set>
                                      <p:cBhvr>
                                        <p:cTn id="161" dur="1" fill="hold">
                                          <p:stCondLst>
                                            <p:cond delay="0"/>
                                          </p:stCondLst>
                                        </p:cTn>
                                        <p:tgtEl>
                                          <p:spTgt spid="77"/>
                                        </p:tgtEl>
                                        <p:attrNameLst>
                                          <p:attrName>style.visibility</p:attrName>
                                        </p:attrNameLst>
                                      </p:cBhvr>
                                      <p:to>
                                        <p:strVal val="visible"/>
                                      </p:to>
                                    </p:set>
                                    <p:animEffect transition="in" filter="barn(inVertical)">
                                      <p:cBhvr>
                                        <p:cTn id="16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33" grpId="0"/>
      <p:bldP spid="43" grpId="0"/>
      <p:bldP spid="44" grpId="0"/>
      <p:bldP spid="45" grpId="0"/>
      <p:bldP spid="46" grpId="0"/>
      <p:bldP spid="47" grpId="0"/>
      <p:bldP spid="48" grpId="0"/>
      <p:bldP spid="49" grpId="0"/>
      <p:bldP spid="50" grpId="0"/>
      <p:bldP spid="51" grpId="0"/>
      <p:bldP spid="52" grpId="0"/>
      <p:bldP spid="53" grpId="0"/>
      <p:bldP spid="54" grpId="0"/>
      <p:bldP spid="56" grpId="0"/>
      <p:bldP spid="57" grpId="0"/>
      <p:bldP spid="58" grpId="0"/>
      <p:bldP spid="59" grpId="0"/>
      <p:bldP spid="60" grpId="0"/>
      <p:bldP spid="61" grpId="0"/>
      <p:bldP spid="62"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Distinct Elements: Approximate Counting</a:t>
            </a:r>
            <a:endParaRPr lang="en-US" dirty="0"/>
          </a:p>
        </p:txBody>
      </p:sp>
      <mc:AlternateContent xmlns:mc="http://schemas.openxmlformats.org/markup-compatibility/2006" xmlns:a14="http://schemas.microsoft.com/office/drawing/2010/main">
        <mc:Choice Requires="a14">
          <p:sp>
            <p:nvSpPr>
              <p:cNvPr id="78" name="Content Placeholder 2"/>
              <p:cNvSpPr txBox="1">
                <a:spLocks/>
              </p:cNvSpPr>
              <p:nvPr/>
            </p:nvSpPr>
            <p:spPr>
              <a:xfrm>
                <a:off x="152400" y="1600200"/>
                <a:ext cx="8762999" cy="990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tx2"/>
                    </a:solidFill>
                  </a:rPr>
                  <a:t>How does the minimum hash </a:t>
                </a:r>
                <a14:m>
                  <m:oMath xmlns:m="http://schemas.openxmlformats.org/officeDocument/2006/math">
                    <m:r>
                      <a:rPr lang="en-US" i="1" dirty="0" smtClean="0">
                        <a:solidFill>
                          <a:schemeClr val="tx2"/>
                        </a:solidFill>
                        <a:latin typeface="Cambria Math"/>
                      </a:rPr>
                      <m:t>𝑦</m:t>
                    </m:r>
                  </m:oMath>
                </a14:m>
                <a:r>
                  <a:rPr lang="en-US" dirty="0" smtClean="0">
                    <a:solidFill>
                      <a:schemeClr val="tx2"/>
                    </a:solidFill>
                  </a:rPr>
                  <a:t> give information on the number of distinct  elements </a:t>
                </a:r>
                <a14:m>
                  <m:oMath xmlns:m="http://schemas.openxmlformats.org/officeDocument/2006/math">
                    <m:r>
                      <a:rPr lang="en-US" b="0" i="1" dirty="0" smtClean="0">
                        <a:solidFill>
                          <a:schemeClr val="tx2"/>
                        </a:solidFill>
                        <a:latin typeface="Cambria Math"/>
                      </a:rPr>
                      <m:t>𝑛</m:t>
                    </m:r>
                  </m:oMath>
                </a14:m>
                <a:r>
                  <a:rPr lang="en-US" dirty="0" smtClean="0">
                    <a:solidFill>
                      <a:schemeClr val="tx2"/>
                    </a:solidFill>
                  </a:rPr>
                  <a:t> ?</a:t>
                </a:r>
                <a:endParaRPr lang="en-US" dirty="0"/>
              </a:p>
            </p:txBody>
          </p:sp>
        </mc:Choice>
        <mc:Fallback xmlns="">
          <p:sp>
            <p:nvSpPr>
              <p:cNvPr id="78" name="Content Placeholder 2"/>
              <p:cNvSpPr txBox="1">
                <a:spLocks noRot="1" noChangeAspect="1" noMove="1" noResize="1" noEditPoints="1" noAdjustHandles="1" noChangeArrowheads="1" noChangeShapeType="1" noTextEdit="1"/>
              </p:cNvSpPr>
              <p:nvPr/>
            </p:nvSpPr>
            <p:spPr>
              <a:xfrm>
                <a:off x="152400" y="1600200"/>
                <a:ext cx="8762999" cy="990600"/>
              </a:xfrm>
              <a:prstGeom prst="rect">
                <a:avLst/>
              </a:prstGeom>
              <a:blipFill rotWithShape="1">
                <a:blip r:embed="rId3"/>
                <a:stretch>
                  <a:fillRect l="-1740" t="-12346" r="-1809" b="-18519"/>
                </a:stretch>
              </a:blipFill>
            </p:spPr>
            <p:txBody>
              <a:bodyPr/>
              <a:lstStyle/>
              <a:p>
                <a:r>
                  <a:rPr lang="en-US">
                    <a:noFill/>
                  </a:rPr>
                  <a:t> </a:t>
                </a:r>
              </a:p>
            </p:txBody>
          </p:sp>
        </mc:Fallback>
      </mc:AlternateContent>
      <p:cxnSp>
        <p:nvCxnSpPr>
          <p:cNvPr id="15" name="Straight Connector 14"/>
          <p:cNvCxnSpPr/>
          <p:nvPr/>
        </p:nvCxnSpPr>
        <p:spPr>
          <a:xfrm>
            <a:off x="1766521" y="3959723"/>
            <a:ext cx="5105400" cy="0"/>
          </a:xfrm>
          <a:prstGeom prst="line">
            <a:avLst/>
          </a:prstGeom>
          <a:ln w="317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p:cNvSpPr txBox="1"/>
              <p:nvPr/>
            </p:nvSpPr>
            <p:spPr>
              <a:xfrm>
                <a:off x="1156921" y="3643591"/>
                <a:ext cx="56124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0</m:t>
                      </m:r>
                    </m:oMath>
                  </m:oMathPara>
                </a14:m>
                <a:endParaRPr lang="en-US" sz="3600" dirty="0"/>
              </a:p>
            </p:txBody>
          </p:sp>
        </mc:Choice>
        <mc:Fallback xmlns="">
          <p:sp>
            <p:nvSpPr>
              <p:cNvPr id="79" name="TextBox 78"/>
              <p:cNvSpPr txBox="1">
                <a:spLocks noRot="1" noChangeAspect="1" noMove="1" noResize="1" noEditPoints="1" noAdjustHandles="1" noChangeArrowheads="1" noChangeShapeType="1" noTextEdit="1"/>
              </p:cNvSpPr>
              <p:nvPr/>
            </p:nvSpPr>
            <p:spPr>
              <a:xfrm>
                <a:off x="1156921" y="3643591"/>
                <a:ext cx="561243" cy="64633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6871921" y="3618191"/>
                <a:ext cx="54373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rPr>
                        <m:t>1</m:t>
                      </m:r>
                    </m:oMath>
                  </m:oMathPara>
                </a14:m>
                <a:endParaRPr lang="en-US" sz="3600" dirty="0"/>
              </a:p>
            </p:txBody>
          </p:sp>
        </mc:Choice>
        <mc:Fallback xmlns="">
          <p:sp>
            <p:nvSpPr>
              <p:cNvPr id="81" name="TextBox 80"/>
              <p:cNvSpPr txBox="1">
                <a:spLocks noRot="1" noChangeAspect="1" noMove="1" noResize="1" noEditPoints="1" noAdjustHandles="1" noChangeArrowheads="1" noChangeShapeType="1" noTextEdit="1"/>
              </p:cNvSpPr>
              <p:nvPr/>
            </p:nvSpPr>
            <p:spPr>
              <a:xfrm>
                <a:off x="6871921" y="3618191"/>
                <a:ext cx="543739" cy="646331"/>
              </a:xfrm>
              <a:prstGeom prst="rect">
                <a:avLst/>
              </a:prstGeom>
              <a:blipFill rotWithShape="1">
                <a:blip r:embed="rId5"/>
                <a:stretch>
                  <a:fillRect/>
                </a:stretch>
              </a:blipFill>
            </p:spPr>
            <p:txBody>
              <a:bodyPr/>
              <a:lstStyle/>
              <a:p>
                <a:r>
                  <a:rPr lang="en-US">
                    <a:noFill/>
                  </a:rPr>
                  <a:t> </a:t>
                </a:r>
              </a:p>
            </p:txBody>
          </p:sp>
        </mc:Fallback>
      </mc:AlternateContent>
      <p:sp>
        <p:nvSpPr>
          <p:cNvPr id="17" name="Down Arrow 16"/>
          <p:cNvSpPr/>
          <p:nvPr/>
        </p:nvSpPr>
        <p:spPr>
          <a:xfrm>
            <a:off x="4319221" y="3795991"/>
            <a:ext cx="152400" cy="14106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4" name="Down Arrow 83"/>
          <p:cNvSpPr/>
          <p:nvPr/>
        </p:nvSpPr>
        <p:spPr>
          <a:xfrm>
            <a:off x="3303221" y="3776255"/>
            <a:ext cx="152400" cy="14106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5" name="Down Arrow 84"/>
          <p:cNvSpPr/>
          <p:nvPr/>
        </p:nvSpPr>
        <p:spPr>
          <a:xfrm>
            <a:off x="3900121" y="3807323"/>
            <a:ext cx="152400" cy="14106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6" name="Down Arrow 85"/>
          <p:cNvSpPr/>
          <p:nvPr/>
        </p:nvSpPr>
        <p:spPr>
          <a:xfrm>
            <a:off x="5195521" y="3814357"/>
            <a:ext cx="152400" cy="14106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7" name="Down Arrow 86"/>
          <p:cNvSpPr/>
          <p:nvPr/>
        </p:nvSpPr>
        <p:spPr>
          <a:xfrm>
            <a:off x="2680921" y="3781922"/>
            <a:ext cx="152400" cy="14106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8" name="Down Arrow 87"/>
          <p:cNvSpPr/>
          <p:nvPr/>
        </p:nvSpPr>
        <p:spPr>
          <a:xfrm>
            <a:off x="5881321" y="3795991"/>
            <a:ext cx="152400" cy="14106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9" name="Content Placeholder 2"/>
              <p:cNvSpPr txBox="1">
                <a:spLocks/>
              </p:cNvSpPr>
              <p:nvPr/>
            </p:nvSpPr>
            <p:spPr>
              <a:xfrm>
                <a:off x="177800" y="5097737"/>
                <a:ext cx="8762999" cy="96520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The expectation </a:t>
                </a:r>
                <a:r>
                  <a:rPr lang="en-US" dirty="0"/>
                  <a:t>of the </a:t>
                </a:r>
                <a:r>
                  <a:rPr lang="en-US" dirty="0" smtClean="0"/>
                  <a:t>minimum is  </a:t>
                </a:r>
                <a14:m>
                  <m:oMath xmlns:m="http://schemas.openxmlformats.org/officeDocument/2006/math">
                    <m:r>
                      <a:rPr lang="en-US" b="1" i="1" smtClean="0">
                        <a:solidFill>
                          <a:schemeClr val="tx2"/>
                        </a:solidFill>
                        <a:latin typeface="Cambria Math"/>
                      </a:rPr>
                      <m:t>𝐄</m:t>
                    </m:r>
                    <m:d>
                      <m:dPr>
                        <m:begChr m:val="["/>
                        <m:endChr m:val="]"/>
                        <m:ctrlPr>
                          <a:rPr lang="en-US" b="1" i="1">
                            <a:solidFill>
                              <a:schemeClr val="tx2"/>
                            </a:solidFill>
                            <a:latin typeface="Cambria Math"/>
                          </a:rPr>
                        </m:ctrlPr>
                      </m:dPr>
                      <m:e>
                        <m:r>
                          <a:rPr lang="en-US" b="1" i="1">
                            <a:solidFill>
                              <a:schemeClr val="tx2"/>
                            </a:solidFill>
                            <a:latin typeface="Cambria Math"/>
                          </a:rPr>
                          <m:t>𝐦𝐢𝐧</m:t>
                        </m:r>
                        <m:r>
                          <a:rPr lang="en-US" b="1">
                            <a:solidFill>
                              <a:schemeClr val="tx2"/>
                            </a:solidFill>
                            <a:latin typeface="Cambria Math"/>
                          </a:rPr>
                          <m:t> </m:t>
                        </m:r>
                        <m:r>
                          <a:rPr lang="en-US" b="1" i="1">
                            <a:solidFill>
                              <a:schemeClr val="tx2"/>
                            </a:solidFill>
                            <a:latin typeface="Cambria Math"/>
                          </a:rPr>
                          <m:t>𝒉</m:t>
                        </m:r>
                        <m:d>
                          <m:dPr>
                            <m:ctrlPr>
                              <a:rPr lang="en-US" b="1" i="1">
                                <a:solidFill>
                                  <a:schemeClr val="tx2"/>
                                </a:solidFill>
                                <a:latin typeface="Cambria Math"/>
                              </a:rPr>
                            </m:ctrlPr>
                          </m:dPr>
                          <m:e>
                            <m:r>
                              <a:rPr lang="en-US" b="1" i="1">
                                <a:solidFill>
                                  <a:schemeClr val="tx2"/>
                                </a:solidFill>
                                <a:latin typeface="Cambria Math"/>
                              </a:rPr>
                              <m:t>𝒙</m:t>
                            </m:r>
                          </m:e>
                        </m:d>
                      </m:e>
                    </m:d>
                    <m:r>
                      <a:rPr lang="en-US" b="1">
                        <a:solidFill>
                          <a:schemeClr val="tx2"/>
                        </a:solidFill>
                        <a:latin typeface="Cambria Math"/>
                      </a:rPr>
                      <m:t>=</m:t>
                    </m:r>
                    <m:f>
                      <m:fPr>
                        <m:ctrlPr>
                          <a:rPr lang="en-US" b="1" i="1">
                            <a:solidFill>
                              <a:schemeClr val="tx2"/>
                            </a:solidFill>
                            <a:latin typeface="Cambria Math"/>
                          </a:rPr>
                        </m:ctrlPr>
                      </m:fPr>
                      <m:num>
                        <m:r>
                          <a:rPr lang="en-US" b="1" i="1">
                            <a:solidFill>
                              <a:schemeClr val="tx2"/>
                            </a:solidFill>
                            <a:latin typeface="Cambria Math"/>
                          </a:rPr>
                          <m:t>𝟏</m:t>
                        </m:r>
                      </m:num>
                      <m:den>
                        <m:r>
                          <a:rPr lang="en-US" b="1" i="1">
                            <a:solidFill>
                              <a:schemeClr val="tx2"/>
                            </a:solidFill>
                            <a:latin typeface="Cambria Math"/>
                          </a:rPr>
                          <m:t>𝒏</m:t>
                        </m:r>
                        <m:r>
                          <a:rPr lang="en-US" b="1" i="1">
                            <a:solidFill>
                              <a:schemeClr val="tx2"/>
                            </a:solidFill>
                            <a:latin typeface="Cambria Math"/>
                          </a:rPr>
                          <m:t>+</m:t>
                        </m:r>
                        <m:r>
                          <a:rPr lang="en-US" b="1" i="1">
                            <a:solidFill>
                              <a:schemeClr val="tx2"/>
                            </a:solidFill>
                            <a:latin typeface="Cambria Math"/>
                          </a:rPr>
                          <m:t>𝟏</m:t>
                        </m:r>
                      </m:den>
                    </m:f>
                  </m:oMath>
                </a14:m>
                <a:endParaRPr lang="en-US" b="1" dirty="0"/>
              </a:p>
              <a:p>
                <a:pPr>
                  <a:buFont typeface="Wingdings" pitchFamily="2" charset="2"/>
                  <a:buChar char="§"/>
                </a:pPr>
                <a:endParaRPr lang="en-US" dirty="0"/>
              </a:p>
            </p:txBody>
          </p:sp>
        </mc:Choice>
        <mc:Fallback xmlns="">
          <p:sp>
            <p:nvSpPr>
              <p:cNvPr id="89" name="Content Placeholder 2"/>
              <p:cNvSpPr txBox="1">
                <a:spLocks noRot="1" noChangeAspect="1" noMove="1" noResize="1" noEditPoints="1" noAdjustHandles="1" noChangeArrowheads="1" noChangeShapeType="1" noTextEdit="1"/>
              </p:cNvSpPr>
              <p:nvPr/>
            </p:nvSpPr>
            <p:spPr>
              <a:xfrm>
                <a:off x="177800" y="5097737"/>
                <a:ext cx="8762999" cy="965201"/>
              </a:xfrm>
              <a:prstGeom prst="rect">
                <a:avLst/>
              </a:prstGeom>
              <a:blipFill rotWithShape="1">
                <a:blip r:embed="rId6"/>
                <a:stretch>
                  <a:fillRect l="-1252"/>
                </a:stretch>
              </a:blipFill>
            </p:spPr>
            <p:txBody>
              <a:bodyPr/>
              <a:lstStyle/>
              <a:p>
                <a:r>
                  <a:rPr lang="en-US">
                    <a:noFill/>
                  </a:rPr>
                  <a:t> </a:t>
                </a:r>
              </a:p>
            </p:txBody>
          </p:sp>
        </mc:Fallback>
      </mc:AlternateContent>
      <p:sp>
        <p:nvSpPr>
          <p:cNvPr id="22" name="Left Brace 21"/>
          <p:cNvSpPr/>
          <p:nvPr/>
        </p:nvSpPr>
        <p:spPr>
          <a:xfrm rot="16200000">
            <a:off x="2043176" y="3757743"/>
            <a:ext cx="460248" cy="1013557"/>
          </a:xfrm>
          <a:prstGeom prst="lef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1479653" y="4289922"/>
            <a:ext cx="1587294" cy="523220"/>
          </a:xfrm>
          <a:prstGeom prst="rect">
            <a:avLst/>
          </a:prstGeom>
          <a:noFill/>
        </p:spPr>
        <p:txBody>
          <a:bodyPr wrap="none" rtlCol="0">
            <a:spAutoFit/>
          </a:bodyPr>
          <a:lstStyle/>
          <a:p>
            <a:r>
              <a:rPr lang="en-US" sz="2800" dirty="0" smtClean="0"/>
              <a:t>minimum</a:t>
            </a:r>
            <a:endParaRPr lang="en-US" sz="2800" dirty="0"/>
          </a:p>
        </p:txBody>
      </p:sp>
      <mc:AlternateContent xmlns:mc="http://schemas.openxmlformats.org/markup-compatibility/2006" xmlns:a14="http://schemas.microsoft.com/office/drawing/2010/main">
        <mc:Choice Requires="a14">
          <p:sp>
            <p:nvSpPr>
              <p:cNvPr id="28" name="TextBox 27"/>
              <p:cNvSpPr txBox="1"/>
              <p:nvPr/>
            </p:nvSpPr>
            <p:spPr>
              <a:xfrm>
                <a:off x="753985" y="5827588"/>
                <a:ext cx="8137235" cy="954107"/>
              </a:xfrm>
              <a:prstGeom prst="rect">
                <a:avLst/>
              </a:prstGeom>
              <a:noFill/>
            </p:spPr>
            <p:txBody>
              <a:bodyPr wrap="square" rtlCol="0">
                <a:spAutoFit/>
              </a:bodyPr>
              <a:lstStyle/>
              <a:p>
                <a:r>
                  <a:rPr lang="en-US" sz="2800" dirty="0" smtClean="0">
                    <a:solidFill>
                      <a:srgbClr val="FF0000"/>
                    </a:solidFill>
                  </a:rPr>
                  <a:t>A single value gives only limited information.  </a:t>
                </a:r>
              </a:p>
              <a:p>
                <a:r>
                  <a:rPr lang="en-US" sz="2800" dirty="0" smtClean="0">
                    <a:solidFill>
                      <a:srgbClr val="FF0000"/>
                    </a:solidFill>
                  </a:rPr>
                  <a:t>To boost information, we maintain </a:t>
                </a:r>
                <a14:m>
                  <m:oMath xmlns:m="http://schemas.openxmlformats.org/officeDocument/2006/math">
                    <m:r>
                      <a:rPr lang="en-US" sz="2800" b="1" i="1" smtClean="0">
                        <a:solidFill>
                          <a:schemeClr val="tx2"/>
                        </a:solidFill>
                        <a:latin typeface="Cambria Math"/>
                      </a:rPr>
                      <m:t>𝒌</m:t>
                    </m:r>
                    <m:r>
                      <a:rPr lang="en-US" sz="2800" b="1" i="1" smtClean="0">
                        <a:solidFill>
                          <a:schemeClr val="tx2"/>
                        </a:solidFill>
                        <a:latin typeface="Cambria Math"/>
                      </a:rPr>
                      <m:t>≥</m:t>
                    </m:r>
                    <m:r>
                      <a:rPr lang="en-US" sz="2800" b="1" i="1" smtClean="0">
                        <a:solidFill>
                          <a:schemeClr val="tx2"/>
                        </a:solidFill>
                        <a:latin typeface="Cambria Math"/>
                      </a:rPr>
                      <m:t>𝟏</m:t>
                    </m:r>
                  </m:oMath>
                </a14:m>
                <a:r>
                  <a:rPr lang="en-US" sz="2800" dirty="0" smtClean="0">
                    <a:solidFill>
                      <a:srgbClr val="FF0000"/>
                    </a:solidFill>
                  </a:rPr>
                  <a:t> values</a:t>
                </a:r>
                <a:endParaRPr lang="en-US" sz="28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53985" y="5827588"/>
                <a:ext cx="8137235" cy="954107"/>
              </a:xfrm>
              <a:prstGeom prst="rect">
                <a:avLst/>
              </a:prstGeom>
              <a:blipFill rotWithShape="1">
                <a:blip r:embed="rId7"/>
                <a:stretch>
                  <a:fillRect l="-1573" t="-5769" b="-17949"/>
                </a:stretch>
              </a:blipFill>
            </p:spPr>
            <p:txBody>
              <a:bodyPr/>
              <a:lstStyle/>
              <a:p>
                <a:r>
                  <a:rPr lang="en-US">
                    <a:noFill/>
                  </a:rPr>
                  <a:t> </a:t>
                </a:r>
              </a:p>
            </p:txBody>
          </p:sp>
        </mc:Fallback>
      </mc:AlternateContent>
      <p:sp>
        <p:nvSpPr>
          <p:cNvPr id="29" name="Right Arrow 28"/>
          <p:cNvSpPr/>
          <p:nvPr/>
        </p:nvSpPr>
        <p:spPr>
          <a:xfrm>
            <a:off x="288960" y="6183484"/>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09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1000"/>
                                        <p:tgtEl>
                                          <p:spTgt spid="85"/>
                                        </p:tgtEl>
                                      </p:cBhvr>
                                    </p:animEffect>
                                    <p:anim calcmode="lin" valueType="num">
                                      <p:cBhvr>
                                        <p:cTn id="19" dur="1000" fill="hold"/>
                                        <p:tgtEl>
                                          <p:spTgt spid="85"/>
                                        </p:tgtEl>
                                        <p:attrNameLst>
                                          <p:attrName>ppt_x</p:attrName>
                                        </p:attrNameLst>
                                      </p:cBhvr>
                                      <p:tavLst>
                                        <p:tav tm="0">
                                          <p:val>
                                            <p:strVal val="#ppt_x"/>
                                          </p:val>
                                        </p:tav>
                                        <p:tav tm="100000">
                                          <p:val>
                                            <p:strVal val="#ppt_x"/>
                                          </p:val>
                                        </p:tav>
                                      </p:tavLst>
                                    </p:anim>
                                    <p:anim calcmode="lin" valueType="num">
                                      <p:cBhvr>
                                        <p:cTn id="20"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1000"/>
                                        <p:tgtEl>
                                          <p:spTgt spid="86"/>
                                        </p:tgtEl>
                                      </p:cBhvr>
                                    </p:animEffect>
                                    <p:anim calcmode="lin" valueType="num">
                                      <p:cBhvr>
                                        <p:cTn id="26" dur="1000" fill="hold"/>
                                        <p:tgtEl>
                                          <p:spTgt spid="86"/>
                                        </p:tgtEl>
                                        <p:attrNameLst>
                                          <p:attrName>ppt_x</p:attrName>
                                        </p:attrNameLst>
                                      </p:cBhvr>
                                      <p:tavLst>
                                        <p:tav tm="0">
                                          <p:val>
                                            <p:strVal val="#ppt_x"/>
                                          </p:val>
                                        </p:tav>
                                        <p:tav tm="100000">
                                          <p:val>
                                            <p:strVal val="#ppt_x"/>
                                          </p:val>
                                        </p:tav>
                                      </p:tavLst>
                                    </p:anim>
                                    <p:anim calcmode="lin" valueType="num">
                                      <p:cBhvr>
                                        <p:cTn id="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anim calcmode="lin" valueType="num">
                                      <p:cBhvr>
                                        <p:cTn id="33" dur="1000" fill="hold"/>
                                        <p:tgtEl>
                                          <p:spTgt spid="84"/>
                                        </p:tgtEl>
                                        <p:attrNameLst>
                                          <p:attrName>ppt_x</p:attrName>
                                        </p:attrNameLst>
                                      </p:cBhvr>
                                      <p:tavLst>
                                        <p:tav tm="0">
                                          <p:val>
                                            <p:strVal val="#ppt_x"/>
                                          </p:val>
                                        </p:tav>
                                        <p:tav tm="100000">
                                          <p:val>
                                            <p:strVal val="#ppt_x"/>
                                          </p:val>
                                        </p:tav>
                                      </p:tavLst>
                                    </p:anim>
                                    <p:anim calcmode="lin" valueType="num">
                                      <p:cBhvr>
                                        <p:cTn id="3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1000"/>
                                        <p:tgtEl>
                                          <p:spTgt spid="88"/>
                                        </p:tgtEl>
                                      </p:cBhvr>
                                    </p:animEffect>
                                    <p:anim calcmode="lin" valueType="num">
                                      <p:cBhvr>
                                        <p:cTn id="40" dur="1000" fill="hold"/>
                                        <p:tgtEl>
                                          <p:spTgt spid="88"/>
                                        </p:tgtEl>
                                        <p:attrNameLst>
                                          <p:attrName>ppt_x</p:attrName>
                                        </p:attrNameLst>
                                      </p:cBhvr>
                                      <p:tavLst>
                                        <p:tav tm="0">
                                          <p:val>
                                            <p:strVal val="#ppt_x"/>
                                          </p:val>
                                        </p:tav>
                                        <p:tav tm="100000">
                                          <p:val>
                                            <p:strVal val="#ppt_x"/>
                                          </p:val>
                                        </p:tav>
                                      </p:tavLst>
                                    </p:anim>
                                    <p:anim calcmode="lin" valueType="num">
                                      <p:cBhvr>
                                        <p:cTn id="4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1000"/>
                                        <p:tgtEl>
                                          <p:spTgt spid="87"/>
                                        </p:tgtEl>
                                      </p:cBhvr>
                                    </p:animEffect>
                                    <p:anim calcmode="lin" valueType="num">
                                      <p:cBhvr>
                                        <p:cTn id="47" dur="1000" fill="hold"/>
                                        <p:tgtEl>
                                          <p:spTgt spid="87"/>
                                        </p:tgtEl>
                                        <p:attrNameLst>
                                          <p:attrName>ppt_x</p:attrName>
                                        </p:attrNameLst>
                                      </p:cBhvr>
                                      <p:tavLst>
                                        <p:tav tm="0">
                                          <p:val>
                                            <p:strVal val="#ppt_x"/>
                                          </p:val>
                                        </p:tav>
                                        <p:tav tm="100000">
                                          <p:val>
                                            <p:strVal val="#ppt_x"/>
                                          </p:val>
                                        </p:tav>
                                      </p:tavLst>
                                    </p:anim>
                                    <p:anim calcmode="lin" valueType="num">
                                      <p:cBhvr>
                                        <p:cTn id="48"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00"/>
                                        <p:tgtEl>
                                          <p:spTgt spid="2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4" grpId="0" animBg="1"/>
      <p:bldP spid="85" grpId="0" animBg="1"/>
      <p:bldP spid="86" grpId="0" animBg="1"/>
      <p:bldP spid="87" grpId="0" animBg="1"/>
      <p:bldP spid="88" grpId="0" animBg="1"/>
      <p:bldP spid="22" grpId="0" animBg="1"/>
      <p:bldP spid="24"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smtClean="0"/>
                  <a:t>Why expectation is </a:t>
                </a:r>
                <a14:m>
                  <m:oMath xmlns:m="http://schemas.openxmlformats.org/officeDocument/2006/math">
                    <m:f>
                      <m:fPr>
                        <m:ctrlPr>
                          <a:rPr lang="en-US" b="0" i="1" smtClean="0">
                            <a:latin typeface="Cambria Math"/>
                          </a:rPr>
                        </m:ctrlPr>
                      </m:fPr>
                      <m:num>
                        <m:r>
                          <a:rPr lang="en-US" b="0" i="1" smtClean="0">
                            <a:latin typeface="Cambria Math"/>
                          </a:rPr>
                          <m:t>1</m:t>
                        </m:r>
                      </m:num>
                      <m:den>
                        <m:r>
                          <a:rPr lang="en-US" b="0" i="1" smtClean="0">
                            <a:latin typeface="Cambria Math"/>
                          </a:rPr>
                          <m:t>𝑛</m:t>
                        </m:r>
                        <m:r>
                          <a:rPr lang="en-US" b="0" i="1" smtClean="0">
                            <a:latin typeface="Cambria Math"/>
                          </a:rPr>
                          <m:t>+1</m:t>
                        </m:r>
                      </m:den>
                    </m:f>
                  </m:oMath>
                </a14:m>
                <a:r>
                  <a:rPr lang="en-US"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txBox="1">
                <a:spLocks/>
              </p:cNvSpPr>
              <p:nvPr/>
            </p:nvSpPr>
            <p:spPr>
              <a:xfrm>
                <a:off x="152400" y="1600200"/>
                <a:ext cx="8762999" cy="4724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dirty="0" smtClean="0"/>
                  <a:t>Take a circle of length 1</a:t>
                </a:r>
              </a:p>
              <a:p>
                <a:pPr>
                  <a:buFont typeface="Wingdings" panose="05000000000000000000" pitchFamily="2" charset="2"/>
                  <a:buChar char="§"/>
                </a:pPr>
                <a:r>
                  <a:rPr lang="en-US" dirty="0" smtClean="0"/>
                  <a:t>Throw a random red point  to “mark” the start of a segment of length </a:t>
                </a:r>
                <a14:m>
                  <m:oMath xmlns:m="http://schemas.openxmlformats.org/officeDocument/2006/math">
                    <m:r>
                      <a:rPr lang="en-US" i="1" dirty="0" smtClean="0">
                        <a:latin typeface="Cambria Math"/>
                      </a:rPr>
                      <m:t>1</m:t>
                    </m:r>
                  </m:oMath>
                </a14:m>
                <a:r>
                  <a:rPr lang="en-US" dirty="0" smtClean="0"/>
                  <a:t> (circle points map to </a:t>
                </a:r>
                <a14:m>
                  <m:oMath xmlns:m="http://schemas.openxmlformats.org/officeDocument/2006/math">
                    <m:r>
                      <a:rPr lang="en-US" i="1" dirty="0" smtClean="0">
                        <a:latin typeface="Cambria Math"/>
                      </a:rPr>
                      <m:t>[0,1]</m:t>
                    </m:r>
                  </m:oMath>
                </a14:m>
                <a:r>
                  <a:rPr lang="en-US" dirty="0" smtClean="0"/>
                  <a:t> )</a:t>
                </a:r>
              </a:p>
              <a:p>
                <a:pPr>
                  <a:buFont typeface="Wingdings" panose="05000000000000000000" pitchFamily="2" charset="2"/>
                  <a:buChar char="§"/>
                </a:pPr>
                <a:r>
                  <a:rPr lang="en-US" dirty="0" smtClean="0"/>
                  <a:t>Throw another </a:t>
                </a:r>
                <a14:m>
                  <m:oMath xmlns:m="http://schemas.openxmlformats.org/officeDocument/2006/math">
                    <m:r>
                      <a:rPr lang="en-US" i="1" dirty="0" smtClean="0">
                        <a:latin typeface="Cambria Math"/>
                      </a:rPr>
                      <m:t>𝑛</m:t>
                    </m:r>
                  </m:oMath>
                </a14:m>
                <a:r>
                  <a:rPr lang="en-US" dirty="0" smtClean="0"/>
                  <a:t> point independently at random</a:t>
                </a:r>
              </a:p>
              <a:p>
                <a:pPr>
                  <a:buFont typeface="Wingdings" panose="05000000000000000000" pitchFamily="2" charset="2"/>
                  <a:buChar char="§"/>
                </a:pPr>
                <a:r>
                  <a:rPr lang="en-US" dirty="0" smtClean="0"/>
                  <a:t>The circle is cut into </a:t>
                </a:r>
                <a14:m>
                  <m:oMath xmlns:m="http://schemas.openxmlformats.org/officeDocument/2006/math">
                    <m:r>
                      <a:rPr lang="en-US" i="1" dirty="0" smtClean="0">
                        <a:latin typeface="Cambria Math"/>
                      </a:rPr>
                      <m:t>𝑛</m:t>
                    </m:r>
                    <m:r>
                      <a:rPr lang="en-US" i="1" dirty="0" smtClean="0">
                        <a:latin typeface="Cambria Math"/>
                      </a:rPr>
                      <m:t>+1</m:t>
                    </m:r>
                  </m:oMath>
                </a14:m>
                <a:r>
                  <a:rPr lang="en-US" dirty="0" smtClean="0"/>
                  <a:t> segments by these points.</a:t>
                </a:r>
              </a:p>
              <a:p>
                <a:pPr>
                  <a:buFont typeface="Wingdings" panose="05000000000000000000" pitchFamily="2" charset="2"/>
                  <a:buChar char="§"/>
                </a:pPr>
                <a:r>
                  <a:rPr lang="en-US" dirty="0" smtClean="0"/>
                  <a:t>The expected length of each segment is </a:t>
                </a:r>
                <a14:m>
                  <m:oMath xmlns:m="http://schemas.openxmlformats.org/officeDocument/2006/math">
                    <m:f>
                      <m:fPr>
                        <m:ctrlPr>
                          <a:rPr lang="en-US" b="0" i="1" smtClean="0">
                            <a:latin typeface="Cambria Math"/>
                          </a:rPr>
                        </m:ctrlPr>
                      </m:fPr>
                      <m:num>
                        <m:r>
                          <a:rPr lang="en-US" b="0" i="1" smtClean="0">
                            <a:latin typeface="Cambria Math"/>
                          </a:rPr>
                          <m:t>1</m:t>
                        </m:r>
                      </m:num>
                      <m:den>
                        <m:r>
                          <a:rPr lang="en-US" b="0" i="1" smtClean="0">
                            <a:latin typeface="Cambria Math"/>
                          </a:rPr>
                          <m:t>𝑛</m:t>
                        </m:r>
                        <m:r>
                          <a:rPr lang="en-US" b="0" i="1" smtClean="0">
                            <a:latin typeface="Cambria Math"/>
                          </a:rPr>
                          <m:t>+1</m:t>
                        </m:r>
                      </m:den>
                    </m:f>
                  </m:oMath>
                </a14:m>
                <a:endParaRPr lang="en-US" dirty="0" smtClean="0"/>
              </a:p>
              <a:p>
                <a:pPr>
                  <a:buFont typeface="Wingdings" panose="05000000000000000000" pitchFamily="2" charset="2"/>
                  <a:buChar char="§"/>
                </a:pPr>
                <a:r>
                  <a:rPr lang="en-US" dirty="0" smtClean="0"/>
                  <a:t>Same also  for the segment clockwise from the red point.</a:t>
                </a:r>
                <a:endParaRPr lang="en-US" dirty="0"/>
              </a:p>
            </p:txBody>
          </p:sp>
        </mc:Choice>
        <mc:Fallback xmlns="">
          <p:sp>
            <p:nvSpPr>
              <p:cNvPr id="3" name="Content Placeholder 2"/>
              <p:cNvSpPr txBox="1">
                <a:spLocks noRot="1" noChangeAspect="1" noMove="1" noResize="1" noEditPoints="1" noAdjustHandles="1" noChangeArrowheads="1" noChangeShapeType="1" noTextEdit="1"/>
              </p:cNvSpPr>
              <p:nvPr/>
            </p:nvSpPr>
            <p:spPr>
              <a:xfrm>
                <a:off x="152400" y="1600200"/>
                <a:ext cx="8762999" cy="4724400"/>
              </a:xfrm>
              <a:prstGeom prst="rect">
                <a:avLst/>
              </a:prstGeom>
              <a:blipFill rotWithShape="1">
                <a:blip r:embed="rId3"/>
                <a:stretch>
                  <a:fillRect l="-1392" t="-1548" r="-626"/>
                </a:stretch>
              </a:blipFill>
            </p:spPr>
            <p:txBody>
              <a:bodyPr/>
              <a:lstStyle/>
              <a:p>
                <a:r>
                  <a:rPr lang="en-US">
                    <a:noFill/>
                  </a:rPr>
                  <a:t> </a:t>
                </a:r>
              </a:p>
            </p:txBody>
          </p:sp>
        </mc:Fallback>
      </mc:AlternateContent>
    </p:spTree>
    <p:extLst>
      <p:ext uri="{BB962C8B-B14F-4D97-AF65-F5344CB8AC3E}">
        <p14:creationId xmlns:p14="http://schemas.microsoft.com/office/powerpoint/2010/main" val="34861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228600"/>
            <a:ext cx="8839200" cy="1143000"/>
          </a:xfrm>
        </p:spPr>
        <p:txBody>
          <a:bodyPr>
            <a:normAutofit/>
          </a:bodyPr>
          <a:lstStyle/>
          <a:p>
            <a:r>
              <a:rPr lang="en-US" dirty="0" smtClean="0"/>
              <a:t>Min-Hash Sketches</a:t>
            </a:r>
            <a:endParaRPr lang="en-US" dirty="0"/>
          </a:p>
        </p:txBody>
      </p:sp>
      <mc:AlternateContent xmlns:mc="http://schemas.openxmlformats.org/markup-compatibility/2006" xmlns:a14="http://schemas.microsoft.com/office/drawing/2010/main">
        <mc:Choice Requires="a14">
          <p:sp>
            <p:nvSpPr>
              <p:cNvPr id="78" name="Content Placeholder 2"/>
              <p:cNvSpPr txBox="1">
                <a:spLocks/>
              </p:cNvSpPr>
              <p:nvPr/>
            </p:nvSpPr>
            <p:spPr>
              <a:xfrm>
                <a:off x="177798" y="2095500"/>
                <a:ext cx="8762999" cy="952500"/>
              </a:xfrm>
              <a:prstGeom prst="rect">
                <a:avLst/>
              </a:prstGeom>
              <a:ln>
                <a:solidFill>
                  <a:schemeClr val="tx2"/>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schemeClr val="tx2"/>
                    </a:solidFill>
                  </a:rPr>
                  <a:t>k-</a:t>
                </a:r>
                <a:r>
                  <a:rPr lang="en-US" b="1" u="sng" dirty="0" err="1" smtClean="0">
                    <a:solidFill>
                      <a:schemeClr val="tx2"/>
                    </a:solidFill>
                  </a:rPr>
                  <a:t>mins</a:t>
                </a:r>
                <a:r>
                  <a:rPr lang="en-US" b="1" u="sng" dirty="0" smtClean="0">
                    <a:solidFill>
                      <a:schemeClr val="tx2"/>
                    </a:solidFill>
                  </a:rPr>
                  <a:t> sketch</a:t>
                </a:r>
                <a:r>
                  <a:rPr lang="en-US" b="1" dirty="0" smtClean="0">
                    <a:solidFill>
                      <a:schemeClr val="tx2"/>
                    </a:solidFill>
                  </a:rPr>
                  <a:t>: </a:t>
                </a:r>
                <a:r>
                  <a:rPr lang="en-US" dirty="0" smtClean="0">
                    <a:solidFill>
                      <a:schemeClr val="tx1"/>
                    </a:solidFill>
                  </a:rPr>
                  <a:t>Use </a:t>
                </a:r>
                <a14:m>
                  <m:oMath xmlns:m="http://schemas.openxmlformats.org/officeDocument/2006/math">
                    <m:r>
                      <a:rPr lang="en-US" i="1" dirty="0" smtClean="0">
                        <a:solidFill>
                          <a:srgbClr val="7030A0"/>
                        </a:solidFill>
                        <a:latin typeface="Cambria Math"/>
                      </a:rPr>
                      <m:t>𝑘</m:t>
                    </m:r>
                  </m:oMath>
                </a14:m>
                <a:r>
                  <a:rPr lang="en-US" dirty="0" smtClean="0">
                    <a:solidFill>
                      <a:srgbClr val="7030A0"/>
                    </a:solidFill>
                  </a:rPr>
                  <a:t> “independent” hash functions</a:t>
                </a:r>
                <a:r>
                  <a:rPr lang="en-US" dirty="0" smtClean="0">
                    <a:solidFill>
                      <a:schemeClr val="tx2"/>
                    </a:solidFill>
                  </a:rPr>
                  <a:t>: </a:t>
                </a:r>
                <a14:m>
                  <m:oMath xmlns:m="http://schemas.openxmlformats.org/officeDocument/2006/math">
                    <m:sSub>
                      <m:sSubPr>
                        <m:ctrlPr>
                          <a:rPr lang="en-US" b="0" i="1" smtClean="0">
                            <a:solidFill>
                              <a:schemeClr val="tx2"/>
                            </a:solidFill>
                            <a:latin typeface="Cambria Math"/>
                          </a:rPr>
                        </m:ctrlPr>
                      </m:sSubPr>
                      <m:e>
                        <m:r>
                          <a:rPr lang="en-US" b="0" i="1" smtClean="0">
                            <a:solidFill>
                              <a:schemeClr val="tx2"/>
                            </a:solidFill>
                            <a:latin typeface="Cambria Math"/>
                          </a:rPr>
                          <m:t>h</m:t>
                        </m:r>
                      </m:e>
                      <m:sub>
                        <m:r>
                          <a:rPr lang="en-US" b="0" i="1" smtClean="0">
                            <a:solidFill>
                              <a:schemeClr val="tx2"/>
                            </a:solidFill>
                            <a:latin typeface="Cambria Math"/>
                          </a:rPr>
                          <m:t>1</m:t>
                        </m:r>
                      </m:sub>
                    </m:sSub>
                    <m:r>
                      <a:rPr lang="en-US" b="0" i="1" smtClean="0">
                        <a:solidFill>
                          <a:schemeClr val="tx2"/>
                        </a:solidFill>
                        <a:latin typeface="Cambria Math"/>
                      </a:rPr>
                      <m:t>,</m:t>
                    </m:r>
                    <m:sSub>
                      <m:sSubPr>
                        <m:ctrlPr>
                          <a:rPr lang="en-US" b="0" i="1" smtClean="0">
                            <a:solidFill>
                              <a:schemeClr val="tx2"/>
                            </a:solidFill>
                            <a:latin typeface="Cambria Math"/>
                          </a:rPr>
                        </m:ctrlPr>
                      </m:sSubPr>
                      <m:e>
                        <m:r>
                          <a:rPr lang="en-US" b="0" i="1" smtClean="0">
                            <a:solidFill>
                              <a:schemeClr val="tx2"/>
                            </a:solidFill>
                            <a:latin typeface="Cambria Math"/>
                          </a:rPr>
                          <m:t>h</m:t>
                        </m:r>
                      </m:e>
                      <m:sub>
                        <m:r>
                          <a:rPr lang="en-US" b="0" i="1" smtClean="0">
                            <a:solidFill>
                              <a:schemeClr val="tx2"/>
                            </a:solidFill>
                            <a:latin typeface="Cambria Math"/>
                          </a:rPr>
                          <m:t>2</m:t>
                        </m:r>
                      </m:sub>
                    </m:sSub>
                    <m:r>
                      <a:rPr lang="en-US" b="0" i="1" smtClean="0">
                        <a:solidFill>
                          <a:schemeClr val="tx2"/>
                        </a:solidFill>
                        <a:latin typeface="Cambria Math"/>
                      </a:rPr>
                      <m:t>,…,</m:t>
                    </m:r>
                    <m:sSub>
                      <m:sSubPr>
                        <m:ctrlPr>
                          <a:rPr lang="en-US" b="0" i="1" smtClean="0">
                            <a:solidFill>
                              <a:schemeClr val="tx2"/>
                            </a:solidFill>
                            <a:latin typeface="Cambria Math"/>
                          </a:rPr>
                        </m:ctrlPr>
                      </m:sSubPr>
                      <m:e>
                        <m:r>
                          <a:rPr lang="en-US" b="0" i="1" smtClean="0">
                            <a:solidFill>
                              <a:schemeClr val="tx2"/>
                            </a:solidFill>
                            <a:latin typeface="Cambria Math"/>
                          </a:rPr>
                          <m:t>h</m:t>
                        </m:r>
                      </m:e>
                      <m:sub>
                        <m:r>
                          <a:rPr lang="en-US" b="0" i="1" smtClean="0">
                            <a:solidFill>
                              <a:schemeClr val="tx2"/>
                            </a:solidFill>
                            <a:latin typeface="Cambria Math"/>
                          </a:rPr>
                          <m:t>𝑘</m:t>
                        </m:r>
                      </m:sub>
                    </m:sSub>
                  </m:oMath>
                </a14:m>
                <a:r>
                  <a:rPr lang="en-US" dirty="0" smtClean="0">
                    <a:solidFill>
                      <a:schemeClr val="tx2"/>
                    </a:solidFill>
                  </a:rPr>
                  <a:t> </a:t>
                </a:r>
              </a:p>
              <a:p>
                <a:pPr marL="0" indent="0">
                  <a:buNone/>
                </a:pPr>
                <a:r>
                  <a:rPr lang="en-US" dirty="0" smtClean="0"/>
                  <a:t>Track the respective minimum </a:t>
                </a:r>
                <a14:m>
                  <m:oMath xmlns:m="http://schemas.openxmlformats.org/officeDocument/2006/math">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1</m:t>
                        </m:r>
                      </m:sub>
                    </m:sSub>
                    <m:r>
                      <a:rPr lang="en-US" b="0" i="1" smtClean="0">
                        <a:solidFill>
                          <a:schemeClr val="tx2"/>
                        </a:solidFill>
                        <a:latin typeface="Cambria Math"/>
                      </a:rPr>
                      <m:t>,</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2</m:t>
                        </m:r>
                      </m:sub>
                    </m:sSub>
                    <m:r>
                      <a:rPr lang="en-US" b="0" i="1" smtClean="0">
                        <a:solidFill>
                          <a:schemeClr val="tx2"/>
                        </a:solidFill>
                        <a:latin typeface="Cambria Math"/>
                      </a:rPr>
                      <m:t>,…,</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𝑘</m:t>
                        </m:r>
                      </m:sub>
                    </m:sSub>
                  </m:oMath>
                </a14:m>
                <a:r>
                  <a:rPr lang="en-US" dirty="0" smtClean="0"/>
                  <a:t> for each function.</a:t>
                </a:r>
                <a:endParaRPr lang="en-US" dirty="0"/>
              </a:p>
            </p:txBody>
          </p:sp>
        </mc:Choice>
        <mc:Fallback xmlns="">
          <p:sp>
            <p:nvSpPr>
              <p:cNvPr id="78" name="Content Placeholder 2"/>
              <p:cNvSpPr txBox="1">
                <a:spLocks noRot="1" noChangeAspect="1" noMove="1" noResize="1" noEditPoints="1" noAdjustHandles="1" noChangeArrowheads="1" noChangeShapeType="1" noTextEdit="1"/>
              </p:cNvSpPr>
              <p:nvPr/>
            </p:nvSpPr>
            <p:spPr>
              <a:xfrm>
                <a:off x="177798" y="2095500"/>
                <a:ext cx="8762999" cy="952500"/>
              </a:xfrm>
              <a:prstGeom prst="rect">
                <a:avLst/>
              </a:prstGeom>
              <a:blipFill rotWithShape="1">
                <a:blip r:embed="rId2"/>
                <a:stretch>
                  <a:fillRect l="-1042" t="-10759"/>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ontent Placeholder 2"/>
              <p:cNvSpPr txBox="1">
                <a:spLocks/>
              </p:cNvSpPr>
              <p:nvPr/>
            </p:nvSpPr>
            <p:spPr>
              <a:xfrm>
                <a:off x="190499" y="3276600"/>
                <a:ext cx="8762999" cy="838200"/>
              </a:xfrm>
              <a:prstGeom prst="rect">
                <a:avLst/>
              </a:prstGeom>
              <a:ln>
                <a:solidFill>
                  <a:schemeClr val="tx2"/>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schemeClr val="tx2"/>
                    </a:solidFill>
                  </a:rPr>
                  <a:t>Bottom-k sketch</a:t>
                </a:r>
                <a:r>
                  <a:rPr lang="en-US" b="1" dirty="0" smtClean="0">
                    <a:solidFill>
                      <a:schemeClr val="tx2"/>
                    </a:solidFill>
                  </a:rPr>
                  <a:t>:  </a:t>
                </a:r>
                <a:r>
                  <a:rPr lang="en-US" dirty="0" smtClean="0">
                    <a:solidFill>
                      <a:schemeClr val="tx1"/>
                    </a:solidFill>
                  </a:rPr>
                  <a:t>Use a </a:t>
                </a:r>
                <a:r>
                  <a:rPr lang="en-US" dirty="0" smtClean="0">
                    <a:solidFill>
                      <a:srgbClr val="7030A0"/>
                    </a:solidFill>
                  </a:rPr>
                  <a:t>single hash function</a:t>
                </a:r>
                <a:r>
                  <a:rPr lang="en-US" dirty="0" smtClean="0">
                    <a:solidFill>
                      <a:schemeClr val="tx2"/>
                    </a:solidFill>
                  </a:rPr>
                  <a:t>: </a:t>
                </a:r>
                <a14:m>
                  <m:oMath xmlns:m="http://schemas.openxmlformats.org/officeDocument/2006/math">
                    <m:r>
                      <a:rPr lang="en-US" b="0" i="1" smtClean="0">
                        <a:solidFill>
                          <a:schemeClr val="tx2"/>
                        </a:solidFill>
                        <a:latin typeface="Cambria Math"/>
                      </a:rPr>
                      <m:t>h</m:t>
                    </m:r>
                  </m:oMath>
                </a14:m>
                <a:r>
                  <a:rPr lang="en-US" dirty="0" smtClean="0">
                    <a:solidFill>
                      <a:schemeClr val="tx2"/>
                    </a:solidFill>
                  </a:rPr>
                  <a:t> </a:t>
                </a:r>
              </a:p>
              <a:p>
                <a:pPr marL="0" indent="0">
                  <a:buNone/>
                </a:pPr>
                <a:r>
                  <a:rPr lang="en-US" dirty="0" smtClean="0"/>
                  <a:t>Track the </a:t>
                </a:r>
                <a14:m>
                  <m:oMath xmlns:m="http://schemas.openxmlformats.org/officeDocument/2006/math">
                    <m:r>
                      <a:rPr lang="en-US" b="0" i="1" smtClean="0">
                        <a:solidFill>
                          <a:schemeClr val="tx2"/>
                        </a:solidFill>
                        <a:latin typeface="Cambria Math"/>
                      </a:rPr>
                      <m:t>𝑘</m:t>
                    </m:r>
                  </m:oMath>
                </a14:m>
                <a:r>
                  <a:rPr lang="en-US" dirty="0" smtClean="0"/>
                  <a:t>  smallest values  </a:t>
                </a:r>
                <a14:m>
                  <m:oMath xmlns:m="http://schemas.openxmlformats.org/officeDocument/2006/math">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1</m:t>
                        </m:r>
                      </m:sub>
                    </m:sSub>
                    <m:r>
                      <a:rPr lang="en-US" b="0" i="1" smtClean="0">
                        <a:solidFill>
                          <a:schemeClr val="tx2"/>
                        </a:solidFill>
                        <a:latin typeface="Cambria Math"/>
                      </a:rPr>
                      <m:t>,</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2</m:t>
                        </m:r>
                      </m:sub>
                    </m:sSub>
                    <m:r>
                      <a:rPr lang="en-US" b="0" i="1" smtClean="0">
                        <a:solidFill>
                          <a:schemeClr val="tx2"/>
                        </a:solidFill>
                        <a:latin typeface="Cambria Math"/>
                      </a:rPr>
                      <m:t>,…,</m:t>
                    </m:r>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𝑘</m:t>
                        </m:r>
                      </m:sub>
                    </m:sSub>
                  </m:oMath>
                </a14:m>
                <a:r>
                  <a:rPr lang="en-US" dirty="0" smtClean="0"/>
                  <a:t> </a:t>
                </a:r>
                <a:endParaRPr lang="en-US" dirty="0"/>
              </a:p>
            </p:txBody>
          </p:sp>
        </mc:Choice>
        <mc:Fallback xmlns="">
          <p:sp>
            <p:nvSpPr>
              <p:cNvPr id="18" name="Content Placeholder 2"/>
              <p:cNvSpPr txBox="1">
                <a:spLocks noRot="1" noChangeAspect="1" noMove="1" noResize="1" noEditPoints="1" noAdjustHandles="1" noChangeArrowheads="1" noChangeShapeType="1" noTextEdit="1"/>
              </p:cNvSpPr>
              <p:nvPr/>
            </p:nvSpPr>
            <p:spPr>
              <a:xfrm>
                <a:off x="190499" y="3276600"/>
                <a:ext cx="8762999" cy="838200"/>
              </a:xfrm>
              <a:prstGeom prst="rect">
                <a:avLst/>
              </a:prstGeom>
              <a:blipFill rotWithShape="1">
                <a:blip r:embed="rId3"/>
                <a:stretch>
                  <a:fillRect l="-1181" t="-13669" b="-17986"/>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p:cNvSpPr txBox="1">
                <a:spLocks/>
              </p:cNvSpPr>
              <p:nvPr/>
            </p:nvSpPr>
            <p:spPr>
              <a:xfrm>
                <a:off x="190499" y="4343400"/>
                <a:ext cx="8762999" cy="1828800"/>
              </a:xfrm>
              <a:prstGeom prst="rect">
                <a:avLst/>
              </a:prstGeom>
              <a:ln>
                <a:solidFill>
                  <a:schemeClr val="tx2"/>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schemeClr val="tx2"/>
                    </a:solidFill>
                  </a:rPr>
                  <a:t>k-partition sketch</a:t>
                </a:r>
                <a:r>
                  <a:rPr lang="en-US" b="1" dirty="0" smtClean="0">
                    <a:solidFill>
                      <a:schemeClr val="tx2"/>
                    </a:solidFill>
                  </a:rPr>
                  <a:t>:  </a:t>
                </a:r>
                <a:r>
                  <a:rPr lang="en-US" dirty="0" smtClean="0">
                    <a:solidFill>
                      <a:schemeClr val="tx1"/>
                    </a:solidFill>
                  </a:rPr>
                  <a:t>Use a </a:t>
                </a:r>
                <a:r>
                  <a:rPr lang="en-US" dirty="0" smtClean="0">
                    <a:solidFill>
                      <a:srgbClr val="7030A0"/>
                    </a:solidFill>
                  </a:rPr>
                  <a:t>single hash function</a:t>
                </a:r>
                <a:r>
                  <a:rPr lang="en-US" dirty="0" smtClean="0">
                    <a:solidFill>
                      <a:schemeClr val="tx2"/>
                    </a:solidFill>
                  </a:rPr>
                  <a:t>: </a:t>
                </a:r>
                <a14:m>
                  <m:oMath xmlns:m="http://schemas.openxmlformats.org/officeDocument/2006/math">
                    <m:r>
                      <a:rPr lang="en-US" b="0" i="1" smtClean="0">
                        <a:solidFill>
                          <a:schemeClr val="tx2"/>
                        </a:solidFill>
                        <a:latin typeface="Cambria Math"/>
                      </a:rPr>
                      <m:t>h</m:t>
                    </m:r>
                    <m:r>
                      <a:rPr lang="en-US" b="0" i="1" smtClean="0">
                        <a:solidFill>
                          <a:schemeClr val="tx2"/>
                        </a:solidFill>
                        <a:latin typeface="Cambria Math"/>
                      </a:rPr>
                      <m:t>′</m:t>
                    </m:r>
                  </m:oMath>
                </a14:m>
                <a:endParaRPr lang="en-US" dirty="0" smtClean="0">
                  <a:solidFill>
                    <a:schemeClr val="tx2"/>
                  </a:solidFill>
                </a:endParaRPr>
              </a:p>
              <a:p>
                <a:pPr marL="0" indent="0">
                  <a:buNone/>
                </a:pPr>
                <a:r>
                  <a:rPr lang="en-US" dirty="0" smtClean="0">
                    <a:solidFill>
                      <a:schemeClr val="tx1"/>
                    </a:solidFill>
                  </a:rPr>
                  <a:t>Use the first </a:t>
                </a:r>
                <a14:m>
                  <m:oMath xmlns:m="http://schemas.openxmlformats.org/officeDocument/2006/math">
                    <m:r>
                      <a:rPr lang="en-US" i="1">
                        <a:solidFill>
                          <a:schemeClr val="tx1"/>
                        </a:solidFill>
                        <a:latin typeface="Cambria Math"/>
                      </a:rPr>
                      <m:t> </m:t>
                    </m:r>
                    <m:sSub>
                      <m:sSubPr>
                        <m:ctrlPr>
                          <a:rPr lang="en-US" b="0" i="1" smtClean="0">
                            <a:solidFill>
                              <a:schemeClr val="tx2"/>
                            </a:solidFill>
                            <a:latin typeface="Cambria Math"/>
                          </a:rPr>
                        </m:ctrlPr>
                      </m:sSubPr>
                      <m:e>
                        <m:r>
                          <m:rPr>
                            <m:sty m:val="p"/>
                          </m:rPr>
                          <a:rPr lang="en-US" b="0" i="0" smtClean="0">
                            <a:solidFill>
                              <a:schemeClr val="tx2"/>
                            </a:solidFill>
                            <a:latin typeface="Cambria Math"/>
                          </a:rPr>
                          <m:t>log</m:t>
                        </m:r>
                      </m:e>
                      <m:sub>
                        <m:r>
                          <a:rPr lang="en-US" b="0" i="1" smtClean="0">
                            <a:solidFill>
                              <a:schemeClr val="tx2"/>
                            </a:solidFill>
                            <a:latin typeface="Cambria Math"/>
                          </a:rPr>
                          <m:t>2</m:t>
                        </m:r>
                      </m:sub>
                    </m:sSub>
                    <m:r>
                      <a:rPr lang="en-US" b="0" i="1" smtClean="0">
                        <a:solidFill>
                          <a:schemeClr val="tx2"/>
                        </a:solidFill>
                        <a:latin typeface="Cambria Math"/>
                      </a:rPr>
                      <m:t> </m:t>
                    </m:r>
                    <m:r>
                      <a:rPr lang="en-US" b="0" i="1" smtClean="0">
                        <a:solidFill>
                          <a:schemeClr val="tx2"/>
                        </a:solidFill>
                        <a:latin typeface="Cambria Math"/>
                      </a:rPr>
                      <m:t>𝑘</m:t>
                    </m:r>
                    <m:r>
                      <a:rPr lang="en-US" b="0" i="1" smtClean="0">
                        <a:solidFill>
                          <a:schemeClr val="tx2"/>
                        </a:solidFill>
                        <a:latin typeface="Cambria Math"/>
                      </a:rPr>
                      <m:t> </m:t>
                    </m:r>
                  </m:oMath>
                </a14:m>
                <a:r>
                  <a:rPr lang="en-US" dirty="0" smtClean="0">
                    <a:solidFill>
                      <a:schemeClr val="tx2"/>
                    </a:solidFill>
                  </a:rPr>
                  <a:t> </a:t>
                </a:r>
                <a:r>
                  <a:rPr lang="en-US" dirty="0" smtClean="0"/>
                  <a:t>bits of  </a:t>
                </a:r>
                <a14:m>
                  <m:oMath xmlns:m="http://schemas.openxmlformats.org/officeDocument/2006/math">
                    <m:r>
                      <a:rPr lang="en-US" b="0" i="1" smtClean="0">
                        <a:solidFill>
                          <a:schemeClr val="tx2"/>
                        </a:solidFill>
                        <a:latin typeface="Cambria Math"/>
                      </a:rPr>
                      <m:t>h</m:t>
                    </m:r>
                    <m:r>
                      <a:rPr lang="en-US" b="0" i="0" smtClean="0">
                        <a:solidFill>
                          <a:schemeClr val="tx2"/>
                        </a:solidFill>
                        <a:latin typeface="Cambria Math"/>
                      </a:rPr>
                      <m:t>′(</m:t>
                    </m:r>
                    <m:r>
                      <a:rPr lang="en-US" b="0" i="1" smtClean="0">
                        <a:solidFill>
                          <a:schemeClr val="tx2"/>
                        </a:solidFill>
                        <a:latin typeface="Cambria Math"/>
                      </a:rPr>
                      <m:t>𝑥</m:t>
                    </m:r>
                    <m:r>
                      <a:rPr lang="en-US" b="0" i="0" smtClean="0">
                        <a:solidFill>
                          <a:schemeClr val="tx2"/>
                        </a:solidFill>
                        <a:latin typeface="Cambria Math"/>
                      </a:rPr>
                      <m:t>)</m:t>
                    </m:r>
                  </m:oMath>
                </a14:m>
                <a:r>
                  <a:rPr lang="en-US" dirty="0" smtClean="0">
                    <a:solidFill>
                      <a:schemeClr val="tx2"/>
                    </a:solidFill>
                  </a:rPr>
                  <a:t> </a:t>
                </a:r>
                <a:r>
                  <a:rPr lang="en-US" dirty="0" smtClean="0"/>
                  <a:t>to map </a:t>
                </a:r>
                <a14:m>
                  <m:oMath xmlns:m="http://schemas.openxmlformats.org/officeDocument/2006/math">
                    <m:r>
                      <a:rPr lang="en-US" b="0" i="1" smtClean="0">
                        <a:solidFill>
                          <a:schemeClr val="tx2"/>
                        </a:solidFill>
                        <a:latin typeface="Cambria Math"/>
                      </a:rPr>
                      <m:t>𝑥</m:t>
                    </m:r>
                    <m:r>
                      <a:rPr lang="en-US" b="0" i="1" smtClean="0">
                        <a:solidFill>
                          <a:schemeClr val="tx2"/>
                        </a:solidFill>
                        <a:latin typeface="Cambria Math"/>
                      </a:rPr>
                      <m:t> </m:t>
                    </m:r>
                  </m:oMath>
                </a14:m>
                <a:r>
                  <a:rPr lang="en-US" dirty="0" smtClean="0"/>
                  <a:t>uniformly  to one of </a:t>
                </a:r>
                <a14:m>
                  <m:oMath xmlns:m="http://schemas.openxmlformats.org/officeDocument/2006/math">
                    <m:r>
                      <a:rPr lang="en-US" b="0" i="1" smtClean="0">
                        <a:solidFill>
                          <a:schemeClr val="tx2"/>
                        </a:solidFill>
                        <a:latin typeface="Cambria Math"/>
                      </a:rPr>
                      <m:t>𝑘</m:t>
                    </m:r>
                  </m:oMath>
                </a14:m>
                <a:r>
                  <a:rPr lang="en-US" dirty="0" smtClean="0">
                    <a:solidFill>
                      <a:schemeClr val="tx2"/>
                    </a:solidFill>
                  </a:rPr>
                  <a:t> </a:t>
                </a:r>
                <a:r>
                  <a:rPr lang="en-US" dirty="0" smtClean="0"/>
                  <a:t>parts</a:t>
                </a:r>
                <a:r>
                  <a:rPr lang="en-US" dirty="0" smtClean="0">
                    <a:solidFill>
                      <a:schemeClr val="tx2"/>
                    </a:solidFill>
                  </a:rPr>
                  <a:t>.  </a:t>
                </a:r>
                <a:r>
                  <a:rPr lang="en-US" dirty="0" smtClean="0"/>
                  <a:t>Call the remaining bits </a:t>
                </a:r>
                <a14:m>
                  <m:oMath xmlns:m="http://schemas.openxmlformats.org/officeDocument/2006/math">
                    <m:r>
                      <a:rPr lang="en-US" b="0" i="1" smtClean="0">
                        <a:solidFill>
                          <a:schemeClr val="tx2"/>
                        </a:solidFill>
                        <a:latin typeface="Cambria Math"/>
                      </a:rPr>
                      <m:t>h</m:t>
                    </m:r>
                    <m:r>
                      <a:rPr lang="en-US" b="0" i="0" smtClean="0">
                        <a:solidFill>
                          <a:schemeClr val="tx2"/>
                        </a:solidFill>
                        <a:latin typeface="Cambria Math"/>
                      </a:rPr>
                      <m:t>(</m:t>
                    </m:r>
                    <m:r>
                      <m:rPr>
                        <m:sty m:val="p"/>
                      </m:rPr>
                      <a:rPr lang="en-US" b="0" i="0" smtClean="0">
                        <a:solidFill>
                          <a:schemeClr val="tx2"/>
                        </a:solidFill>
                        <a:latin typeface="Cambria Math"/>
                      </a:rPr>
                      <m:t>x</m:t>
                    </m:r>
                    <m:r>
                      <a:rPr lang="en-US" b="0" i="0" smtClean="0">
                        <a:solidFill>
                          <a:schemeClr val="tx2"/>
                        </a:solidFill>
                        <a:latin typeface="Cambria Math"/>
                      </a:rPr>
                      <m:t>)</m:t>
                    </m:r>
                  </m:oMath>
                </a14:m>
                <a:r>
                  <a:rPr lang="en-US" dirty="0" smtClean="0">
                    <a:solidFill>
                      <a:schemeClr val="tx2"/>
                    </a:solidFill>
                  </a:rPr>
                  <a:t>.</a:t>
                </a:r>
              </a:p>
              <a:p>
                <a:pPr marL="0" indent="0">
                  <a:buNone/>
                </a:pPr>
                <a:r>
                  <a:rPr lang="en-US" dirty="0" smtClean="0">
                    <a:solidFill>
                      <a:schemeClr val="tx2"/>
                    </a:solidFill>
                  </a:rPr>
                  <a:t>For </a:t>
                </a:r>
                <a14:m>
                  <m:oMath xmlns:m="http://schemas.openxmlformats.org/officeDocument/2006/math">
                    <m:r>
                      <a:rPr lang="en-US" b="0" i="1" smtClean="0">
                        <a:solidFill>
                          <a:schemeClr val="tx2"/>
                        </a:solidFill>
                        <a:latin typeface="Cambria Math"/>
                      </a:rPr>
                      <m:t>𝑖</m:t>
                    </m:r>
                    <m:r>
                      <a:rPr lang="en-US" b="0" i="1" smtClean="0">
                        <a:solidFill>
                          <a:schemeClr val="tx2"/>
                        </a:solidFill>
                        <a:latin typeface="Cambria Math"/>
                      </a:rPr>
                      <m:t>=1,…,</m:t>
                    </m:r>
                    <m:r>
                      <a:rPr lang="en-US" b="0" i="1" smtClean="0">
                        <a:solidFill>
                          <a:schemeClr val="tx2"/>
                        </a:solidFill>
                        <a:latin typeface="Cambria Math"/>
                      </a:rPr>
                      <m:t>𝑘</m:t>
                    </m:r>
                    <m:r>
                      <a:rPr lang="en-US" b="0" i="1" smtClean="0">
                        <a:solidFill>
                          <a:schemeClr val="tx2"/>
                        </a:solidFill>
                        <a:latin typeface="Cambria Math"/>
                      </a:rPr>
                      <m:t> </m:t>
                    </m:r>
                  </m:oMath>
                </a14:m>
                <a:r>
                  <a:rPr lang="en-US" dirty="0" smtClean="0">
                    <a:solidFill>
                      <a:schemeClr val="tx2"/>
                    </a:solidFill>
                  </a:rPr>
                  <a:t>: Track the minimum hash value </a:t>
                </a:r>
                <a14:m>
                  <m:oMath xmlns:m="http://schemas.openxmlformats.org/officeDocument/2006/math">
                    <m:sSub>
                      <m:sSubPr>
                        <m:ctrlPr>
                          <a:rPr lang="en-US" b="0" i="1" smtClean="0">
                            <a:solidFill>
                              <a:schemeClr val="tx2"/>
                            </a:solidFill>
                            <a:latin typeface="Cambria Math"/>
                          </a:rPr>
                        </m:ctrlPr>
                      </m:sSubPr>
                      <m:e>
                        <m:r>
                          <a:rPr lang="en-US" b="0" i="1" smtClean="0">
                            <a:solidFill>
                              <a:schemeClr val="tx2"/>
                            </a:solidFill>
                            <a:latin typeface="Cambria Math"/>
                          </a:rPr>
                          <m:t>𝑦</m:t>
                        </m:r>
                      </m:e>
                      <m:sub>
                        <m:r>
                          <a:rPr lang="en-US" b="0" i="1" smtClean="0">
                            <a:solidFill>
                              <a:schemeClr val="tx2"/>
                            </a:solidFill>
                            <a:latin typeface="Cambria Math"/>
                          </a:rPr>
                          <m:t>𝑖</m:t>
                        </m:r>
                      </m:sub>
                    </m:sSub>
                  </m:oMath>
                </a14:m>
                <a:r>
                  <a:rPr lang="en-US" dirty="0" smtClean="0">
                    <a:solidFill>
                      <a:schemeClr val="tx2"/>
                    </a:solidFill>
                  </a:rPr>
                  <a:t> of the elements in part </a:t>
                </a:r>
                <a14:m>
                  <m:oMath xmlns:m="http://schemas.openxmlformats.org/officeDocument/2006/math">
                    <m:r>
                      <a:rPr lang="en-US" b="0" i="1" smtClean="0">
                        <a:solidFill>
                          <a:schemeClr val="tx2"/>
                        </a:solidFill>
                        <a:latin typeface="Cambria Math"/>
                      </a:rPr>
                      <m:t>𝑖</m:t>
                    </m:r>
                  </m:oMath>
                </a14:m>
                <a:r>
                  <a:rPr lang="en-US" dirty="0" smtClean="0">
                    <a:solidFill>
                      <a:schemeClr val="tx2"/>
                    </a:solidFill>
                  </a:rPr>
                  <a:t>.</a:t>
                </a:r>
              </a:p>
            </p:txBody>
          </p:sp>
        </mc:Choice>
        <mc:Fallback xmlns="">
          <p:sp>
            <p:nvSpPr>
              <p:cNvPr id="19" name="Content Placeholder 2"/>
              <p:cNvSpPr txBox="1">
                <a:spLocks noRot="1" noChangeAspect="1" noMove="1" noResize="1" noEditPoints="1" noAdjustHandles="1" noChangeArrowheads="1" noChangeShapeType="1" noTextEdit="1"/>
              </p:cNvSpPr>
              <p:nvPr/>
            </p:nvSpPr>
            <p:spPr>
              <a:xfrm>
                <a:off x="190499" y="4343400"/>
                <a:ext cx="8762999" cy="1828800"/>
              </a:xfrm>
              <a:prstGeom prst="rect">
                <a:avLst/>
              </a:prstGeom>
              <a:blipFill rotWithShape="1">
                <a:blip r:embed="rId4"/>
                <a:stretch>
                  <a:fillRect l="-1042" t="-5629" r="-1042" b="-4636"/>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
              <p:cNvSpPr txBox="1">
                <a:spLocks/>
              </p:cNvSpPr>
              <p:nvPr/>
            </p:nvSpPr>
            <p:spPr>
              <a:xfrm>
                <a:off x="285750" y="1295400"/>
                <a:ext cx="8572498" cy="8001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tx1"/>
                    </a:solidFill>
                  </a:rPr>
                  <a:t>These sketches maintain </a:t>
                </a:r>
                <a14:m>
                  <m:oMath xmlns:m="http://schemas.openxmlformats.org/officeDocument/2006/math">
                    <m:r>
                      <a:rPr lang="en-US" b="0" i="1" dirty="0" smtClean="0">
                        <a:solidFill>
                          <a:schemeClr val="tx2"/>
                        </a:solidFill>
                        <a:latin typeface="Cambria Math"/>
                      </a:rPr>
                      <m:t>𝑘</m:t>
                    </m:r>
                  </m:oMath>
                </a14:m>
                <a:r>
                  <a:rPr lang="en-US" dirty="0" smtClean="0">
                    <a:solidFill>
                      <a:schemeClr val="tx1"/>
                    </a:solidFill>
                  </a:rPr>
                  <a:t> values </a:t>
                </a:r>
                <a14:m>
                  <m:oMath xmlns:m="http://schemas.openxmlformats.org/officeDocument/2006/math">
                    <m:sSub>
                      <m:sSubPr>
                        <m:ctrlPr>
                          <a:rPr lang="en-US" b="1" i="1" smtClean="0">
                            <a:solidFill>
                              <a:schemeClr val="tx2"/>
                            </a:solidFill>
                            <a:latin typeface="Cambria Math"/>
                          </a:rPr>
                        </m:ctrlPr>
                      </m:sSubPr>
                      <m:e>
                        <m:r>
                          <a:rPr lang="en-US" b="1" i="1" smtClean="0">
                            <a:solidFill>
                              <a:schemeClr val="tx2"/>
                            </a:solidFill>
                            <a:latin typeface="Cambria Math"/>
                          </a:rPr>
                          <m:t>𝒚</m:t>
                        </m:r>
                      </m:e>
                      <m:sub>
                        <m:r>
                          <a:rPr lang="en-US" b="1" i="1" smtClean="0">
                            <a:solidFill>
                              <a:schemeClr val="tx2"/>
                            </a:solidFill>
                            <a:latin typeface="Cambria Math"/>
                          </a:rPr>
                          <m:t>𝟏</m:t>
                        </m:r>
                      </m:sub>
                    </m:sSub>
                    <m:r>
                      <a:rPr lang="en-US" b="1" i="1" smtClean="0">
                        <a:solidFill>
                          <a:schemeClr val="tx2"/>
                        </a:solidFill>
                        <a:latin typeface="Cambria Math"/>
                      </a:rPr>
                      <m:t>,</m:t>
                    </m:r>
                    <m:sSub>
                      <m:sSubPr>
                        <m:ctrlPr>
                          <a:rPr lang="en-US" b="1" i="1" smtClean="0">
                            <a:solidFill>
                              <a:schemeClr val="tx2"/>
                            </a:solidFill>
                            <a:latin typeface="Cambria Math"/>
                          </a:rPr>
                        </m:ctrlPr>
                      </m:sSubPr>
                      <m:e>
                        <m:r>
                          <a:rPr lang="en-US" b="1" i="1" smtClean="0">
                            <a:solidFill>
                              <a:schemeClr val="tx2"/>
                            </a:solidFill>
                            <a:latin typeface="Cambria Math"/>
                          </a:rPr>
                          <m:t>𝒚</m:t>
                        </m:r>
                      </m:e>
                      <m:sub>
                        <m:r>
                          <a:rPr lang="en-US" b="1" i="1" smtClean="0">
                            <a:solidFill>
                              <a:schemeClr val="tx2"/>
                            </a:solidFill>
                            <a:latin typeface="Cambria Math"/>
                          </a:rPr>
                          <m:t>𝟐</m:t>
                        </m:r>
                      </m:sub>
                    </m:sSub>
                    <m:r>
                      <a:rPr lang="en-US" b="1" i="1" smtClean="0">
                        <a:solidFill>
                          <a:schemeClr val="tx2"/>
                        </a:solidFill>
                        <a:latin typeface="Cambria Math"/>
                      </a:rPr>
                      <m:t>,…,</m:t>
                    </m:r>
                    <m:sSub>
                      <m:sSubPr>
                        <m:ctrlPr>
                          <a:rPr lang="en-US" b="1" i="1" smtClean="0">
                            <a:solidFill>
                              <a:schemeClr val="tx2"/>
                            </a:solidFill>
                            <a:latin typeface="Cambria Math"/>
                          </a:rPr>
                        </m:ctrlPr>
                      </m:sSubPr>
                      <m:e>
                        <m:r>
                          <a:rPr lang="en-US" b="1" i="1" smtClean="0">
                            <a:solidFill>
                              <a:schemeClr val="tx2"/>
                            </a:solidFill>
                            <a:latin typeface="Cambria Math"/>
                          </a:rPr>
                          <m:t>𝒚</m:t>
                        </m:r>
                      </m:e>
                      <m:sub>
                        <m:r>
                          <a:rPr lang="en-US" b="1" i="1" smtClean="0">
                            <a:solidFill>
                              <a:schemeClr val="tx2"/>
                            </a:solidFill>
                            <a:latin typeface="Cambria Math"/>
                          </a:rPr>
                          <m:t>𝒌</m:t>
                        </m:r>
                      </m:sub>
                    </m:sSub>
                  </m:oMath>
                </a14:m>
                <a:r>
                  <a:rPr lang="en-US" dirty="0" smtClean="0">
                    <a:solidFill>
                      <a:schemeClr val="tx1"/>
                    </a:solidFill>
                  </a:rPr>
                  <a:t> from the range of the hash function (distribution). </a:t>
                </a:r>
                <a:endParaRPr lang="en-US" dirty="0">
                  <a:solidFill>
                    <a:schemeClr val="tx1"/>
                  </a:solidFill>
                </a:endParaRPr>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285750" y="1295400"/>
                <a:ext cx="8572498" cy="800100"/>
              </a:xfrm>
              <a:prstGeom prst="rect">
                <a:avLst/>
              </a:prstGeom>
              <a:blipFill rotWithShape="1">
                <a:blip r:embed="rId7"/>
                <a:stretch>
                  <a:fillRect l="-1351" t="-15267" b="-14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ontent Placeholder 2"/>
              <p:cNvSpPr txBox="1">
                <a:spLocks/>
              </p:cNvSpPr>
              <p:nvPr/>
            </p:nvSpPr>
            <p:spPr>
              <a:xfrm>
                <a:off x="1549397" y="6300280"/>
                <a:ext cx="6019800" cy="53015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tx1"/>
                    </a:solidFill>
                  </a:rPr>
                  <a:t>All sketches are the same for </a:t>
                </a:r>
                <a14:m>
                  <m:oMath xmlns:m="http://schemas.openxmlformats.org/officeDocument/2006/math">
                    <m:r>
                      <a:rPr lang="en-US" b="0" i="1" dirty="0" smtClean="0">
                        <a:solidFill>
                          <a:schemeClr val="tx2"/>
                        </a:solidFill>
                        <a:latin typeface="Cambria Math"/>
                      </a:rPr>
                      <m:t>𝑘</m:t>
                    </m:r>
                    <m:r>
                      <a:rPr lang="en-US" b="0" i="1" dirty="0" smtClean="0">
                        <a:solidFill>
                          <a:schemeClr val="tx2"/>
                        </a:solidFill>
                        <a:latin typeface="Cambria Math"/>
                      </a:rPr>
                      <m:t>=1</m:t>
                    </m:r>
                  </m:oMath>
                </a14:m>
                <a:endParaRPr lang="en-US" dirty="0">
                  <a:solidFill>
                    <a:schemeClr val="tx1"/>
                  </a:solidFill>
                </a:endParaRPr>
              </a:p>
            </p:txBody>
          </p:sp>
        </mc:Choice>
        <mc:Fallback xmlns="">
          <p:sp>
            <p:nvSpPr>
              <p:cNvPr id="23" name="Content Placeholder 2"/>
              <p:cNvSpPr txBox="1">
                <a:spLocks noRot="1" noChangeAspect="1" noMove="1" noResize="1" noEditPoints="1" noAdjustHandles="1" noChangeArrowheads="1" noChangeShapeType="1" noTextEdit="1"/>
              </p:cNvSpPr>
              <p:nvPr/>
            </p:nvSpPr>
            <p:spPr>
              <a:xfrm>
                <a:off x="1549397" y="6300280"/>
                <a:ext cx="6019800" cy="530157"/>
              </a:xfrm>
              <a:prstGeom prst="rect">
                <a:avLst/>
              </a:prstGeom>
              <a:blipFill rotWithShape="1">
                <a:blip r:embed="rId6"/>
                <a:stretch>
                  <a:fillRect l="-2328" t="-23256" b="-32558"/>
                </a:stretch>
              </a:blipFill>
            </p:spPr>
            <p:txBody>
              <a:bodyPr/>
              <a:lstStyle/>
              <a:p>
                <a:r>
                  <a:rPr lang="en-US">
                    <a:noFill/>
                  </a:rPr>
                  <a:t> </a:t>
                </a:r>
              </a:p>
            </p:txBody>
          </p:sp>
        </mc:Fallback>
      </mc:AlternateContent>
      <p:sp>
        <p:nvSpPr>
          <p:cNvPr id="25" name="Right Arrow 24"/>
          <p:cNvSpPr/>
          <p:nvPr/>
        </p:nvSpPr>
        <p:spPr>
          <a:xfrm>
            <a:off x="1094240" y="6425800"/>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86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8" grpId="0" animBg="1"/>
      <p:bldP spid="19"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11839</TotalTime>
  <Words>6957</Words>
  <Application>Microsoft Office PowerPoint</Application>
  <PresentationFormat>On-screen Show (4:3)</PresentationFormat>
  <Paragraphs>733</Paragraphs>
  <Slides>59</Slides>
  <Notes>34</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Leveraging Big Data:  Lecture 2</vt:lpstr>
      <vt:lpstr>Counting Distinct Elements</vt:lpstr>
      <vt:lpstr>Distinct Elements: Approximate Counting </vt:lpstr>
      <vt:lpstr>Distinct Elements: Approximate Counting </vt:lpstr>
      <vt:lpstr>Distinct Elements: Approximate Counting</vt:lpstr>
      <vt:lpstr>Distinct Elements: Approximate Counting</vt:lpstr>
      <vt:lpstr>Distinct Elements: Approximate Counting</vt:lpstr>
      <vt:lpstr>Why expectation is 1/(n+1)?</vt:lpstr>
      <vt:lpstr>Min-Hash Sketches</vt:lpstr>
      <vt:lpstr>Min-Hash Sketches</vt:lpstr>
      <vt:lpstr>Min-Hash Sketches: Examples</vt:lpstr>
      <vt:lpstr>Min-Hash Sketches: Example</vt:lpstr>
      <vt:lpstr>Min-Hash Sketches: k-mins</vt:lpstr>
      <vt:lpstr>Min-Hash Sketches: Example</vt:lpstr>
      <vt:lpstr>Min-Hash Sketches: k-partition</vt:lpstr>
      <vt:lpstr>Min-Hash Sketches: Example</vt:lpstr>
      <vt:lpstr>Min-Hash Sketches: bottom-k</vt:lpstr>
      <vt:lpstr>Min-Hash Sketches: Number of updates</vt:lpstr>
      <vt:lpstr>Min-Hash Sketches: Number of updates</vt:lpstr>
      <vt:lpstr>Merging Min-Hash Sketches</vt:lpstr>
      <vt:lpstr>Using Min-Hash Sketches</vt:lpstr>
      <vt:lpstr>The Exponential Distribution Exp(n)</vt:lpstr>
      <vt:lpstr>Estimating Distinct Count from a Min-Hash Sketch: k-mins</vt:lpstr>
      <vt:lpstr>Estimating Distinct Count from a Min-Hash Sketch: k-mins</vt:lpstr>
      <vt:lpstr>Estimating Distinct Count from a Min-Hash Sketch: k-mins</vt:lpstr>
      <vt:lpstr>Chebyshev’s Inequality</vt:lpstr>
      <vt:lpstr>Using Chebyshev’s Inequality</vt:lpstr>
      <vt:lpstr>Maximum Likelihood Estimation</vt:lpstr>
      <vt:lpstr>Estimating Distinct Count from a Min-Hash Sketch: k-mins MLE</vt:lpstr>
      <vt:lpstr>PowerPoint Presentation</vt:lpstr>
      <vt:lpstr>Sufficient Statistic</vt:lpstr>
      <vt:lpstr>Sufficient Statistic</vt:lpstr>
      <vt:lpstr>Sufficient Statistic</vt:lpstr>
      <vt:lpstr>Rao-Blackwell Theorem</vt:lpstr>
      <vt:lpstr>Rao-Blackwell Theorem</vt:lpstr>
      <vt:lpstr>Rao-Blackwell Theorem</vt:lpstr>
      <vt:lpstr>Rao-Blackwell Theorem</vt:lpstr>
      <vt:lpstr>Rao-Blackwell Theorem</vt:lpstr>
      <vt:lpstr>Rao-Blackwell Theorem</vt:lpstr>
      <vt:lpstr>Rao-Blackwell Theorem</vt:lpstr>
      <vt:lpstr>Rao-Blackwell Theorem</vt:lpstr>
      <vt:lpstr>Why does the MSE decrease?</vt:lpstr>
      <vt:lpstr>Why does the MSE decrease?</vt:lpstr>
      <vt:lpstr>Sufficient Statistic for estimating n from k-mins sketches</vt:lpstr>
      <vt:lpstr>Estimating Distinct Count from a Min-Hash Sketch: k-mins MLE</vt:lpstr>
      <vt:lpstr>Estimating Distinct Count from a Min-Hash Sketch: k-mins </vt:lpstr>
      <vt:lpstr>Cramér-Rao lower bound (CRLB)</vt:lpstr>
      <vt:lpstr>Cramér-Rao lower bound (CRLB)</vt:lpstr>
      <vt:lpstr>CRLB for estimating n</vt:lpstr>
      <vt:lpstr>PowerPoint Presentation</vt:lpstr>
      <vt:lpstr>Estimating Distinct Count from a Min-Hash Sketch: Bottom-k</vt:lpstr>
      <vt:lpstr>Bottom-k versus k-mins sketches</vt:lpstr>
      <vt:lpstr>Estimating Distinct Count from a Min-Hash Sketch: Bottom-k</vt:lpstr>
      <vt:lpstr>Estimating Distinct Count from a Min-Hash Sketch: Bottom-k</vt:lpstr>
      <vt:lpstr>Bottom-k: MLE for Distinct Count</vt:lpstr>
      <vt:lpstr>Bottom-k: MLE for Distinct Count</vt:lpstr>
      <vt:lpstr>Summary: k-mins count estimators</vt:lpstr>
      <vt:lpstr>Summary: bottom-k count estimators</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Edith Cohen</dc:creator>
  <cp:lastModifiedBy>Edith Cohen</cp:lastModifiedBy>
  <cp:revision>545</cp:revision>
  <dcterms:created xsi:type="dcterms:W3CDTF">2013-10-15T05:05:56Z</dcterms:created>
  <dcterms:modified xsi:type="dcterms:W3CDTF">2013-10-27T07:47:21Z</dcterms:modified>
</cp:coreProperties>
</file>