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330" r:id="rId4"/>
    <p:sldId id="331" r:id="rId5"/>
    <p:sldId id="332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6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3" r:id="rId42"/>
    <p:sldId id="346" r:id="rId43"/>
    <p:sldId id="353" r:id="rId44"/>
    <p:sldId id="347" r:id="rId45"/>
    <p:sldId id="334" r:id="rId46"/>
    <p:sldId id="345" r:id="rId47"/>
    <p:sldId id="354" r:id="rId48"/>
    <p:sldId id="337" r:id="rId49"/>
    <p:sldId id="350" r:id="rId50"/>
    <p:sldId id="351" r:id="rId51"/>
    <p:sldId id="352" r:id="rId52"/>
    <p:sldId id="355" r:id="rId53"/>
    <p:sldId id="338" r:id="rId54"/>
    <p:sldId id="341" r:id="rId55"/>
    <p:sldId id="356" r:id="rId56"/>
    <p:sldId id="342" r:id="rId57"/>
    <p:sldId id="357" r:id="rId58"/>
    <p:sldId id="343" r:id="rId59"/>
    <p:sldId id="348" r:id="rId60"/>
    <p:sldId id="358" r:id="rId61"/>
    <p:sldId id="344" r:id="rId62"/>
    <p:sldId id="360" r:id="rId63"/>
    <p:sldId id="361" r:id="rId64"/>
    <p:sldId id="349" r:id="rId65"/>
    <p:sldId id="362" r:id="rId66"/>
    <p:sldId id="35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8" autoAdjust="0"/>
  </p:normalViewPr>
  <p:slideViewPr>
    <p:cSldViewPr>
      <p:cViewPr varScale="1">
        <p:scale>
          <a:sx n="56" d="100"/>
          <a:sy n="56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D3CE3-57C8-4E2B-8E60-F4E06B08991C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06E19-4E33-44F4-A6F9-02DAB676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3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entries were not signed, this would be ½.  But in</a:t>
            </a:r>
            <a:r>
              <a:rPr lang="en-US" baseline="0" dirty="0" smtClean="0"/>
              <a:t> general, sum of non-</a:t>
            </a:r>
            <a:r>
              <a:rPr lang="en-US" baseline="0" dirty="0" err="1" smtClean="0"/>
              <a:t>zeros</a:t>
            </a:r>
            <a:r>
              <a:rPr lang="en-US" baseline="0" dirty="0" smtClean="0"/>
              <a:t> can cancel out. </a:t>
            </a:r>
          </a:p>
          <a:p>
            <a:r>
              <a:rPr lang="en-US" dirty="0" smtClean="0"/>
              <a:t>Vector (-1,1,1) gives 3/4  .  In general, look at all non </a:t>
            </a:r>
            <a:r>
              <a:rPr lang="en-US" dirty="0" err="1" smtClean="0"/>
              <a:t>zeros</a:t>
            </a:r>
            <a:r>
              <a:rPr lang="en-US" dirty="0" smtClean="0"/>
              <a:t> and put aside 2 of them.</a:t>
            </a:r>
            <a:r>
              <a:rPr lang="en-US" baseline="0" dirty="0" smtClean="0"/>
              <a:t>  Now fix the hash on the rest.</a:t>
            </a:r>
          </a:p>
          <a:p>
            <a:r>
              <a:rPr lang="en-US" baseline="0" dirty="0" smtClean="0"/>
              <a:t>The probability that all 4 possibilities for placing the remaining two results in exactly one nonzero is 0 (possible for ¾)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entries were not signed, this would be ½.  But in</a:t>
            </a:r>
            <a:r>
              <a:rPr lang="en-US" baseline="0" dirty="0" smtClean="0"/>
              <a:t> general, sum of non-</a:t>
            </a:r>
            <a:r>
              <a:rPr lang="en-US" baseline="0" dirty="0" err="1" smtClean="0"/>
              <a:t>zeros</a:t>
            </a:r>
            <a:r>
              <a:rPr lang="en-US" baseline="0" dirty="0" smtClean="0"/>
              <a:t> can cancel out. </a:t>
            </a:r>
          </a:p>
          <a:p>
            <a:r>
              <a:rPr lang="en-US" dirty="0" smtClean="0"/>
              <a:t>Vector (-1,1,1) gives 2/3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all s pairs have exactly one </a:t>
            </a:r>
            <a:r>
              <a:rPr lang="en-US" baseline="0" dirty="0" err="1" smtClean="0"/>
              <a:t>nz</a:t>
            </a:r>
            <a:r>
              <a:rPr lang="en-US" baseline="0" dirty="0" smtClean="0"/>
              <a:t>, we return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not explicitly represent these</a:t>
            </a:r>
            <a:r>
              <a:rPr lang="en-US" baseline="0" dirty="0" smtClean="0"/>
              <a:t> vectors, we will work with their sample1 sketches, that have </a:t>
            </a:r>
            <a:r>
              <a:rPr lang="en-US" baseline="0" dirty="0" err="1" smtClean="0"/>
              <a:t>polylogarithmic</a:t>
            </a:r>
            <a:r>
              <a:rPr lang="en-US" baseline="0" dirty="0" smtClean="0"/>
              <a:t> dimension.  Note that the adjacency vectors are a different representation of the adjacency list of the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6E19-4E33-44F4-A6F9-02DAB67699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left as</a:t>
            </a:r>
            <a:r>
              <a:rPr lang="en-US" baseline="0" dirty="0" smtClean="0"/>
              <a:t> an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6E19-4E33-44F4-A6F9-02DAB67699A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3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7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C512-39CF-4964-8B45-1ACC44CD05C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2611-ABF0-4B71-9BA9-C0325FD0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6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Leveraging Big Data:  Lecture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2667000"/>
            <a:ext cx="2455729" cy="843182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3116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http://www.cohenwang.com/edith/bigdataclass2013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0" y="3276600"/>
            <a:ext cx="3134085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Edith Cohen</a:t>
            </a:r>
          </a:p>
          <a:p>
            <a:pPr algn="l"/>
            <a:r>
              <a:rPr lang="en-US" dirty="0" smtClean="0"/>
              <a:t>Amos Fiat</a:t>
            </a:r>
          </a:p>
          <a:p>
            <a:pPr algn="l"/>
            <a:r>
              <a:rPr lang="en-US" dirty="0" err="1" smtClean="0"/>
              <a:t>Haim</a:t>
            </a:r>
            <a:r>
              <a:rPr lang="en-US" dirty="0" smtClean="0"/>
              <a:t> Kaplan</a:t>
            </a:r>
          </a:p>
          <a:p>
            <a:pPr algn="l"/>
            <a:r>
              <a:rPr lang="en-US" dirty="0" err="1" smtClean="0"/>
              <a:t>Tova</a:t>
            </a:r>
            <a:r>
              <a:rPr lang="en-US" dirty="0" smtClean="0"/>
              <a:t> Milo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….Exactly1?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3429000"/>
                <a:ext cx="8229600" cy="914399"/>
              </a:xfrm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Sketch: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j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3429000"/>
                <a:ext cx="8229600" cy="914399"/>
              </a:xfrm>
              <a:blipFill rotWithShape="1">
                <a:blip r:embed="rId3"/>
                <a:stretch>
                  <a:fillRect l="-1848" t="-3947"/>
                </a:stretch>
              </a:blipFill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609600" y="4876800"/>
                <a:ext cx="8229600" cy="1166722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 error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76800"/>
                <a:ext cx="8229600" cy="1166722"/>
              </a:xfrm>
              <a:prstGeom prst="rect">
                <a:avLst/>
              </a:prstGeom>
              <a:blipFill rotWithShape="1">
                <a:blip r:embed="rId4"/>
                <a:stretch>
                  <a:fillRect l="-18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381000" y="1219200"/>
                <a:ext cx="8229600" cy="1868463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To reduce error probability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229600" cy="1868463"/>
              </a:xfrm>
              <a:prstGeom prst="rect">
                <a:avLst/>
              </a:prstGeom>
              <a:blipFill rotWithShape="1">
                <a:blip r:embed="rId5"/>
                <a:stretch>
                  <a:fillRect l="-19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6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Exactly1?</a:t>
            </a:r>
            <a:r>
              <a:rPr lang="en-US" dirty="0" smtClean="0"/>
              <a:t> Sketch in matrix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52600"/>
                <a:ext cx="8229600" cy="914399"/>
              </a:xfrm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Sketch: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52600"/>
                <a:ext cx="8229600" cy="914399"/>
              </a:xfrm>
              <a:blipFill rotWithShape="1">
                <a:blip r:embed="rId3"/>
                <a:stretch>
                  <a:fillRect l="-1848" t="-3947"/>
                </a:stretch>
              </a:blipFill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381000" y="1199074"/>
                <a:ext cx="8229600" cy="762000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99074"/>
                <a:ext cx="8229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t="-9600" b="-32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6795" y="3293222"/>
                <a:ext cx="2902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           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5" y="3293222"/>
                <a:ext cx="290239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56318" y="3307932"/>
                <a:ext cx="1904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⋯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18" y="3307932"/>
                <a:ext cx="190494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3813047"/>
                <a:ext cx="30991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3047"/>
                <a:ext cx="309911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65094" y="3813047"/>
                <a:ext cx="2104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94" y="3813047"/>
                <a:ext cx="210429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28321" y="4512423"/>
                <a:ext cx="291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        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21" y="4512423"/>
                <a:ext cx="291663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23158" y="5011469"/>
                <a:ext cx="3113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8" y="5011469"/>
                <a:ext cx="311335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564768" y="4484152"/>
                <a:ext cx="1912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⋯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68" y="4484152"/>
                <a:ext cx="191206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51909" y="5533519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909" y="5533519"/>
                <a:ext cx="37862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23158" y="6056738"/>
                <a:ext cx="3190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8" y="6056738"/>
                <a:ext cx="3190297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uble Bracket 5"/>
          <p:cNvSpPr/>
          <p:nvPr/>
        </p:nvSpPr>
        <p:spPr>
          <a:xfrm>
            <a:off x="228600" y="2962713"/>
            <a:ext cx="5486400" cy="373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30161" y="5497820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61" y="5497820"/>
                <a:ext cx="37862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465094" y="5020731"/>
                <a:ext cx="2178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94" y="5020731"/>
                <a:ext cx="2178737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92248" y="6066001"/>
                <a:ext cx="212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248" y="6066001"/>
                <a:ext cx="2124428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012973" y="3162884"/>
                <a:ext cx="615681" cy="53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973" y="3162884"/>
                <a:ext cx="615681" cy="5307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964407" y="3747388"/>
                <a:ext cx="607987" cy="527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07" y="3747388"/>
                <a:ext cx="607987" cy="52732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948168" y="4867203"/>
                <a:ext cx="6079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8" y="4867203"/>
                <a:ext cx="607987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8021452" y="4335519"/>
                <a:ext cx="615681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452" y="4335519"/>
                <a:ext cx="615681" cy="53168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7992537" y="6027144"/>
                <a:ext cx="607987" cy="53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537" y="6027144"/>
                <a:ext cx="607987" cy="53937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039675" y="5478848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675" y="5478848"/>
                <a:ext cx="378629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/>
          <p:cNvSpPr/>
          <p:nvPr/>
        </p:nvSpPr>
        <p:spPr>
          <a:xfrm>
            <a:off x="7839330" y="2962713"/>
            <a:ext cx="914400" cy="373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0" y="2810313"/>
            <a:ext cx="519728" cy="4038600"/>
            <a:chOff x="7030677" y="2819400"/>
            <a:chExt cx="519728" cy="40386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7030677" y="4944253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677" y="4944253"/>
                  <a:ext cx="505267" cy="58477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Double Bracket 30"/>
            <p:cNvSpPr/>
            <p:nvPr/>
          </p:nvSpPr>
          <p:spPr>
            <a:xfrm>
              <a:off x="7044527" y="2819400"/>
              <a:ext cx="457200" cy="4038600"/>
            </a:xfrm>
            <a:prstGeom prst="bracketPair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7080370" y="3938990"/>
                  <a:ext cx="40588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370" y="3938990"/>
                  <a:ext cx="405880" cy="58477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7030677" y="3401903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677" y="3401903"/>
                  <a:ext cx="505267" cy="58477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/>
                <p:cNvSpPr/>
                <p:nvPr/>
              </p:nvSpPr>
              <p:spPr>
                <a:xfrm>
                  <a:off x="7045138" y="6074762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138" y="6074762"/>
                  <a:ext cx="505267" cy="58477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3"/>
                <p:cNvSpPr/>
                <p:nvPr/>
              </p:nvSpPr>
              <p:spPr>
                <a:xfrm>
                  <a:off x="7095847" y="5478848"/>
                  <a:ext cx="40588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847" y="5478848"/>
                  <a:ext cx="405880" cy="58477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934200" y="4601361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601361"/>
                <a:ext cx="583813" cy="58477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1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sketches: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Design linear sketches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“Exactly1?” :  Determine if there is exactly one nonzero entry (special case of distinct count)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“Sample1”</a:t>
            </a:r>
            <a:r>
              <a:rPr lang="en-US" dirty="0" smtClean="0"/>
              <a:t>: Obtain the index and value of a (random) nonzero entry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Application: Sketch the “adjacency  vectors”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of each node so that we can compute connected components and more by just looking at the sketches.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Sample1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0817" y="1752600"/>
                <a:ext cx="8229600" cy="1828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linear sketch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which obtains (with fixed probability, say 0.1) a uniform at random nonzero entry.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817" y="1752600"/>
                <a:ext cx="8229600" cy="1828800"/>
              </a:xfrm>
              <a:blipFill rotWithShape="1">
                <a:blip r:embed="rId2"/>
                <a:stretch>
                  <a:fillRect l="-1852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447800" y="3433313"/>
                <a:ext cx="6400800" cy="681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33313"/>
                <a:ext cx="6400800" cy="681487"/>
              </a:xfrm>
              <a:prstGeom prst="rect">
                <a:avLst/>
              </a:prstGeom>
              <a:blipFill rotWithShape="1">
                <a:blip r:embed="rId3"/>
                <a:stretch>
                  <a:fillRect l="-2476" t="-10714" b="-1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798" y="4483200"/>
                <a:ext cx="365959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𝑝</m:t>
                      </m:r>
                      <m:r>
                        <a:rPr lang="en-US" sz="3200" b="0" i="1" dirty="0" smtClean="0"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b="0" i="1" dirty="0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b="0" i="1" dirty="0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b="0" i="1" dirty="0" smtClean="0">
                          <a:latin typeface="Cambria Math"/>
                        </a:rPr>
                        <m:t>): 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 smtClean="0">
                          <a:latin typeface="Cambria Math"/>
                        </a:rPr>
                        <m:t>,1)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98" y="4483200"/>
                <a:ext cx="3659592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99478" y="4721810"/>
                <a:ext cx="15322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200" i="1" dirty="0" smtClean="0">
                          <a:latin typeface="Cambria Math"/>
                        </a:rPr>
                        <m:t>,−</m:t>
                      </m:r>
                      <m:r>
                        <a:rPr lang="en-US" sz="3200" b="0" i="1" dirty="0" smtClean="0">
                          <a:latin typeface="Cambria Math"/>
                        </a:rPr>
                        <m:t>5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478" y="4721810"/>
                <a:ext cx="153227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0448" y="4699574"/>
                <a:ext cx="1157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3200" b="0" i="1" smtClean="0">
                          <a:latin typeface="Cambria Math"/>
                        </a:rPr>
                        <m:t>,3)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448" y="4699574"/>
                <a:ext cx="115768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3560" y="4114800"/>
                <a:ext cx="5284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&gt;</m:t>
                    </m:r>
                    <m:r>
                      <a:rPr lang="en-US" sz="3200" b="0" i="1" dirty="0" smtClean="0">
                        <a:latin typeface="Cambria Math"/>
                      </a:rPr>
                      <m:t>0.1</m:t>
                    </m:r>
                  </m:oMath>
                </a14:m>
                <a:r>
                  <a:rPr lang="en-US" sz="3200" dirty="0" smtClean="0"/>
                  <a:t> return 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60" y="4114800"/>
                <a:ext cx="5284267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884" t="-12500" r="-19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030" y="5532353"/>
                <a:ext cx="8407173" cy="1282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Else return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failure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Also, very small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probability of wrong answer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30" y="5532353"/>
                <a:ext cx="8407173" cy="1282787"/>
              </a:xfrm>
              <a:prstGeom prst="rect">
                <a:avLst/>
              </a:prstGeom>
              <a:blipFill rotWithShape="1">
                <a:blip r:embed="rId8"/>
                <a:stretch>
                  <a:fillRect l="-1885" t="-6190" r="-79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51518" y="1143000"/>
            <a:ext cx="7365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Cormode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Muthukrishnan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Rozenbaum</a:t>
            </a:r>
            <a:r>
              <a:rPr lang="en-US" sz="3200" dirty="0" smtClean="0">
                <a:solidFill>
                  <a:schemeClr val="tx2"/>
                </a:solidFill>
              </a:rPr>
              <a:t> 2005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Sample1 sketch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71732" y="1295400"/>
                <a:ext cx="8839200" cy="39437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∈[1,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take a random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[0,2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only look at indices that map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, for these indices we maintain: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Exactly1? Sketch  (boosted to error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)=0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sum of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)=0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sum of index times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732" y="1295400"/>
                <a:ext cx="8839200" cy="3943709"/>
              </a:xfrm>
              <a:blipFill rotWithShape="1">
                <a:blip r:embed="rId2"/>
                <a:stretch>
                  <a:fillRect l="-1655" t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233358"/>
                <a:ext cx="8025442" cy="1490152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For lowest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s.t.  Exactly1?=yes,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Else (no such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),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return failure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.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33358"/>
                <a:ext cx="8025442" cy="1490152"/>
              </a:xfrm>
              <a:prstGeom prst="rect">
                <a:avLst/>
              </a:prstGeom>
              <a:blipFill rotWithShape="1">
                <a:blip r:embed="rId3"/>
                <a:stretch>
                  <a:fillRect l="-1741" b="-11647"/>
                </a:stretch>
              </a:blip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8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form of Sample1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763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 there is a block of rows as follows: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E</a:t>
                </a:r>
                <a:r>
                  <a:rPr lang="en-US" dirty="0" smtClean="0"/>
                  <a:t>ntries are 0 on all columns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1,…, 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=0}.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rows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contain an exactly1? Sketch (input vector dimension of the exactly1?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next row has “1”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(and  “codes”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last row in the block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(and “codes”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5181600"/>
              </a:xfrm>
              <a:blipFill rotWithShape="1">
                <a:blip r:embed="rId2"/>
                <a:stretch>
                  <a:fillRect l="-1809" t="-1412" r="-70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6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Sample1 sketch: Correctness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7894" y="2971800"/>
                <a:ext cx="8839200" cy="3505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Sample1 returns a sample, correctness only depends on that of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Exactly1?</a:t>
                </a:r>
                <a:r>
                  <a:rPr lang="en-US" dirty="0" smtClean="0"/>
                  <a:t> Component.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“Exactly1?” applications are 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⌉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It remains to show that: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With probability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≥0.1,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at least  for one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 exactly one nonzero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894" y="2971800"/>
                <a:ext cx="8839200" cy="3505200"/>
              </a:xfrm>
              <a:blipFill rotWithShape="1">
                <a:blip r:embed="rId2"/>
                <a:stretch>
                  <a:fillRect l="-1586" t="-3478" r="-69" b="-4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894" y="1665504"/>
                <a:ext cx="8797506" cy="631391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For lowest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such that  Exactly1?=yes, return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4" y="1665504"/>
                <a:ext cx="8797506" cy="631391"/>
              </a:xfrm>
              <a:prstGeom prst="rect">
                <a:avLst/>
              </a:prstGeom>
              <a:blipFill rotWithShape="1">
                <a:blip r:embed="rId3"/>
                <a:stretch>
                  <a:fillRect l="-1588" t="-9259" b="-21296"/>
                </a:stretch>
              </a:blip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Sample1 Analysis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>
              <a:xfrm>
                <a:off x="547069" y="1581509"/>
                <a:ext cx="8229600" cy="472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Lemma:</a:t>
                </a:r>
                <a:r>
                  <a:rPr lang="en-US" dirty="0" smtClean="0"/>
                  <a:t> </a:t>
                </a:r>
                <a:r>
                  <a:rPr lang="en-US" dirty="0"/>
                  <a:t>W</a:t>
                </a:r>
                <a:r>
                  <a:rPr lang="en-US" dirty="0" smtClean="0"/>
                  <a:t>ith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there is  exactly one index that maps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Proof:</a:t>
                </a:r>
                <a:r>
                  <a:rPr lang="en-US" dirty="0"/>
                  <a:t> </a:t>
                </a:r>
                <a:r>
                  <a:rPr lang="en-US" dirty="0" smtClean="0"/>
                  <a:t>What is the probability that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exactly one</a:t>
                </a:r>
                <a:r>
                  <a:rPr lang="en-US" dirty="0" smtClean="0"/>
                  <a:t> index maps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non-</a:t>
                </a:r>
                <a:r>
                  <a:rPr lang="en-US" dirty="0" err="1" smtClean="0"/>
                  <a:t>zeros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 this holds for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69" y="1581509"/>
                <a:ext cx="82296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926" t="-516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3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Sample1: boosting success probability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>
              <a:xfrm>
                <a:off x="547069" y="1581509"/>
                <a:ext cx="8229600" cy="26094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Same trick as before:  </a:t>
                </a:r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independent applications to obtain a sample1 sketch with success probability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≥1−1/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a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of our choice.</a:t>
                </a:r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69" y="1581509"/>
                <a:ext cx="8229600" cy="2609491"/>
              </a:xfrm>
              <a:prstGeom prst="rect">
                <a:avLst/>
              </a:prstGeom>
              <a:blipFill rotWithShape="1">
                <a:blip r:embed="rId2"/>
                <a:stretch>
                  <a:fillRect l="-1926" t="-3030" r="-148" b="-8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5"/>
          <p:cNvSpPr txBox="1">
            <a:spLocks/>
          </p:cNvSpPr>
          <p:nvPr/>
        </p:nvSpPr>
        <p:spPr>
          <a:xfrm>
            <a:off x="685800" y="441960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We will need this small error probability for the next part:  Connected components computation over sketched adjacency vectors of nodes.</a:t>
            </a:r>
          </a:p>
        </p:txBody>
      </p:sp>
    </p:spTree>
    <p:extLst>
      <p:ext uri="{BB962C8B-B14F-4D97-AF65-F5344CB8AC3E}">
        <p14:creationId xmlns:p14="http://schemas.microsoft.com/office/powerpoint/2010/main" val="23149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sketches: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Design linear sketches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“Exactly1?” :  Determine if there is exactly one nonzero entry (special case of distinct count)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“Sample1”: Obtain the index and value of a (random) nonzero entry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Application: Sketch the “adjacency  vectors” </a:t>
            </a:r>
            <a:r>
              <a:rPr lang="en-US" dirty="0"/>
              <a:t> </a:t>
            </a:r>
            <a:r>
              <a:rPr lang="en-US" dirty="0" smtClean="0"/>
              <a:t>of each node so that we can compute connected components and more by just looking at the sketches.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What are Linear Sketches?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5052" y="1371600"/>
            <a:ext cx="8229600" cy="1121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Linear Transformations of the input vector to a lower dimension.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70828" y="2433924"/>
            <a:ext cx="1592344" cy="2127125"/>
            <a:chOff x="3581400" y="3631912"/>
            <a:chExt cx="1592344" cy="2127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68477" y="5174262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8477" y="5174262"/>
                  <a:ext cx="505267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3581400" y="3691115"/>
              <a:ext cx="1558127" cy="2057400"/>
              <a:chOff x="3318673" y="4231341"/>
              <a:chExt cx="1558127" cy="2057400"/>
            </a:xfrm>
          </p:grpSpPr>
          <p:sp>
            <p:nvSpPr>
              <p:cNvPr id="6" name="Double Bracket 5"/>
              <p:cNvSpPr/>
              <p:nvPr/>
            </p:nvSpPr>
            <p:spPr>
              <a:xfrm>
                <a:off x="4419600" y="4231341"/>
                <a:ext cx="457200" cy="2057400"/>
              </a:xfrm>
              <a:prstGeom prst="bracketPair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3318673" y="4961103"/>
                    <a:ext cx="928075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8673" y="4961103"/>
                    <a:ext cx="928075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18170" y="4168999"/>
                  <a:ext cx="40588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170" y="4168999"/>
                  <a:ext cx="40588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668477" y="3631912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8477" y="3631912"/>
                  <a:ext cx="505267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449298" y="5982710"/>
            <a:ext cx="6400800" cy="8465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When to use  linear sketches?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7398" y="4842168"/>
            <a:ext cx="898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B050"/>
                </a:solidFill>
              </a:rPr>
              <a:t>Examples:</a:t>
            </a:r>
            <a:r>
              <a:rPr lang="en-US" sz="3200" dirty="0" smtClean="0"/>
              <a:t>  JL Lemma on Gaussian random projections, AMS sketch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07598" y="3515276"/>
                <a:ext cx="3528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598" y="3515276"/>
                <a:ext cx="35286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1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Components: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Repeat: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Each node selects an incident edge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Contract</a:t>
            </a:r>
            <a:r>
              <a:rPr lang="en-US" dirty="0" smtClean="0"/>
              <a:t> all selected edges (contract = merge the two endpoints to a single node)</a:t>
            </a:r>
          </a:p>
        </p:txBody>
      </p:sp>
    </p:spTree>
    <p:extLst>
      <p:ext uri="{BB962C8B-B14F-4D97-AF65-F5344CB8AC3E}">
        <p14:creationId xmlns:p14="http://schemas.microsoft.com/office/powerpoint/2010/main" val="4623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" idx="5"/>
            <a:endCxn id="6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7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5675" y="321149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6475" y="3290569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91471" y="338813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776" y="41194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7" idx="5"/>
            <a:endCxn id="19" idx="3"/>
          </p:cNvCxnSpPr>
          <p:nvPr/>
        </p:nvCxnSpPr>
        <p:spPr>
          <a:xfrm>
            <a:off x="5935757" y="3309055"/>
            <a:ext cx="1378032" cy="176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  <a:endCxn id="20" idx="0"/>
          </p:cNvCxnSpPr>
          <p:nvPr/>
        </p:nvCxnSpPr>
        <p:spPr>
          <a:xfrm flipH="1">
            <a:off x="5523976" y="3325794"/>
            <a:ext cx="357899" cy="793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1"/>
          </p:cNvCxnSpPr>
          <p:nvPr/>
        </p:nvCxnSpPr>
        <p:spPr>
          <a:xfrm flipV="1">
            <a:off x="4662675" y="3228233"/>
            <a:ext cx="1165318" cy="62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4"/>
            <a:endCxn id="20" idx="7"/>
          </p:cNvCxnSpPr>
          <p:nvPr/>
        </p:nvCxnSpPr>
        <p:spPr>
          <a:xfrm flipH="1">
            <a:off x="5577858" y="3502430"/>
            <a:ext cx="1789813" cy="6337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5"/>
            <a:endCxn id="20" idx="0"/>
          </p:cNvCxnSpPr>
          <p:nvPr/>
        </p:nvCxnSpPr>
        <p:spPr>
          <a:xfrm>
            <a:off x="4716557" y="3388130"/>
            <a:ext cx="807419" cy="731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Connected Components: Review</a:t>
            </a:r>
            <a:endParaRPr lang="en-US" dirty="0"/>
          </a:p>
        </p:txBody>
      </p:sp>
      <p:cxnSp>
        <p:nvCxnSpPr>
          <p:cNvPr id="42" name="Straight Connector 41"/>
          <p:cNvCxnSpPr>
            <a:stCxn id="6" idx="5"/>
            <a:endCxn id="5" idx="3"/>
          </p:cNvCxnSpPr>
          <p:nvPr/>
        </p:nvCxnSpPr>
        <p:spPr>
          <a:xfrm>
            <a:off x="5051860" y="4873336"/>
            <a:ext cx="1263836" cy="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1"/>
            <a:endCxn id="17" idx="0"/>
          </p:cNvCxnSpPr>
          <p:nvPr/>
        </p:nvCxnSpPr>
        <p:spPr>
          <a:xfrm flipV="1">
            <a:off x="4608793" y="3211494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" idx="1"/>
            <a:endCxn id="2" idx="0"/>
          </p:cNvCxnSpPr>
          <p:nvPr/>
        </p:nvCxnSpPr>
        <p:spPr>
          <a:xfrm flipV="1">
            <a:off x="2581896" y="4318575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2" idx="4"/>
          </p:cNvCxnSpPr>
          <p:nvPr/>
        </p:nvCxnSpPr>
        <p:spPr>
          <a:xfrm flipH="1" flipV="1">
            <a:off x="3854978" y="4432875"/>
            <a:ext cx="228600" cy="114300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0" idx="5"/>
            <a:endCxn id="19" idx="5"/>
          </p:cNvCxnSpPr>
          <p:nvPr/>
        </p:nvCxnSpPr>
        <p:spPr>
          <a:xfrm flipV="1">
            <a:off x="5577858" y="3485691"/>
            <a:ext cx="1843695" cy="73127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84296" y="1219200"/>
            <a:ext cx="6281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Iteration1: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Each node selects an incident 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8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" idx="5"/>
            <a:endCxn id="6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7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5675" y="321149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6475" y="3290569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91471" y="338813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776" y="41194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7" idx="5"/>
            <a:endCxn id="19" idx="3"/>
          </p:cNvCxnSpPr>
          <p:nvPr/>
        </p:nvCxnSpPr>
        <p:spPr>
          <a:xfrm>
            <a:off x="5935757" y="3309055"/>
            <a:ext cx="1378032" cy="176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  <a:endCxn id="20" idx="0"/>
          </p:cNvCxnSpPr>
          <p:nvPr/>
        </p:nvCxnSpPr>
        <p:spPr>
          <a:xfrm flipH="1">
            <a:off x="5523976" y="3325794"/>
            <a:ext cx="357899" cy="793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1"/>
          </p:cNvCxnSpPr>
          <p:nvPr/>
        </p:nvCxnSpPr>
        <p:spPr>
          <a:xfrm flipV="1">
            <a:off x="4662675" y="3228233"/>
            <a:ext cx="1165318" cy="62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4"/>
            <a:endCxn id="20" idx="7"/>
          </p:cNvCxnSpPr>
          <p:nvPr/>
        </p:nvCxnSpPr>
        <p:spPr>
          <a:xfrm flipH="1">
            <a:off x="5577858" y="3502430"/>
            <a:ext cx="1789813" cy="6337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5"/>
            <a:endCxn id="20" idx="0"/>
          </p:cNvCxnSpPr>
          <p:nvPr/>
        </p:nvCxnSpPr>
        <p:spPr>
          <a:xfrm>
            <a:off x="4716557" y="3388130"/>
            <a:ext cx="807419" cy="731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Connected Components: Review</a:t>
            </a:r>
            <a:endParaRPr lang="en-US" dirty="0"/>
          </a:p>
        </p:txBody>
      </p:sp>
      <p:cxnSp>
        <p:nvCxnSpPr>
          <p:cNvPr id="42" name="Straight Connector 41"/>
          <p:cNvCxnSpPr>
            <a:stCxn id="6" idx="5"/>
            <a:endCxn id="5" idx="3"/>
          </p:cNvCxnSpPr>
          <p:nvPr/>
        </p:nvCxnSpPr>
        <p:spPr>
          <a:xfrm>
            <a:off x="5051860" y="4873336"/>
            <a:ext cx="1263836" cy="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1"/>
            <a:endCxn id="17" idx="0"/>
          </p:cNvCxnSpPr>
          <p:nvPr/>
        </p:nvCxnSpPr>
        <p:spPr>
          <a:xfrm flipV="1">
            <a:off x="4608793" y="3211494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" idx="1"/>
            <a:endCxn id="2" idx="0"/>
          </p:cNvCxnSpPr>
          <p:nvPr/>
        </p:nvCxnSpPr>
        <p:spPr>
          <a:xfrm flipV="1">
            <a:off x="2581896" y="4318575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2" idx="4"/>
          </p:cNvCxnSpPr>
          <p:nvPr/>
        </p:nvCxnSpPr>
        <p:spPr>
          <a:xfrm flipH="1" flipV="1">
            <a:off x="3854978" y="4432875"/>
            <a:ext cx="228600" cy="114300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0" idx="5"/>
            <a:endCxn id="19" idx="5"/>
          </p:cNvCxnSpPr>
          <p:nvPr/>
        </p:nvCxnSpPr>
        <p:spPr>
          <a:xfrm flipV="1">
            <a:off x="5577858" y="3485691"/>
            <a:ext cx="1843695" cy="73127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261449" y="2760453"/>
            <a:ext cx="1915064" cy="1052422"/>
          </a:xfrm>
          <a:custGeom>
            <a:avLst/>
            <a:gdLst>
              <a:gd name="connsiteX0" fmla="*/ 0 w 1915064"/>
              <a:gd name="connsiteY0" fmla="*/ 448573 h 1052422"/>
              <a:gd name="connsiteX1" fmla="*/ 362309 w 1915064"/>
              <a:gd name="connsiteY1" fmla="*/ 34505 h 1052422"/>
              <a:gd name="connsiteX2" fmla="*/ 931653 w 1915064"/>
              <a:gd name="connsiteY2" fmla="*/ 0 h 1052422"/>
              <a:gd name="connsiteX3" fmla="*/ 1397479 w 1915064"/>
              <a:gd name="connsiteY3" fmla="*/ 69011 h 1052422"/>
              <a:gd name="connsiteX4" fmla="*/ 1811547 w 1915064"/>
              <a:gd name="connsiteY4" fmla="*/ 172528 h 1052422"/>
              <a:gd name="connsiteX5" fmla="*/ 1915064 w 1915064"/>
              <a:gd name="connsiteY5" fmla="*/ 586596 h 1052422"/>
              <a:gd name="connsiteX6" fmla="*/ 1759789 w 1915064"/>
              <a:gd name="connsiteY6" fmla="*/ 897147 h 1052422"/>
              <a:gd name="connsiteX7" fmla="*/ 1224951 w 1915064"/>
              <a:gd name="connsiteY7" fmla="*/ 983411 h 1052422"/>
              <a:gd name="connsiteX8" fmla="*/ 845389 w 1915064"/>
              <a:gd name="connsiteY8" fmla="*/ 914400 h 1052422"/>
              <a:gd name="connsiteX9" fmla="*/ 517585 w 1915064"/>
              <a:gd name="connsiteY9" fmla="*/ 1052422 h 1052422"/>
              <a:gd name="connsiteX10" fmla="*/ 258793 w 1915064"/>
              <a:gd name="connsiteY10" fmla="*/ 845389 h 1052422"/>
              <a:gd name="connsiteX11" fmla="*/ 17253 w 1915064"/>
              <a:gd name="connsiteY11" fmla="*/ 586596 h 1052422"/>
              <a:gd name="connsiteX12" fmla="*/ 0 w 1915064"/>
              <a:gd name="connsiteY12" fmla="*/ 448573 h 10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064" h="1052422">
                <a:moveTo>
                  <a:pt x="0" y="448573"/>
                </a:moveTo>
                <a:lnTo>
                  <a:pt x="362309" y="34505"/>
                </a:lnTo>
                <a:lnTo>
                  <a:pt x="931653" y="0"/>
                </a:lnTo>
                <a:lnTo>
                  <a:pt x="1397479" y="69011"/>
                </a:lnTo>
                <a:lnTo>
                  <a:pt x="1811547" y="172528"/>
                </a:lnTo>
                <a:lnTo>
                  <a:pt x="1915064" y="586596"/>
                </a:lnTo>
                <a:lnTo>
                  <a:pt x="1759789" y="897147"/>
                </a:lnTo>
                <a:lnTo>
                  <a:pt x="1224951" y="983411"/>
                </a:lnTo>
                <a:lnTo>
                  <a:pt x="845389" y="914400"/>
                </a:lnTo>
                <a:lnTo>
                  <a:pt x="517585" y="1052422"/>
                </a:lnTo>
                <a:lnTo>
                  <a:pt x="258793" y="845389"/>
                </a:lnTo>
                <a:lnTo>
                  <a:pt x="17253" y="586596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262113" y="3209026"/>
            <a:ext cx="2708695" cy="1276710"/>
          </a:xfrm>
          <a:custGeom>
            <a:avLst/>
            <a:gdLst>
              <a:gd name="connsiteX0" fmla="*/ 0 w 2708695"/>
              <a:gd name="connsiteY0" fmla="*/ 1000665 h 1276710"/>
              <a:gd name="connsiteX1" fmla="*/ 189781 w 2708695"/>
              <a:gd name="connsiteY1" fmla="*/ 776378 h 1276710"/>
              <a:gd name="connsiteX2" fmla="*/ 2260121 w 2708695"/>
              <a:gd name="connsiteY2" fmla="*/ 0 h 1276710"/>
              <a:gd name="connsiteX3" fmla="*/ 2708695 w 2708695"/>
              <a:gd name="connsiteY3" fmla="*/ 86265 h 1276710"/>
              <a:gd name="connsiteX4" fmla="*/ 2639683 w 2708695"/>
              <a:gd name="connsiteY4" fmla="*/ 569344 h 1276710"/>
              <a:gd name="connsiteX5" fmla="*/ 862642 w 2708695"/>
              <a:gd name="connsiteY5" fmla="*/ 1190446 h 1276710"/>
              <a:gd name="connsiteX6" fmla="*/ 345057 w 2708695"/>
              <a:gd name="connsiteY6" fmla="*/ 1276710 h 1276710"/>
              <a:gd name="connsiteX7" fmla="*/ 0 w 2708695"/>
              <a:gd name="connsiteY7" fmla="*/ 1000665 h 12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695" h="1276710">
                <a:moveTo>
                  <a:pt x="0" y="1000665"/>
                </a:moveTo>
                <a:lnTo>
                  <a:pt x="189781" y="776378"/>
                </a:lnTo>
                <a:lnTo>
                  <a:pt x="2260121" y="0"/>
                </a:lnTo>
                <a:lnTo>
                  <a:pt x="2708695" y="86265"/>
                </a:lnTo>
                <a:lnTo>
                  <a:pt x="2639683" y="569344"/>
                </a:lnTo>
                <a:lnTo>
                  <a:pt x="862642" y="1190446"/>
                </a:lnTo>
                <a:lnTo>
                  <a:pt x="345057" y="1276710"/>
                </a:lnTo>
                <a:lnTo>
                  <a:pt x="0" y="1000665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60121" y="3950898"/>
            <a:ext cx="2139351" cy="2070340"/>
          </a:xfrm>
          <a:custGeom>
            <a:avLst/>
            <a:gdLst>
              <a:gd name="connsiteX0" fmla="*/ 0 w 2139351"/>
              <a:gd name="connsiteY0" fmla="*/ 500332 h 2070340"/>
              <a:gd name="connsiteX1" fmla="*/ 310551 w 2139351"/>
              <a:gd name="connsiteY1" fmla="*/ 51759 h 2070340"/>
              <a:gd name="connsiteX2" fmla="*/ 1449237 w 2139351"/>
              <a:gd name="connsiteY2" fmla="*/ 0 h 2070340"/>
              <a:gd name="connsiteX3" fmla="*/ 2018581 w 2139351"/>
              <a:gd name="connsiteY3" fmla="*/ 345057 h 2070340"/>
              <a:gd name="connsiteX4" fmla="*/ 2139351 w 2139351"/>
              <a:gd name="connsiteY4" fmla="*/ 1846053 h 2070340"/>
              <a:gd name="connsiteX5" fmla="*/ 1639019 w 2139351"/>
              <a:gd name="connsiteY5" fmla="*/ 2070340 h 2070340"/>
              <a:gd name="connsiteX6" fmla="*/ 1086928 w 2139351"/>
              <a:gd name="connsiteY6" fmla="*/ 1104181 h 2070340"/>
              <a:gd name="connsiteX7" fmla="*/ 258792 w 2139351"/>
              <a:gd name="connsiteY7" fmla="*/ 879894 h 2070340"/>
              <a:gd name="connsiteX8" fmla="*/ 0 w 2139351"/>
              <a:gd name="connsiteY8" fmla="*/ 500332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51" h="2070340">
                <a:moveTo>
                  <a:pt x="0" y="500332"/>
                </a:moveTo>
                <a:lnTo>
                  <a:pt x="310551" y="51759"/>
                </a:lnTo>
                <a:lnTo>
                  <a:pt x="1449237" y="0"/>
                </a:lnTo>
                <a:lnTo>
                  <a:pt x="2018581" y="345057"/>
                </a:lnTo>
                <a:lnTo>
                  <a:pt x="2139351" y="1846053"/>
                </a:lnTo>
                <a:lnTo>
                  <a:pt x="1639019" y="2070340"/>
                </a:lnTo>
                <a:lnTo>
                  <a:pt x="1086928" y="1104181"/>
                </a:lnTo>
                <a:lnTo>
                  <a:pt x="258792" y="879894"/>
                </a:lnTo>
                <a:lnTo>
                  <a:pt x="0" y="500332"/>
                </a:lnTo>
                <a:close/>
              </a:path>
            </a:pathLst>
          </a:cu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675517" y="4554747"/>
            <a:ext cx="2104845" cy="603849"/>
          </a:xfrm>
          <a:custGeom>
            <a:avLst/>
            <a:gdLst>
              <a:gd name="connsiteX0" fmla="*/ 155275 w 2104845"/>
              <a:gd name="connsiteY0" fmla="*/ 86264 h 603849"/>
              <a:gd name="connsiteX1" fmla="*/ 0 w 2104845"/>
              <a:gd name="connsiteY1" fmla="*/ 396815 h 603849"/>
              <a:gd name="connsiteX2" fmla="*/ 448574 w 2104845"/>
              <a:gd name="connsiteY2" fmla="*/ 603849 h 603849"/>
              <a:gd name="connsiteX3" fmla="*/ 2104845 w 2104845"/>
              <a:gd name="connsiteY3" fmla="*/ 552091 h 603849"/>
              <a:gd name="connsiteX4" fmla="*/ 1897811 w 2104845"/>
              <a:gd name="connsiteY4" fmla="*/ 0 h 603849"/>
              <a:gd name="connsiteX5" fmla="*/ 155275 w 2104845"/>
              <a:gd name="connsiteY5" fmla="*/ 86264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845" h="603849">
                <a:moveTo>
                  <a:pt x="155275" y="86264"/>
                </a:moveTo>
                <a:lnTo>
                  <a:pt x="0" y="396815"/>
                </a:lnTo>
                <a:lnTo>
                  <a:pt x="448574" y="603849"/>
                </a:lnTo>
                <a:lnTo>
                  <a:pt x="2104845" y="552091"/>
                </a:lnTo>
                <a:lnTo>
                  <a:pt x="1897811" y="0"/>
                </a:lnTo>
                <a:lnTo>
                  <a:pt x="155275" y="86264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84296" y="1219200"/>
            <a:ext cx="6374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Iteration1: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Each node selects an incident edge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Contract selected edges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7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" idx="5"/>
            <a:endCxn id="6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7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5675" y="321149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6475" y="3290569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91471" y="338813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776" y="41194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7" idx="5"/>
            <a:endCxn id="19" idx="3"/>
          </p:cNvCxnSpPr>
          <p:nvPr/>
        </p:nvCxnSpPr>
        <p:spPr>
          <a:xfrm>
            <a:off x="5935757" y="3309055"/>
            <a:ext cx="1378032" cy="176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  <a:endCxn id="20" idx="0"/>
          </p:cNvCxnSpPr>
          <p:nvPr/>
        </p:nvCxnSpPr>
        <p:spPr>
          <a:xfrm flipH="1">
            <a:off x="5523976" y="3325794"/>
            <a:ext cx="357899" cy="793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1"/>
          </p:cNvCxnSpPr>
          <p:nvPr/>
        </p:nvCxnSpPr>
        <p:spPr>
          <a:xfrm flipV="1">
            <a:off x="4662675" y="3228233"/>
            <a:ext cx="1165318" cy="62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4"/>
            <a:endCxn id="20" idx="7"/>
          </p:cNvCxnSpPr>
          <p:nvPr/>
        </p:nvCxnSpPr>
        <p:spPr>
          <a:xfrm flipH="1">
            <a:off x="5577858" y="3502430"/>
            <a:ext cx="1789813" cy="6337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5"/>
            <a:endCxn id="20" idx="0"/>
          </p:cNvCxnSpPr>
          <p:nvPr/>
        </p:nvCxnSpPr>
        <p:spPr>
          <a:xfrm>
            <a:off x="4716557" y="3388130"/>
            <a:ext cx="807419" cy="731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Connected Components: Review</a:t>
            </a:r>
            <a:endParaRPr lang="en-US" dirty="0"/>
          </a:p>
        </p:txBody>
      </p:sp>
      <p:cxnSp>
        <p:nvCxnSpPr>
          <p:cNvPr id="42" name="Straight Connector 41"/>
          <p:cNvCxnSpPr>
            <a:stCxn id="6" idx="5"/>
            <a:endCxn id="5" idx="3"/>
          </p:cNvCxnSpPr>
          <p:nvPr/>
        </p:nvCxnSpPr>
        <p:spPr>
          <a:xfrm>
            <a:off x="5051860" y="4873336"/>
            <a:ext cx="1263836" cy="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1"/>
            <a:endCxn id="17" idx="0"/>
          </p:cNvCxnSpPr>
          <p:nvPr/>
        </p:nvCxnSpPr>
        <p:spPr>
          <a:xfrm flipV="1">
            <a:off x="4608793" y="3211494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" idx="1"/>
            <a:endCxn id="2" idx="0"/>
          </p:cNvCxnSpPr>
          <p:nvPr/>
        </p:nvCxnSpPr>
        <p:spPr>
          <a:xfrm flipV="1">
            <a:off x="2581896" y="4318575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2" idx="4"/>
          </p:cNvCxnSpPr>
          <p:nvPr/>
        </p:nvCxnSpPr>
        <p:spPr>
          <a:xfrm flipH="1" flipV="1">
            <a:off x="3854978" y="4432875"/>
            <a:ext cx="228600" cy="114300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0" idx="5"/>
            <a:endCxn id="19" idx="5"/>
          </p:cNvCxnSpPr>
          <p:nvPr/>
        </p:nvCxnSpPr>
        <p:spPr>
          <a:xfrm flipV="1">
            <a:off x="5577858" y="3485691"/>
            <a:ext cx="1843695" cy="73127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261449" y="2760453"/>
            <a:ext cx="1915064" cy="1052422"/>
          </a:xfrm>
          <a:custGeom>
            <a:avLst/>
            <a:gdLst>
              <a:gd name="connsiteX0" fmla="*/ 0 w 1915064"/>
              <a:gd name="connsiteY0" fmla="*/ 448573 h 1052422"/>
              <a:gd name="connsiteX1" fmla="*/ 362309 w 1915064"/>
              <a:gd name="connsiteY1" fmla="*/ 34505 h 1052422"/>
              <a:gd name="connsiteX2" fmla="*/ 931653 w 1915064"/>
              <a:gd name="connsiteY2" fmla="*/ 0 h 1052422"/>
              <a:gd name="connsiteX3" fmla="*/ 1397479 w 1915064"/>
              <a:gd name="connsiteY3" fmla="*/ 69011 h 1052422"/>
              <a:gd name="connsiteX4" fmla="*/ 1811547 w 1915064"/>
              <a:gd name="connsiteY4" fmla="*/ 172528 h 1052422"/>
              <a:gd name="connsiteX5" fmla="*/ 1915064 w 1915064"/>
              <a:gd name="connsiteY5" fmla="*/ 586596 h 1052422"/>
              <a:gd name="connsiteX6" fmla="*/ 1759789 w 1915064"/>
              <a:gd name="connsiteY6" fmla="*/ 897147 h 1052422"/>
              <a:gd name="connsiteX7" fmla="*/ 1224951 w 1915064"/>
              <a:gd name="connsiteY7" fmla="*/ 983411 h 1052422"/>
              <a:gd name="connsiteX8" fmla="*/ 845389 w 1915064"/>
              <a:gd name="connsiteY8" fmla="*/ 914400 h 1052422"/>
              <a:gd name="connsiteX9" fmla="*/ 517585 w 1915064"/>
              <a:gd name="connsiteY9" fmla="*/ 1052422 h 1052422"/>
              <a:gd name="connsiteX10" fmla="*/ 258793 w 1915064"/>
              <a:gd name="connsiteY10" fmla="*/ 845389 h 1052422"/>
              <a:gd name="connsiteX11" fmla="*/ 17253 w 1915064"/>
              <a:gd name="connsiteY11" fmla="*/ 586596 h 1052422"/>
              <a:gd name="connsiteX12" fmla="*/ 0 w 1915064"/>
              <a:gd name="connsiteY12" fmla="*/ 448573 h 10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064" h="1052422">
                <a:moveTo>
                  <a:pt x="0" y="448573"/>
                </a:moveTo>
                <a:lnTo>
                  <a:pt x="362309" y="34505"/>
                </a:lnTo>
                <a:lnTo>
                  <a:pt x="931653" y="0"/>
                </a:lnTo>
                <a:lnTo>
                  <a:pt x="1397479" y="69011"/>
                </a:lnTo>
                <a:lnTo>
                  <a:pt x="1811547" y="172528"/>
                </a:lnTo>
                <a:lnTo>
                  <a:pt x="1915064" y="586596"/>
                </a:lnTo>
                <a:lnTo>
                  <a:pt x="1759789" y="897147"/>
                </a:lnTo>
                <a:lnTo>
                  <a:pt x="1224951" y="983411"/>
                </a:lnTo>
                <a:lnTo>
                  <a:pt x="845389" y="914400"/>
                </a:lnTo>
                <a:lnTo>
                  <a:pt x="517585" y="1052422"/>
                </a:lnTo>
                <a:lnTo>
                  <a:pt x="258793" y="845389"/>
                </a:lnTo>
                <a:lnTo>
                  <a:pt x="17253" y="586596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262113" y="3209026"/>
            <a:ext cx="2708695" cy="1276710"/>
          </a:xfrm>
          <a:custGeom>
            <a:avLst/>
            <a:gdLst>
              <a:gd name="connsiteX0" fmla="*/ 0 w 2708695"/>
              <a:gd name="connsiteY0" fmla="*/ 1000665 h 1276710"/>
              <a:gd name="connsiteX1" fmla="*/ 189781 w 2708695"/>
              <a:gd name="connsiteY1" fmla="*/ 776378 h 1276710"/>
              <a:gd name="connsiteX2" fmla="*/ 2260121 w 2708695"/>
              <a:gd name="connsiteY2" fmla="*/ 0 h 1276710"/>
              <a:gd name="connsiteX3" fmla="*/ 2708695 w 2708695"/>
              <a:gd name="connsiteY3" fmla="*/ 86265 h 1276710"/>
              <a:gd name="connsiteX4" fmla="*/ 2639683 w 2708695"/>
              <a:gd name="connsiteY4" fmla="*/ 569344 h 1276710"/>
              <a:gd name="connsiteX5" fmla="*/ 862642 w 2708695"/>
              <a:gd name="connsiteY5" fmla="*/ 1190446 h 1276710"/>
              <a:gd name="connsiteX6" fmla="*/ 345057 w 2708695"/>
              <a:gd name="connsiteY6" fmla="*/ 1276710 h 1276710"/>
              <a:gd name="connsiteX7" fmla="*/ 0 w 2708695"/>
              <a:gd name="connsiteY7" fmla="*/ 1000665 h 12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695" h="1276710">
                <a:moveTo>
                  <a:pt x="0" y="1000665"/>
                </a:moveTo>
                <a:lnTo>
                  <a:pt x="189781" y="776378"/>
                </a:lnTo>
                <a:lnTo>
                  <a:pt x="2260121" y="0"/>
                </a:lnTo>
                <a:lnTo>
                  <a:pt x="2708695" y="86265"/>
                </a:lnTo>
                <a:lnTo>
                  <a:pt x="2639683" y="569344"/>
                </a:lnTo>
                <a:lnTo>
                  <a:pt x="862642" y="1190446"/>
                </a:lnTo>
                <a:lnTo>
                  <a:pt x="345057" y="1276710"/>
                </a:lnTo>
                <a:lnTo>
                  <a:pt x="0" y="1000665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60121" y="3950898"/>
            <a:ext cx="2139351" cy="2070340"/>
          </a:xfrm>
          <a:custGeom>
            <a:avLst/>
            <a:gdLst>
              <a:gd name="connsiteX0" fmla="*/ 0 w 2139351"/>
              <a:gd name="connsiteY0" fmla="*/ 500332 h 2070340"/>
              <a:gd name="connsiteX1" fmla="*/ 310551 w 2139351"/>
              <a:gd name="connsiteY1" fmla="*/ 51759 h 2070340"/>
              <a:gd name="connsiteX2" fmla="*/ 1449237 w 2139351"/>
              <a:gd name="connsiteY2" fmla="*/ 0 h 2070340"/>
              <a:gd name="connsiteX3" fmla="*/ 2018581 w 2139351"/>
              <a:gd name="connsiteY3" fmla="*/ 345057 h 2070340"/>
              <a:gd name="connsiteX4" fmla="*/ 2139351 w 2139351"/>
              <a:gd name="connsiteY4" fmla="*/ 1846053 h 2070340"/>
              <a:gd name="connsiteX5" fmla="*/ 1639019 w 2139351"/>
              <a:gd name="connsiteY5" fmla="*/ 2070340 h 2070340"/>
              <a:gd name="connsiteX6" fmla="*/ 1086928 w 2139351"/>
              <a:gd name="connsiteY6" fmla="*/ 1104181 h 2070340"/>
              <a:gd name="connsiteX7" fmla="*/ 258792 w 2139351"/>
              <a:gd name="connsiteY7" fmla="*/ 879894 h 2070340"/>
              <a:gd name="connsiteX8" fmla="*/ 0 w 2139351"/>
              <a:gd name="connsiteY8" fmla="*/ 500332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51" h="2070340">
                <a:moveTo>
                  <a:pt x="0" y="500332"/>
                </a:moveTo>
                <a:lnTo>
                  <a:pt x="310551" y="51759"/>
                </a:lnTo>
                <a:lnTo>
                  <a:pt x="1449237" y="0"/>
                </a:lnTo>
                <a:lnTo>
                  <a:pt x="2018581" y="345057"/>
                </a:lnTo>
                <a:lnTo>
                  <a:pt x="2139351" y="1846053"/>
                </a:lnTo>
                <a:lnTo>
                  <a:pt x="1639019" y="2070340"/>
                </a:lnTo>
                <a:lnTo>
                  <a:pt x="1086928" y="1104181"/>
                </a:lnTo>
                <a:lnTo>
                  <a:pt x="258792" y="879894"/>
                </a:lnTo>
                <a:lnTo>
                  <a:pt x="0" y="500332"/>
                </a:lnTo>
                <a:close/>
              </a:path>
            </a:pathLst>
          </a:cu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675517" y="4554747"/>
            <a:ext cx="2104845" cy="603849"/>
          </a:xfrm>
          <a:custGeom>
            <a:avLst/>
            <a:gdLst>
              <a:gd name="connsiteX0" fmla="*/ 155275 w 2104845"/>
              <a:gd name="connsiteY0" fmla="*/ 86264 h 603849"/>
              <a:gd name="connsiteX1" fmla="*/ 0 w 2104845"/>
              <a:gd name="connsiteY1" fmla="*/ 396815 h 603849"/>
              <a:gd name="connsiteX2" fmla="*/ 448574 w 2104845"/>
              <a:gd name="connsiteY2" fmla="*/ 603849 h 603849"/>
              <a:gd name="connsiteX3" fmla="*/ 2104845 w 2104845"/>
              <a:gd name="connsiteY3" fmla="*/ 552091 h 603849"/>
              <a:gd name="connsiteX4" fmla="*/ 1897811 w 2104845"/>
              <a:gd name="connsiteY4" fmla="*/ 0 h 603849"/>
              <a:gd name="connsiteX5" fmla="*/ 155275 w 2104845"/>
              <a:gd name="connsiteY5" fmla="*/ 86264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845" h="603849">
                <a:moveTo>
                  <a:pt x="155275" y="86264"/>
                </a:moveTo>
                <a:lnTo>
                  <a:pt x="0" y="396815"/>
                </a:lnTo>
                <a:lnTo>
                  <a:pt x="448574" y="603849"/>
                </a:lnTo>
                <a:lnTo>
                  <a:pt x="2104845" y="552091"/>
                </a:lnTo>
                <a:lnTo>
                  <a:pt x="1897811" y="0"/>
                </a:lnTo>
                <a:lnTo>
                  <a:pt x="155275" y="86264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7071" y="1190793"/>
            <a:ext cx="8418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Iteration 2: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Each (contracted) node selects an incident edge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863164" y="3256933"/>
            <a:ext cx="1450625" cy="188347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08860" y="4364106"/>
            <a:ext cx="1143000" cy="468819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" idx="5"/>
            <a:endCxn id="6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7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5675" y="321149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6475" y="3290569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91471" y="338813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776" y="41194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7" idx="5"/>
            <a:endCxn id="19" idx="3"/>
          </p:cNvCxnSpPr>
          <p:nvPr/>
        </p:nvCxnSpPr>
        <p:spPr>
          <a:xfrm>
            <a:off x="5935757" y="3309055"/>
            <a:ext cx="1378032" cy="176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  <a:endCxn id="20" idx="0"/>
          </p:cNvCxnSpPr>
          <p:nvPr/>
        </p:nvCxnSpPr>
        <p:spPr>
          <a:xfrm flipH="1">
            <a:off x="5523976" y="3325794"/>
            <a:ext cx="357899" cy="793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1"/>
          </p:cNvCxnSpPr>
          <p:nvPr/>
        </p:nvCxnSpPr>
        <p:spPr>
          <a:xfrm flipV="1">
            <a:off x="4662675" y="3228233"/>
            <a:ext cx="1165318" cy="62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4"/>
            <a:endCxn id="20" idx="7"/>
          </p:cNvCxnSpPr>
          <p:nvPr/>
        </p:nvCxnSpPr>
        <p:spPr>
          <a:xfrm flipH="1">
            <a:off x="5577858" y="3502430"/>
            <a:ext cx="1789813" cy="6337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5"/>
            <a:endCxn id="20" idx="0"/>
          </p:cNvCxnSpPr>
          <p:nvPr/>
        </p:nvCxnSpPr>
        <p:spPr>
          <a:xfrm>
            <a:off x="4716557" y="3388130"/>
            <a:ext cx="807419" cy="731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Connected Components: Review</a:t>
            </a:r>
            <a:endParaRPr lang="en-US" dirty="0"/>
          </a:p>
        </p:txBody>
      </p:sp>
      <p:cxnSp>
        <p:nvCxnSpPr>
          <p:cNvPr id="42" name="Straight Connector 41"/>
          <p:cNvCxnSpPr>
            <a:stCxn id="6" idx="5"/>
            <a:endCxn id="5" idx="3"/>
          </p:cNvCxnSpPr>
          <p:nvPr/>
        </p:nvCxnSpPr>
        <p:spPr>
          <a:xfrm>
            <a:off x="5051860" y="4873336"/>
            <a:ext cx="1263836" cy="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1"/>
            <a:endCxn id="17" idx="0"/>
          </p:cNvCxnSpPr>
          <p:nvPr/>
        </p:nvCxnSpPr>
        <p:spPr>
          <a:xfrm flipV="1">
            <a:off x="4608793" y="3211494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" idx="1"/>
            <a:endCxn id="2" idx="0"/>
          </p:cNvCxnSpPr>
          <p:nvPr/>
        </p:nvCxnSpPr>
        <p:spPr>
          <a:xfrm flipV="1">
            <a:off x="2581896" y="4318575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2" idx="4"/>
          </p:cNvCxnSpPr>
          <p:nvPr/>
        </p:nvCxnSpPr>
        <p:spPr>
          <a:xfrm flipH="1" flipV="1">
            <a:off x="3854978" y="4432875"/>
            <a:ext cx="228600" cy="114300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0" idx="5"/>
            <a:endCxn id="19" idx="5"/>
          </p:cNvCxnSpPr>
          <p:nvPr/>
        </p:nvCxnSpPr>
        <p:spPr>
          <a:xfrm flipV="1">
            <a:off x="5577858" y="3485691"/>
            <a:ext cx="1843695" cy="73127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261449" y="2760453"/>
            <a:ext cx="1915064" cy="1052422"/>
          </a:xfrm>
          <a:custGeom>
            <a:avLst/>
            <a:gdLst>
              <a:gd name="connsiteX0" fmla="*/ 0 w 1915064"/>
              <a:gd name="connsiteY0" fmla="*/ 448573 h 1052422"/>
              <a:gd name="connsiteX1" fmla="*/ 362309 w 1915064"/>
              <a:gd name="connsiteY1" fmla="*/ 34505 h 1052422"/>
              <a:gd name="connsiteX2" fmla="*/ 931653 w 1915064"/>
              <a:gd name="connsiteY2" fmla="*/ 0 h 1052422"/>
              <a:gd name="connsiteX3" fmla="*/ 1397479 w 1915064"/>
              <a:gd name="connsiteY3" fmla="*/ 69011 h 1052422"/>
              <a:gd name="connsiteX4" fmla="*/ 1811547 w 1915064"/>
              <a:gd name="connsiteY4" fmla="*/ 172528 h 1052422"/>
              <a:gd name="connsiteX5" fmla="*/ 1915064 w 1915064"/>
              <a:gd name="connsiteY5" fmla="*/ 586596 h 1052422"/>
              <a:gd name="connsiteX6" fmla="*/ 1759789 w 1915064"/>
              <a:gd name="connsiteY6" fmla="*/ 897147 h 1052422"/>
              <a:gd name="connsiteX7" fmla="*/ 1224951 w 1915064"/>
              <a:gd name="connsiteY7" fmla="*/ 983411 h 1052422"/>
              <a:gd name="connsiteX8" fmla="*/ 845389 w 1915064"/>
              <a:gd name="connsiteY8" fmla="*/ 914400 h 1052422"/>
              <a:gd name="connsiteX9" fmla="*/ 517585 w 1915064"/>
              <a:gd name="connsiteY9" fmla="*/ 1052422 h 1052422"/>
              <a:gd name="connsiteX10" fmla="*/ 258793 w 1915064"/>
              <a:gd name="connsiteY10" fmla="*/ 845389 h 1052422"/>
              <a:gd name="connsiteX11" fmla="*/ 17253 w 1915064"/>
              <a:gd name="connsiteY11" fmla="*/ 586596 h 1052422"/>
              <a:gd name="connsiteX12" fmla="*/ 0 w 1915064"/>
              <a:gd name="connsiteY12" fmla="*/ 448573 h 10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064" h="1052422">
                <a:moveTo>
                  <a:pt x="0" y="448573"/>
                </a:moveTo>
                <a:lnTo>
                  <a:pt x="362309" y="34505"/>
                </a:lnTo>
                <a:lnTo>
                  <a:pt x="931653" y="0"/>
                </a:lnTo>
                <a:lnTo>
                  <a:pt x="1397479" y="69011"/>
                </a:lnTo>
                <a:lnTo>
                  <a:pt x="1811547" y="172528"/>
                </a:lnTo>
                <a:lnTo>
                  <a:pt x="1915064" y="586596"/>
                </a:lnTo>
                <a:lnTo>
                  <a:pt x="1759789" y="897147"/>
                </a:lnTo>
                <a:lnTo>
                  <a:pt x="1224951" y="983411"/>
                </a:lnTo>
                <a:lnTo>
                  <a:pt x="845389" y="914400"/>
                </a:lnTo>
                <a:lnTo>
                  <a:pt x="517585" y="1052422"/>
                </a:lnTo>
                <a:lnTo>
                  <a:pt x="258793" y="845389"/>
                </a:lnTo>
                <a:lnTo>
                  <a:pt x="17253" y="586596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262113" y="3209026"/>
            <a:ext cx="2708695" cy="1276710"/>
          </a:xfrm>
          <a:custGeom>
            <a:avLst/>
            <a:gdLst>
              <a:gd name="connsiteX0" fmla="*/ 0 w 2708695"/>
              <a:gd name="connsiteY0" fmla="*/ 1000665 h 1276710"/>
              <a:gd name="connsiteX1" fmla="*/ 189781 w 2708695"/>
              <a:gd name="connsiteY1" fmla="*/ 776378 h 1276710"/>
              <a:gd name="connsiteX2" fmla="*/ 2260121 w 2708695"/>
              <a:gd name="connsiteY2" fmla="*/ 0 h 1276710"/>
              <a:gd name="connsiteX3" fmla="*/ 2708695 w 2708695"/>
              <a:gd name="connsiteY3" fmla="*/ 86265 h 1276710"/>
              <a:gd name="connsiteX4" fmla="*/ 2639683 w 2708695"/>
              <a:gd name="connsiteY4" fmla="*/ 569344 h 1276710"/>
              <a:gd name="connsiteX5" fmla="*/ 862642 w 2708695"/>
              <a:gd name="connsiteY5" fmla="*/ 1190446 h 1276710"/>
              <a:gd name="connsiteX6" fmla="*/ 345057 w 2708695"/>
              <a:gd name="connsiteY6" fmla="*/ 1276710 h 1276710"/>
              <a:gd name="connsiteX7" fmla="*/ 0 w 2708695"/>
              <a:gd name="connsiteY7" fmla="*/ 1000665 h 12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695" h="1276710">
                <a:moveTo>
                  <a:pt x="0" y="1000665"/>
                </a:moveTo>
                <a:lnTo>
                  <a:pt x="189781" y="776378"/>
                </a:lnTo>
                <a:lnTo>
                  <a:pt x="2260121" y="0"/>
                </a:lnTo>
                <a:lnTo>
                  <a:pt x="2708695" y="86265"/>
                </a:lnTo>
                <a:lnTo>
                  <a:pt x="2639683" y="569344"/>
                </a:lnTo>
                <a:lnTo>
                  <a:pt x="862642" y="1190446"/>
                </a:lnTo>
                <a:lnTo>
                  <a:pt x="345057" y="1276710"/>
                </a:lnTo>
                <a:lnTo>
                  <a:pt x="0" y="1000665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60121" y="3950898"/>
            <a:ext cx="2139351" cy="2070340"/>
          </a:xfrm>
          <a:custGeom>
            <a:avLst/>
            <a:gdLst>
              <a:gd name="connsiteX0" fmla="*/ 0 w 2139351"/>
              <a:gd name="connsiteY0" fmla="*/ 500332 h 2070340"/>
              <a:gd name="connsiteX1" fmla="*/ 310551 w 2139351"/>
              <a:gd name="connsiteY1" fmla="*/ 51759 h 2070340"/>
              <a:gd name="connsiteX2" fmla="*/ 1449237 w 2139351"/>
              <a:gd name="connsiteY2" fmla="*/ 0 h 2070340"/>
              <a:gd name="connsiteX3" fmla="*/ 2018581 w 2139351"/>
              <a:gd name="connsiteY3" fmla="*/ 345057 h 2070340"/>
              <a:gd name="connsiteX4" fmla="*/ 2139351 w 2139351"/>
              <a:gd name="connsiteY4" fmla="*/ 1846053 h 2070340"/>
              <a:gd name="connsiteX5" fmla="*/ 1639019 w 2139351"/>
              <a:gd name="connsiteY5" fmla="*/ 2070340 h 2070340"/>
              <a:gd name="connsiteX6" fmla="*/ 1086928 w 2139351"/>
              <a:gd name="connsiteY6" fmla="*/ 1104181 h 2070340"/>
              <a:gd name="connsiteX7" fmla="*/ 258792 w 2139351"/>
              <a:gd name="connsiteY7" fmla="*/ 879894 h 2070340"/>
              <a:gd name="connsiteX8" fmla="*/ 0 w 2139351"/>
              <a:gd name="connsiteY8" fmla="*/ 500332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51" h="2070340">
                <a:moveTo>
                  <a:pt x="0" y="500332"/>
                </a:moveTo>
                <a:lnTo>
                  <a:pt x="310551" y="51759"/>
                </a:lnTo>
                <a:lnTo>
                  <a:pt x="1449237" y="0"/>
                </a:lnTo>
                <a:lnTo>
                  <a:pt x="2018581" y="345057"/>
                </a:lnTo>
                <a:lnTo>
                  <a:pt x="2139351" y="1846053"/>
                </a:lnTo>
                <a:lnTo>
                  <a:pt x="1639019" y="2070340"/>
                </a:lnTo>
                <a:lnTo>
                  <a:pt x="1086928" y="1104181"/>
                </a:lnTo>
                <a:lnTo>
                  <a:pt x="258792" y="879894"/>
                </a:lnTo>
                <a:lnTo>
                  <a:pt x="0" y="500332"/>
                </a:lnTo>
                <a:close/>
              </a:path>
            </a:pathLst>
          </a:cu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675517" y="4554747"/>
            <a:ext cx="2104845" cy="603849"/>
          </a:xfrm>
          <a:custGeom>
            <a:avLst/>
            <a:gdLst>
              <a:gd name="connsiteX0" fmla="*/ 155275 w 2104845"/>
              <a:gd name="connsiteY0" fmla="*/ 86264 h 603849"/>
              <a:gd name="connsiteX1" fmla="*/ 0 w 2104845"/>
              <a:gd name="connsiteY1" fmla="*/ 396815 h 603849"/>
              <a:gd name="connsiteX2" fmla="*/ 448574 w 2104845"/>
              <a:gd name="connsiteY2" fmla="*/ 603849 h 603849"/>
              <a:gd name="connsiteX3" fmla="*/ 2104845 w 2104845"/>
              <a:gd name="connsiteY3" fmla="*/ 552091 h 603849"/>
              <a:gd name="connsiteX4" fmla="*/ 1897811 w 2104845"/>
              <a:gd name="connsiteY4" fmla="*/ 0 h 603849"/>
              <a:gd name="connsiteX5" fmla="*/ 155275 w 2104845"/>
              <a:gd name="connsiteY5" fmla="*/ 86264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845" h="603849">
                <a:moveTo>
                  <a:pt x="155275" y="86264"/>
                </a:moveTo>
                <a:lnTo>
                  <a:pt x="0" y="396815"/>
                </a:lnTo>
                <a:lnTo>
                  <a:pt x="448574" y="603849"/>
                </a:lnTo>
                <a:lnTo>
                  <a:pt x="2104845" y="552091"/>
                </a:lnTo>
                <a:lnTo>
                  <a:pt x="1897811" y="0"/>
                </a:lnTo>
                <a:lnTo>
                  <a:pt x="155275" y="86264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7071" y="1190793"/>
            <a:ext cx="8418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Iteration2: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Each (contracted) node selects an incident edge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Contract selected edges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863164" y="3256933"/>
            <a:ext cx="1450625" cy="188347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08860" y="4364106"/>
            <a:ext cx="1143000" cy="468819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897811" y="3743864"/>
            <a:ext cx="5434642" cy="2587925"/>
          </a:xfrm>
          <a:custGeom>
            <a:avLst/>
            <a:gdLst>
              <a:gd name="connsiteX0" fmla="*/ 0 w 5434642"/>
              <a:gd name="connsiteY0" fmla="*/ 448574 h 2587925"/>
              <a:gd name="connsiteX1" fmla="*/ 862642 w 5434642"/>
              <a:gd name="connsiteY1" fmla="*/ 0 h 2587925"/>
              <a:gd name="connsiteX2" fmla="*/ 1984076 w 5434642"/>
              <a:gd name="connsiteY2" fmla="*/ 86264 h 2587925"/>
              <a:gd name="connsiteX3" fmla="*/ 2846717 w 5434642"/>
              <a:gd name="connsiteY3" fmla="*/ 810883 h 2587925"/>
              <a:gd name="connsiteX4" fmla="*/ 5434642 w 5434642"/>
              <a:gd name="connsiteY4" fmla="*/ 793630 h 2587925"/>
              <a:gd name="connsiteX5" fmla="*/ 5296619 w 5434642"/>
              <a:gd name="connsiteY5" fmla="*/ 1794294 h 2587925"/>
              <a:gd name="connsiteX6" fmla="*/ 1656272 w 5434642"/>
              <a:gd name="connsiteY6" fmla="*/ 2587925 h 2587925"/>
              <a:gd name="connsiteX7" fmla="*/ 189781 w 5434642"/>
              <a:gd name="connsiteY7" fmla="*/ 1673525 h 2587925"/>
              <a:gd name="connsiteX8" fmla="*/ 0 w 5434642"/>
              <a:gd name="connsiteY8" fmla="*/ 448574 h 25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4642" h="2587925">
                <a:moveTo>
                  <a:pt x="0" y="448574"/>
                </a:moveTo>
                <a:lnTo>
                  <a:pt x="862642" y="0"/>
                </a:lnTo>
                <a:lnTo>
                  <a:pt x="1984076" y="86264"/>
                </a:lnTo>
                <a:lnTo>
                  <a:pt x="2846717" y="810883"/>
                </a:lnTo>
                <a:lnTo>
                  <a:pt x="5434642" y="793630"/>
                </a:lnTo>
                <a:lnTo>
                  <a:pt x="5296619" y="1794294"/>
                </a:lnTo>
                <a:lnTo>
                  <a:pt x="1656272" y="2587925"/>
                </a:lnTo>
                <a:lnTo>
                  <a:pt x="189781" y="1673525"/>
                </a:lnTo>
                <a:lnTo>
                  <a:pt x="0" y="448574"/>
                </a:lnTo>
                <a:close/>
              </a:path>
            </a:pathLst>
          </a:cu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81887" y="2518913"/>
            <a:ext cx="4606505" cy="1949570"/>
          </a:xfrm>
          <a:custGeom>
            <a:avLst/>
            <a:gdLst>
              <a:gd name="connsiteX0" fmla="*/ 1759788 w 4606505"/>
              <a:gd name="connsiteY0" fmla="*/ 1949570 h 1949570"/>
              <a:gd name="connsiteX1" fmla="*/ 0 w 4606505"/>
              <a:gd name="connsiteY1" fmla="*/ 845389 h 1949570"/>
              <a:gd name="connsiteX2" fmla="*/ 293298 w 4606505"/>
              <a:gd name="connsiteY2" fmla="*/ 345057 h 1949570"/>
              <a:gd name="connsiteX3" fmla="*/ 1604513 w 4606505"/>
              <a:gd name="connsiteY3" fmla="*/ 0 h 1949570"/>
              <a:gd name="connsiteX4" fmla="*/ 4606505 w 4606505"/>
              <a:gd name="connsiteY4" fmla="*/ 603849 h 1949570"/>
              <a:gd name="connsiteX5" fmla="*/ 4399471 w 4606505"/>
              <a:gd name="connsiteY5" fmla="*/ 1190445 h 1949570"/>
              <a:gd name="connsiteX6" fmla="*/ 1759788 w 4606505"/>
              <a:gd name="connsiteY6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6505" h="1949570">
                <a:moveTo>
                  <a:pt x="1759788" y="1949570"/>
                </a:moveTo>
                <a:lnTo>
                  <a:pt x="0" y="845389"/>
                </a:lnTo>
                <a:lnTo>
                  <a:pt x="293298" y="345057"/>
                </a:lnTo>
                <a:lnTo>
                  <a:pt x="1604513" y="0"/>
                </a:lnTo>
                <a:lnTo>
                  <a:pt x="4606505" y="603849"/>
                </a:lnTo>
                <a:lnTo>
                  <a:pt x="4399471" y="1190445"/>
                </a:lnTo>
                <a:lnTo>
                  <a:pt x="1759788" y="1949570"/>
                </a:lnTo>
                <a:close/>
              </a:path>
            </a:pathLst>
          </a:cu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071" y="6021238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Done!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Connected Components: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399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Repeat: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Each “super” node selects an incident edge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Contract</a:t>
            </a:r>
            <a:r>
              <a:rPr lang="en-US" dirty="0" smtClean="0"/>
              <a:t> all selected edges (contract = merge the two endpoint super node  to a single super node)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1385" y="4267200"/>
                <a:ext cx="8229600" cy="213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Lemma:</a:t>
                </a:r>
                <a:r>
                  <a:rPr lang="en-US" dirty="0" smtClean="0"/>
                  <a:t>  There are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iterations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Proof</a:t>
                </a:r>
                <a:r>
                  <a:rPr lang="en-US" dirty="0" smtClean="0"/>
                  <a:t>: </a:t>
                </a:r>
                <a:r>
                  <a:rPr lang="en-US" dirty="0"/>
                  <a:t>B</a:t>
                </a:r>
                <a:r>
                  <a:rPr lang="en-US" dirty="0" smtClean="0"/>
                  <a:t>y induction: after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baseline="30000" dirty="0" err="1" smtClean="0">
                        <a:latin typeface="Cambria Math"/>
                      </a:rPr>
                      <m:t>𝑡h</m:t>
                    </m:r>
                  </m:oMath>
                </a14:m>
                <a:r>
                  <a:rPr lang="en-US" dirty="0" smtClean="0"/>
                  <a:t> iteration, each “super” node include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≥2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original nodes.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5" y="4267200"/>
                <a:ext cx="8229600" cy="2133600"/>
              </a:xfrm>
              <a:prstGeom prst="rect">
                <a:avLst/>
              </a:prstGeom>
              <a:blipFill rotWithShape="1">
                <a:blip r:embed="rId2"/>
                <a:stretch>
                  <a:fillRect l="-1852" t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4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59090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Ahn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Guha</a:t>
            </a:r>
            <a:r>
              <a:rPr lang="en-US" dirty="0" smtClean="0">
                <a:solidFill>
                  <a:schemeClr val="tx2"/>
                </a:solidFill>
              </a:rPr>
              <a:t> and McGregor 2012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228600"/>
            <a:ext cx="8229600" cy="1143000"/>
          </a:xfrm>
        </p:spPr>
        <p:txBody>
          <a:bodyPr/>
          <a:lstStyle/>
          <a:p>
            <a:r>
              <a:rPr lang="en-US" dirty="0" smtClean="0"/>
              <a:t>Adjacency Vectors of nodes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1321" y="1447800"/>
                <a:ext cx="8229600" cy="16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1,…,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0" smtClean="0">
                        <a:latin typeface="Cambria Math"/>
                      </a:rPr>
                      <m:t> 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Each node has an associated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adjacency vector </a:t>
                </a:r>
                <a:r>
                  <a:rPr lang="en-US" dirty="0" smtClean="0"/>
                  <a:t>of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: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Entry 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1447800"/>
                <a:ext cx="8229600" cy="1600200"/>
              </a:xfrm>
              <a:prstGeom prst="rect">
                <a:avLst/>
              </a:prstGeom>
              <a:blipFill rotWithShape="1">
                <a:blip r:embed="rId3"/>
                <a:stretch>
                  <a:fillRect l="-1926" t="-4580" b="-18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3733800"/>
                <a:ext cx="8229600" cy="2667000"/>
              </a:xfrm>
              <a:prstGeom prst="rect">
                <a:avLst/>
              </a:prstGeom>
              <a:ln w="25400"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/>
                  <a:t>Adjacency vector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𝑏</m:t>
                    </m:r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of node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𝑖</m:t>
                    </m:r>
                    <m:r>
                      <a:rPr lang="en-US" b="0" i="1" u="sng" smtClean="0">
                        <a:latin typeface="Cambria Math"/>
                      </a:rPr>
                      <m:t>:</m:t>
                    </m:r>
                  </m:oMath>
                </a14:m>
                <a:endParaRPr lang="en-US" u="sng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 </m:t>
                    </m:r>
                  </m:oMath>
                </a14:m>
                <a:r>
                  <a:rPr lang="en-US" dirty="0" smtClean="0"/>
                  <a:t>edge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=−1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⇔∃ </m:t>
                    </m:r>
                  </m:oMath>
                </a14:m>
                <a:r>
                  <a:rPr lang="en-US" dirty="0" smtClean="0"/>
                  <a:t> edge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if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or not adjacent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8229600" cy="2667000"/>
              </a:xfrm>
              <a:prstGeom prst="rect">
                <a:avLst/>
              </a:prstGeom>
              <a:blipFill rotWithShape="1">
                <a:blip r:embed="rId4"/>
                <a:stretch>
                  <a:fillRect l="-1699" t="-2268"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2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Adjacency vector of a node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59344" y="459768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44" y="4597687"/>
                <a:ext cx="50526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69578" y="499110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578" y="4991100"/>
                <a:ext cx="50526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0" y="373380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733800"/>
                <a:ext cx="50526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31178" y="576637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178" y="5766375"/>
                <a:ext cx="50526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21778" y="499110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78" y="4991100"/>
                <a:ext cx="50526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4" idx="5"/>
            <a:endCxn id="10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4"/>
            <a:endCxn id="11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4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1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30923"/>
              </p:ext>
            </p:extLst>
          </p:nvPr>
        </p:nvGraphicFramePr>
        <p:xfrm>
          <a:off x="457200" y="2362200"/>
          <a:ext cx="8534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(4,5)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93155" y="1560110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Node 3: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47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vector of a node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59344" y="459768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44" y="4597687"/>
                <a:ext cx="50526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69578" y="499110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578" y="4991100"/>
                <a:ext cx="50526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0" y="373380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733800"/>
                <a:ext cx="50526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31178" y="576637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178" y="5766375"/>
                <a:ext cx="50526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21778" y="499110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78" y="4991100"/>
                <a:ext cx="50526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4" idx="5"/>
            <a:endCxn id="10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4"/>
            <a:endCxn id="11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4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1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66208"/>
              </p:ext>
            </p:extLst>
          </p:nvPr>
        </p:nvGraphicFramePr>
        <p:xfrm>
          <a:off x="457200" y="2362200"/>
          <a:ext cx="8534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(4,5)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93155" y="1560110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Node 5: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83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Min-Hash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Suitable for nonnegative vectors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(we will talk about weighted vectors later today)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Mergeable</a:t>
            </a:r>
            <a:r>
              <a:rPr lang="en-US" dirty="0" smtClean="0"/>
              <a:t> (under MAX)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particular, can replace value with a larger 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One sketch with many uses: distinct count, similarity,  (weighted) sample</a:t>
            </a:r>
          </a:p>
          <a:p>
            <a:pPr marL="0" indent="0">
              <a:buNone/>
            </a:pPr>
            <a:r>
              <a:rPr lang="en-US" dirty="0" smtClean="0"/>
              <a:t>But.. </a:t>
            </a:r>
            <a:r>
              <a:rPr lang="en-US" dirty="0" smtClean="0">
                <a:solidFill>
                  <a:srgbClr val="FF0000"/>
                </a:solidFill>
              </a:rPr>
              <a:t>no support  for </a:t>
            </a:r>
            <a:r>
              <a:rPr lang="en-US" b="1" dirty="0" smtClean="0">
                <a:solidFill>
                  <a:srgbClr val="FF0000"/>
                </a:solidFill>
              </a:rPr>
              <a:t>negative updates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Adjacency vector of a set of nodes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2000" y="1905000"/>
                <a:ext cx="76652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We define the adjacency vector of a set of nodes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to be the sum of adjacency vectors of members.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7665245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989"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62000" y="4114800"/>
            <a:ext cx="766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graph interpretation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52159"/>
              </p:ext>
            </p:extLst>
          </p:nvPr>
        </p:nvGraphicFramePr>
        <p:xfrm>
          <a:off x="380998" y="3559785"/>
          <a:ext cx="8382000" cy="4572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Adjacency vector of a </a:t>
            </a:r>
            <a:r>
              <a:rPr lang="en-US" b="1" dirty="0" smtClean="0"/>
              <a:t>set of nodes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5797572" y="4599667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8138" y="4878779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138" y="4878779"/>
                <a:ext cx="50526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78372" y="4678742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12172" y="5056867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40572" y="5056867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26172" y="5742667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8372" y="5272192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372" y="5272192"/>
                <a:ext cx="50526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29499" y="418398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499" y="4183980"/>
                <a:ext cx="50526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9972" y="604746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72" y="6047467"/>
                <a:ext cx="50526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0572" y="5272192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72" y="5272192"/>
                <a:ext cx="50526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4" idx="5"/>
            <a:endCxn id="10" idx="3"/>
          </p:cNvCxnSpPr>
          <p:nvPr/>
        </p:nvCxnSpPr>
        <p:spPr>
          <a:xfrm>
            <a:off x="5927654" y="4697228"/>
            <a:ext cx="1035236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4"/>
            <a:endCxn id="11" idx="0"/>
          </p:cNvCxnSpPr>
          <p:nvPr/>
        </p:nvCxnSpPr>
        <p:spPr>
          <a:xfrm>
            <a:off x="5873772" y="4713967"/>
            <a:ext cx="228600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4" idx="1"/>
          </p:cNvCxnSpPr>
          <p:nvPr/>
        </p:nvCxnSpPr>
        <p:spPr>
          <a:xfrm flipV="1">
            <a:off x="4729482" y="4616406"/>
            <a:ext cx="1090408" cy="1523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1" idx="6"/>
          </p:cNvCxnSpPr>
          <p:nvPr/>
        </p:nvCxnSpPr>
        <p:spPr>
          <a:xfrm flipH="1">
            <a:off x="6178572" y="5154428"/>
            <a:ext cx="856172" cy="645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" idx="5"/>
          </p:cNvCxnSpPr>
          <p:nvPr/>
        </p:nvCxnSpPr>
        <p:spPr>
          <a:xfrm flipH="1">
            <a:off x="7070654" y="5114019"/>
            <a:ext cx="1317718" cy="40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98316"/>
              </p:ext>
            </p:extLst>
          </p:nvPr>
        </p:nvGraphicFramePr>
        <p:xfrm>
          <a:off x="311172" y="1531859"/>
          <a:ext cx="8534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(1,5)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(3,4)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(3,5)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(4,5)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99447" y="914400"/>
                <a:ext cx="2455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3200" i="1" dirty="0" smtClean="0">
                          <a:latin typeface="Cambria Math"/>
                        </a:rPr>
                        <m:t>={2,3,4}: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47" y="914400"/>
                <a:ext cx="245528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016186" y="349818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17542" y="3447811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4713967"/>
                <a:ext cx="34541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Entries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±1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only on </a:t>
                </a:r>
                <a:r>
                  <a:rPr lang="en-US" sz="3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cut edges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∖</m:t>
                    </m:r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13967"/>
                <a:ext cx="3454123" cy="1569660"/>
              </a:xfrm>
              <a:prstGeom prst="rect">
                <a:avLst/>
              </a:prstGeom>
              <a:blipFill rotWithShape="1">
                <a:blip r:embed="rId8"/>
                <a:stretch>
                  <a:fillRect l="-4594" t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endCxn id="9" idx="5"/>
          </p:cNvCxnSpPr>
          <p:nvPr/>
        </p:nvCxnSpPr>
        <p:spPr>
          <a:xfrm flipV="1">
            <a:off x="7019271" y="5154428"/>
            <a:ext cx="1422983" cy="16738"/>
          </a:xfrm>
          <a:prstGeom prst="line">
            <a:avLst/>
          </a:prstGeom>
          <a:ln w="63500"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" idx="2"/>
          </p:cNvCxnSpPr>
          <p:nvPr/>
        </p:nvCxnSpPr>
        <p:spPr>
          <a:xfrm flipV="1">
            <a:off x="4729482" y="4656817"/>
            <a:ext cx="1068090" cy="79075"/>
          </a:xfrm>
          <a:prstGeom prst="line">
            <a:avLst/>
          </a:prstGeom>
          <a:ln w="63500"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513522" y="4313313"/>
            <a:ext cx="1932317" cy="1866181"/>
          </a:xfrm>
          <a:custGeom>
            <a:avLst/>
            <a:gdLst>
              <a:gd name="connsiteX0" fmla="*/ 241717 w 2156781"/>
              <a:gd name="connsiteY0" fmla="*/ 120770 h 2208362"/>
              <a:gd name="connsiteX1" fmla="*/ 241717 w 2156781"/>
              <a:gd name="connsiteY1" fmla="*/ 120770 h 2208362"/>
              <a:gd name="connsiteX2" fmla="*/ 51936 w 2156781"/>
              <a:gd name="connsiteY2" fmla="*/ 396815 h 2208362"/>
              <a:gd name="connsiteX3" fmla="*/ 34683 w 2156781"/>
              <a:gd name="connsiteY3" fmla="*/ 465826 h 2208362"/>
              <a:gd name="connsiteX4" fmla="*/ 17430 w 2156781"/>
              <a:gd name="connsiteY4" fmla="*/ 517585 h 2208362"/>
              <a:gd name="connsiteX5" fmla="*/ 34683 w 2156781"/>
              <a:gd name="connsiteY5" fmla="*/ 759124 h 2208362"/>
              <a:gd name="connsiteX6" fmla="*/ 177 w 2156781"/>
              <a:gd name="connsiteY6" fmla="*/ 931653 h 2208362"/>
              <a:gd name="connsiteX7" fmla="*/ 34683 w 2156781"/>
              <a:gd name="connsiteY7" fmla="*/ 1035170 h 2208362"/>
              <a:gd name="connsiteX8" fmla="*/ 103694 w 2156781"/>
              <a:gd name="connsiteY8" fmla="*/ 1155939 h 2208362"/>
              <a:gd name="connsiteX9" fmla="*/ 189958 w 2156781"/>
              <a:gd name="connsiteY9" fmla="*/ 1259456 h 2208362"/>
              <a:gd name="connsiteX10" fmla="*/ 172706 w 2156781"/>
              <a:gd name="connsiteY10" fmla="*/ 1328468 h 2208362"/>
              <a:gd name="connsiteX11" fmla="*/ 138200 w 2156781"/>
              <a:gd name="connsiteY11" fmla="*/ 1380226 h 2208362"/>
              <a:gd name="connsiteX12" fmla="*/ 120947 w 2156781"/>
              <a:gd name="connsiteY12" fmla="*/ 1431985 h 2208362"/>
              <a:gd name="connsiteX13" fmla="*/ 172706 w 2156781"/>
              <a:gd name="connsiteY13" fmla="*/ 1639019 h 2208362"/>
              <a:gd name="connsiteX14" fmla="*/ 207211 w 2156781"/>
              <a:gd name="connsiteY14" fmla="*/ 1690777 h 2208362"/>
              <a:gd name="connsiteX15" fmla="*/ 241717 w 2156781"/>
              <a:gd name="connsiteY15" fmla="*/ 1777041 h 2208362"/>
              <a:gd name="connsiteX16" fmla="*/ 155453 w 2156781"/>
              <a:gd name="connsiteY16" fmla="*/ 1949570 h 2208362"/>
              <a:gd name="connsiteX17" fmla="*/ 258970 w 2156781"/>
              <a:gd name="connsiteY17" fmla="*/ 2139351 h 2208362"/>
              <a:gd name="connsiteX18" fmla="*/ 327981 w 2156781"/>
              <a:gd name="connsiteY18" fmla="*/ 2173856 h 2208362"/>
              <a:gd name="connsiteX19" fmla="*/ 552268 w 2156781"/>
              <a:gd name="connsiteY19" fmla="*/ 2208362 h 2208362"/>
              <a:gd name="connsiteX20" fmla="*/ 793807 w 2156781"/>
              <a:gd name="connsiteY20" fmla="*/ 2173856 h 2208362"/>
              <a:gd name="connsiteX21" fmla="*/ 1052600 w 2156781"/>
              <a:gd name="connsiteY21" fmla="*/ 2035834 h 2208362"/>
              <a:gd name="connsiteX22" fmla="*/ 1225128 w 2156781"/>
              <a:gd name="connsiteY22" fmla="*/ 1932317 h 2208362"/>
              <a:gd name="connsiteX23" fmla="*/ 1276887 w 2156781"/>
              <a:gd name="connsiteY23" fmla="*/ 1552755 h 2208362"/>
              <a:gd name="connsiteX24" fmla="*/ 1311392 w 2156781"/>
              <a:gd name="connsiteY24" fmla="*/ 1483743 h 2208362"/>
              <a:gd name="connsiteX25" fmla="*/ 1311392 w 2156781"/>
              <a:gd name="connsiteY25" fmla="*/ 1380226 h 2208362"/>
              <a:gd name="connsiteX26" fmla="*/ 1311392 w 2156781"/>
              <a:gd name="connsiteY26" fmla="*/ 1380226 h 2208362"/>
              <a:gd name="connsiteX27" fmla="*/ 1535679 w 2156781"/>
              <a:gd name="connsiteY27" fmla="*/ 1362973 h 2208362"/>
              <a:gd name="connsiteX28" fmla="*/ 1621943 w 2156781"/>
              <a:gd name="connsiteY28" fmla="*/ 1345721 h 2208362"/>
              <a:gd name="connsiteX29" fmla="*/ 1742713 w 2156781"/>
              <a:gd name="connsiteY29" fmla="*/ 1276709 h 2208362"/>
              <a:gd name="connsiteX30" fmla="*/ 1846230 w 2156781"/>
              <a:gd name="connsiteY30" fmla="*/ 1173192 h 2208362"/>
              <a:gd name="connsiteX31" fmla="*/ 1932494 w 2156781"/>
              <a:gd name="connsiteY31" fmla="*/ 1121434 h 2208362"/>
              <a:gd name="connsiteX32" fmla="*/ 2105022 w 2156781"/>
              <a:gd name="connsiteY32" fmla="*/ 983411 h 2208362"/>
              <a:gd name="connsiteX33" fmla="*/ 2122275 w 2156781"/>
              <a:gd name="connsiteY33" fmla="*/ 931653 h 2208362"/>
              <a:gd name="connsiteX34" fmla="*/ 2156781 w 2156781"/>
              <a:gd name="connsiteY34" fmla="*/ 862641 h 2208362"/>
              <a:gd name="connsiteX35" fmla="*/ 2122275 w 2156781"/>
              <a:gd name="connsiteY35" fmla="*/ 707366 h 2208362"/>
              <a:gd name="connsiteX36" fmla="*/ 2070517 w 2156781"/>
              <a:gd name="connsiteY36" fmla="*/ 672860 h 2208362"/>
              <a:gd name="connsiteX37" fmla="*/ 1949747 w 2156781"/>
              <a:gd name="connsiteY37" fmla="*/ 569343 h 2208362"/>
              <a:gd name="connsiteX38" fmla="*/ 1863483 w 2156781"/>
              <a:gd name="connsiteY38" fmla="*/ 414068 h 2208362"/>
              <a:gd name="connsiteX39" fmla="*/ 1759966 w 2156781"/>
              <a:gd name="connsiteY39" fmla="*/ 379562 h 2208362"/>
              <a:gd name="connsiteX40" fmla="*/ 1414909 w 2156781"/>
              <a:gd name="connsiteY40" fmla="*/ 345056 h 2208362"/>
              <a:gd name="connsiteX41" fmla="*/ 1259634 w 2156781"/>
              <a:gd name="connsiteY41" fmla="*/ 258792 h 2208362"/>
              <a:gd name="connsiteX42" fmla="*/ 1207875 w 2156781"/>
              <a:gd name="connsiteY42" fmla="*/ 224287 h 2208362"/>
              <a:gd name="connsiteX43" fmla="*/ 1104358 w 2156781"/>
              <a:gd name="connsiteY43" fmla="*/ 172528 h 2208362"/>
              <a:gd name="connsiteX44" fmla="*/ 1052600 w 2156781"/>
              <a:gd name="connsiteY44" fmla="*/ 69011 h 2208362"/>
              <a:gd name="connsiteX45" fmla="*/ 1000841 w 2156781"/>
              <a:gd name="connsiteY45" fmla="*/ 51758 h 2208362"/>
              <a:gd name="connsiteX46" fmla="*/ 845566 w 2156781"/>
              <a:gd name="connsiteY46" fmla="*/ 0 h 2208362"/>
              <a:gd name="connsiteX47" fmla="*/ 707543 w 2156781"/>
              <a:gd name="connsiteY47" fmla="*/ 51758 h 2208362"/>
              <a:gd name="connsiteX48" fmla="*/ 604026 w 2156781"/>
              <a:gd name="connsiteY48" fmla="*/ 86264 h 2208362"/>
              <a:gd name="connsiteX49" fmla="*/ 448751 w 2156781"/>
              <a:gd name="connsiteY49" fmla="*/ 155275 h 2208362"/>
              <a:gd name="connsiteX50" fmla="*/ 293475 w 2156781"/>
              <a:gd name="connsiteY50" fmla="*/ 172528 h 2208362"/>
              <a:gd name="connsiteX51" fmla="*/ 241717 w 2156781"/>
              <a:gd name="connsiteY51" fmla="*/ 155275 h 2208362"/>
              <a:gd name="connsiteX52" fmla="*/ 189958 w 2156781"/>
              <a:gd name="connsiteY52" fmla="*/ 120770 h 2208362"/>
              <a:gd name="connsiteX53" fmla="*/ 241717 w 2156781"/>
              <a:gd name="connsiteY53" fmla="*/ 120770 h 220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56781" h="2208362">
                <a:moveTo>
                  <a:pt x="241717" y="120770"/>
                </a:moveTo>
                <a:lnTo>
                  <a:pt x="241717" y="120770"/>
                </a:lnTo>
                <a:cubicBezTo>
                  <a:pt x="101177" y="341618"/>
                  <a:pt x="167789" y="251999"/>
                  <a:pt x="51936" y="396815"/>
                </a:cubicBezTo>
                <a:cubicBezTo>
                  <a:pt x="46185" y="419819"/>
                  <a:pt x="41197" y="443027"/>
                  <a:pt x="34683" y="465826"/>
                </a:cubicBezTo>
                <a:cubicBezTo>
                  <a:pt x="29687" y="483313"/>
                  <a:pt x="17430" y="499399"/>
                  <a:pt x="17430" y="517585"/>
                </a:cubicBezTo>
                <a:cubicBezTo>
                  <a:pt x="17430" y="598303"/>
                  <a:pt x="28932" y="678611"/>
                  <a:pt x="34683" y="759124"/>
                </a:cubicBezTo>
                <a:cubicBezTo>
                  <a:pt x="25075" y="797556"/>
                  <a:pt x="-2467" y="899927"/>
                  <a:pt x="177" y="931653"/>
                </a:cubicBezTo>
                <a:cubicBezTo>
                  <a:pt x="3198" y="967900"/>
                  <a:pt x="21175" y="1001399"/>
                  <a:pt x="34683" y="1035170"/>
                </a:cubicBezTo>
                <a:cubicBezTo>
                  <a:pt x="47663" y="1067619"/>
                  <a:pt x="79754" y="1127211"/>
                  <a:pt x="103694" y="1155939"/>
                </a:cubicBezTo>
                <a:cubicBezTo>
                  <a:pt x="214394" y="1288780"/>
                  <a:pt x="104289" y="1130952"/>
                  <a:pt x="189958" y="1259456"/>
                </a:cubicBezTo>
                <a:cubicBezTo>
                  <a:pt x="184207" y="1282460"/>
                  <a:pt x="182046" y="1306673"/>
                  <a:pt x="172706" y="1328468"/>
                </a:cubicBezTo>
                <a:cubicBezTo>
                  <a:pt x="164538" y="1347527"/>
                  <a:pt x="147473" y="1361680"/>
                  <a:pt x="138200" y="1380226"/>
                </a:cubicBezTo>
                <a:cubicBezTo>
                  <a:pt x="130067" y="1396492"/>
                  <a:pt x="126698" y="1414732"/>
                  <a:pt x="120947" y="1431985"/>
                </a:cubicBezTo>
                <a:cubicBezTo>
                  <a:pt x="135415" y="1518790"/>
                  <a:pt x="136251" y="1556995"/>
                  <a:pt x="172706" y="1639019"/>
                </a:cubicBezTo>
                <a:cubicBezTo>
                  <a:pt x="181127" y="1657967"/>
                  <a:pt x="197938" y="1672231"/>
                  <a:pt x="207211" y="1690777"/>
                </a:cubicBezTo>
                <a:cubicBezTo>
                  <a:pt x="221061" y="1718477"/>
                  <a:pt x="230215" y="1748286"/>
                  <a:pt x="241717" y="1777041"/>
                </a:cubicBezTo>
                <a:cubicBezTo>
                  <a:pt x="212962" y="1834551"/>
                  <a:pt x="170180" y="1886982"/>
                  <a:pt x="155453" y="1949570"/>
                </a:cubicBezTo>
                <a:cubicBezTo>
                  <a:pt x="130056" y="2057509"/>
                  <a:pt x="184290" y="2089564"/>
                  <a:pt x="258970" y="2139351"/>
                </a:cubicBezTo>
                <a:cubicBezTo>
                  <a:pt x="280369" y="2153617"/>
                  <a:pt x="302946" y="2167965"/>
                  <a:pt x="327981" y="2173856"/>
                </a:cubicBezTo>
                <a:cubicBezTo>
                  <a:pt x="401612" y="2191181"/>
                  <a:pt x="477506" y="2196860"/>
                  <a:pt x="552268" y="2208362"/>
                </a:cubicBezTo>
                <a:cubicBezTo>
                  <a:pt x="632781" y="2196860"/>
                  <a:pt x="716919" y="2200369"/>
                  <a:pt x="793807" y="2173856"/>
                </a:cubicBezTo>
                <a:cubicBezTo>
                  <a:pt x="886232" y="2141985"/>
                  <a:pt x="968430" y="2085570"/>
                  <a:pt x="1052600" y="2035834"/>
                </a:cubicBezTo>
                <a:cubicBezTo>
                  <a:pt x="1253108" y="1917353"/>
                  <a:pt x="1102565" y="1973172"/>
                  <a:pt x="1225128" y="1932317"/>
                </a:cubicBezTo>
                <a:cubicBezTo>
                  <a:pt x="1315267" y="1752041"/>
                  <a:pt x="1220850" y="1963699"/>
                  <a:pt x="1276887" y="1552755"/>
                </a:cubicBezTo>
                <a:cubicBezTo>
                  <a:pt x="1280362" y="1527272"/>
                  <a:pt x="1306348" y="1508963"/>
                  <a:pt x="1311392" y="1483743"/>
                </a:cubicBezTo>
                <a:cubicBezTo>
                  <a:pt x="1318159" y="1449907"/>
                  <a:pt x="1311392" y="1414732"/>
                  <a:pt x="1311392" y="1380226"/>
                </a:cubicBezTo>
                <a:lnTo>
                  <a:pt x="1311392" y="1380226"/>
                </a:lnTo>
                <a:cubicBezTo>
                  <a:pt x="1386154" y="1374475"/>
                  <a:pt x="1461154" y="1371253"/>
                  <a:pt x="1535679" y="1362973"/>
                </a:cubicBezTo>
                <a:cubicBezTo>
                  <a:pt x="1564824" y="1359735"/>
                  <a:pt x="1594875" y="1356999"/>
                  <a:pt x="1621943" y="1345721"/>
                </a:cubicBezTo>
                <a:cubicBezTo>
                  <a:pt x="1664742" y="1327888"/>
                  <a:pt x="1705962" y="1304979"/>
                  <a:pt x="1742713" y="1276709"/>
                </a:cubicBezTo>
                <a:cubicBezTo>
                  <a:pt x="1781392" y="1246956"/>
                  <a:pt x="1804386" y="1198298"/>
                  <a:pt x="1846230" y="1173192"/>
                </a:cubicBezTo>
                <a:cubicBezTo>
                  <a:pt x="1874985" y="1155939"/>
                  <a:pt x="1905453" y="1141264"/>
                  <a:pt x="1932494" y="1121434"/>
                </a:cubicBezTo>
                <a:cubicBezTo>
                  <a:pt x="1991884" y="1077881"/>
                  <a:pt x="2105022" y="983411"/>
                  <a:pt x="2105022" y="983411"/>
                </a:cubicBezTo>
                <a:cubicBezTo>
                  <a:pt x="2110773" y="966158"/>
                  <a:pt x="2115111" y="948368"/>
                  <a:pt x="2122275" y="931653"/>
                </a:cubicBezTo>
                <a:cubicBezTo>
                  <a:pt x="2132406" y="908013"/>
                  <a:pt x="2154222" y="888233"/>
                  <a:pt x="2156781" y="862641"/>
                </a:cubicBezTo>
                <a:cubicBezTo>
                  <a:pt x="2156856" y="861895"/>
                  <a:pt x="2140028" y="729557"/>
                  <a:pt x="2122275" y="707366"/>
                </a:cubicBezTo>
                <a:cubicBezTo>
                  <a:pt x="2109322" y="691174"/>
                  <a:pt x="2087390" y="684912"/>
                  <a:pt x="2070517" y="672860"/>
                </a:cubicBezTo>
                <a:cubicBezTo>
                  <a:pt x="1993051" y="617527"/>
                  <a:pt x="2012450" y="632046"/>
                  <a:pt x="1949747" y="569343"/>
                </a:cubicBezTo>
                <a:cubicBezTo>
                  <a:pt x="1934556" y="523769"/>
                  <a:pt x="1907975" y="428899"/>
                  <a:pt x="1863483" y="414068"/>
                </a:cubicBezTo>
                <a:cubicBezTo>
                  <a:pt x="1828977" y="402566"/>
                  <a:pt x="1796189" y="382855"/>
                  <a:pt x="1759966" y="379562"/>
                </a:cubicBezTo>
                <a:cubicBezTo>
                  <a:pt x="1518322" y="357594"/>
                  <a:pt x="1633318" y="369324"/>
                  <a:pt x="1414909" y="345056"/>
                </a:cubicBezTo>
                <a:cubicBezTo>
                  <a:pt x="1323807" y="314690"/>
                  <a:pt x="1378286" y="337893"/>
                  <a:pt x="1259634" y="258792"/>
                </a:cubicBezTo>
                <a:cubicBezTo>
                  <a:pt x="1242381" y="247290"/>
                  <a:pt x="1227546" y="230844"/>
                  <a:pt x="1207875" y="224287"/>
                </a:cubicBezTo>
                <a:cubicBezTo>
                  <a:pt x="1136446" y="200477"/>
                  <a:pt x="1171249" y="217122"/>
                  <a:pt x="1104358" y="172528"/>
                </a:cubicBezTo>
                <a:cubicBezTo>
                  <a:pt x="1092993" y="138431"/>
                  <a:pt x="1083006" y="93335"/>
                  <a:pt x="1052600" y="69011"/>
                </a:cubicBezTo>
                <a:cubicBezTo>
                  <a:pt x="1038399" y="57650"/>
                  <a:pt x="1017557" y="58922"/>
                  <a:pt x="1000841" y="51758"/>
                </a:cubicBezTo>
                <a:cubicBezTo>
                  <a:pt x="875839" y="-1814"/>
                  <a:pt x="990984" y="29084"/>
                  <a:pt x="845566" y="0"/>
                </a:cubicBezTo>
                <a:lnTo>
                  <a:pt x="707543" y="51758"/>
                </a:lnTo>
                <a:cubicBezTo>
                  <a:pt x="673290" y="63991"/>
                  <a:pt x="637263" y="71492"/>
                  <a:pt x="604026" y="86264"/>
                </a:cubicBezTo>
                <a:cubicBezTo>
                  <a:pt x="514139" y="126214"/>
                  <a:pt x="585736" y="140054"/>
                  <a:pt x="448751" y="155275"/>
                </a:cubicBezTo>
                <a:lnTo>
                  <a:pt x="293475" y="172528"/>
                </a:lnTo>
                <a:cubicBezTo>
                  <a:pt x="276222" y="166777"/>
                  <a:pt x="257983" y="163408"/>
                  <a:pt x="241717" y="155275"/>
                </a:cubicBezTo>
                <a:cubicBezTo>
                  <a:pt x="223171" y="146002"/>
                  <a:pt x="189958" y="120770"/>
                  <a:pt x="189958" y="120770"/>
                </a:cubicBezTo>
                <a:lnTo>
                  <a:pt x="241717" y="12077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 animBg="1"/>
      <p:bldP spid="24" grpId="0" animBg="1"/>
      <p:bldP spid="3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38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Stating Connected Components Algorithm in terms of adjacency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793" y="1524000"/>
                <a:ext cx="8686800" cy="228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maintain a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disjoint-sets (union find) data structure</a:t>
                </a:r>
                <a:r>
                  <a:rPr lang="en-US" dirty="0" smtClean="0"/>
                  <a:t> over the set of nodes.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Disjoint sets correspond to “super nodes.”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For each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we keep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793" y="1524000"/>
                <a:ext cx="8686800" cy="2286000"/>
              </a:xfrm>
              <a:blipFill rotWithShape="1">
                <a:blip r:embed="rId2"/>
                <a:stretch>
                  <a:fillRect l="-1754" t="-3467" b="-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58793" y="3810000"/>
                <a:ext cx="8686800" cy="2715164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Operations: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Find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:r>
                  <a:rPr lang="en-US" dirty="0" smtClean="0"/>
                  <a:t>for node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return its super node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Union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Merge two super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←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93" y="3810000"/>
                <a:ext cx="8686800" cy="2715164"/>
              </a:xfrm>
              <a:prstGeom prst="rect">
                <a:avLst/>
              </a:prstGeom>
              <a:blipFill rotWithShape="1">
                <a:blip r:embed="rId3"/>
                <a:stretch>
                  <a:fillRect l="-1682" t="-268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Connected Components Computation in terms of adjacency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81000" y="3581400"/>
                <a:ext cx="8229600" cy="25146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Repeat: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Each </a:t>
                </a:r>
                <a:r>
                  <a:rPr lang="en-US" dirty="0" err="1" smtClean="0"/>
                  <a:t>supernode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selects a nonzero entry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(this is a cut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For each selected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Union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81400"/>
                <a:ext cx="8229600" cy="2514600"/>
              </a:xfrm>
              <a:prstGeom prst="rect">
                <a:avLst/>
              </a:prstGeom>
              <a:blipFill rotWithShape="1">
                <a:blip r:embed="rId2"/>
                <a:stretch>
                  <a:fillRect l="-1773" t="-2644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81000" y="1752600"/>
                <a:ext cx="8229600" cy="14478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Initially,  each node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creates a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supernode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being the adjacency vector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52600"/>
                <a:ext cx="8229600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1773" t="-4149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Connected Components </a:t>
            </a:r>
            <a:r>
              <a:rPr lang="en-US" dirty="0" smtClean="0">
                <a:solidFill>
                  <a:schemeClr val="tx2"/>
                </a:solidFill>
              </a:rPr>
              <a:t>in sketch space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17" y="1524000"/>
            <a:ext cx="8229600" cy="167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Sketching</a:t>
            </a:r>
            <a:r>
              <a:rPr lang="en-US" dirty="0" smtClean="0"/>
              <a:t>:  We maintain a sample1 sketch of the adjacency vector of each node.:  When edges are added or deleted we update the sketch.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4992" y="3810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Connected Component Query:  </a:t>
            </a:r>
            <a:r>
              <a:rPr lang="en-US" dirty="0" smtClean="0"/>
              <a:t>We apply the connected component algorithm for adjacency vectors over the </a:t>
            </a:r>
            <a:r>
              <a:rPr lang="en-US" b="1" dirty="0" smtClean="0"/>
              <a:t>sketched vectors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Connected Components </a:t>
            </a:r>
            <a:r>
              <a:rPr lang="en-US" dirty="0" smtClean="0">
                <a:solidFill>
                  <a:schemeClr val="tx2"/>
                </a:solidFill>
              </a:rPr>
              <a:t>in sketch space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524000"/>
                <a:ext cx="82296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Operation on sketches during  CC computation: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Select</a:t>
                </a:r>
                <a:r>
                  <a:rPr lang="en-US" dirty="0" smtClean="0"/>
                  <a:t> a nonzero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 </a:t>
                </a:r>
                <a:r>
                  <a:rPr lang="en-US" dirty="0" smtClean="0"/>
                  <a:t>we use the sample1 sketch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which succeeds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Union:  </a:t>
                </a:r>
                <a:r>
                  <a:rPr lang="en-US" dirty="0" smtClean="0"/>
                  <a:t>We take the sum of the sample1 sketch vectors of the merged </a:t>
                </a:r>
                <a:r>
                  <a:rPr lang="en-US" dirty="0" err="1" smtClean="0"/>
                  <a:t>supernodes</a:t>
                </a:r>
                <a:r>
                  <a:rPr lang="en-US" dirty="0" smtClean="0"/>
                  <a:t>  to obtain the sample1 sketch of the new </a:t>
                </a:r>
                <a:r>
                  <a:rPr lang="en-US" dirty="0" err="1" smtClean="0"/>
                  <a:t>supernode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4495800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762" r="-2370" b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6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" idx="5"/>
            <a:endCxn id="6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7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5675" y="321149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6475" y="3290569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91471" y="338813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776" y="41194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7" idx="5"/>
            <a:endCxn id="19" idx="3"/>
          </p:cNvCxnSpPr>
          <p:nvPr/>
        </p:nvCxnSpPr>
        <p:spPr>
          <a:xfrm>
            <a:off x="5935757" y="3309055"/>
            <a:ext cx="1378032" cy="17663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  <a:endCxn id="20" idx="0"/>
          </p:cNvCxnSpPr>
          <p:nvPr/>
        </p:nvCxnSpPr>
        <p:spPr>
          <a:xfrm flipH="1">
            <a:off x="5523976" y="3325794"/>
            <a:ext cx="357899" cy="79360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1"/>
          </p:cNvCxnSpPr>
          <p:nvPr/>
        </p:nvCxnSpPr>
        <p:spPr>
          <a:xfrm flipV="1">
            <a:off x="4662675" y="3228233"/>
            <a:ext cx="1165318" cy="6233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4"/>
            <a:endCxn id="20" idx="7"/>
          </p:cNvCxnSpPr>
          <p:nvPr/>
        </p:nvCxnSpPr>
        <p:spPr>
          <a:xfrm flipH="1">
            <a:off x="5577858" y="3502430"/>
            <a:ext cx="1789813" cy="63370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5"/>
            <a:endCxn id="20" idx="0"/>
          </p:cNvCxnSpPr>
          <p:nvPr/>
        </p:nvCxnSpPr>
        <p:spPr>
          <a:xfrm>
            <a:off x="4716557" y="3388130"/>
            <a:ext cx="807419" cy="73127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Connected Components in sketch space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071007" y="4873336"/>
            <a:ext cx="1263836" cy="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689569" y="3229980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81896" y="4337061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08860" y="4334437"/>
            <a:ext cx="228600" cy="114300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550916" y="3514775"/>
            <a:ext cx="1843695" cy="73127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84297" y="1219200"/>
            <a:ext cx="8159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Iteration1: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Each </a:t>
            </a:r>
            <a:r>
              <a:rPr lang="en-US" sz="3200" dirty="0" err="1" smtClean="0"/>
              <a:t>supernode</a:t>
            </a:r>
            <a:r>
              <a:rPr lang="en-US" sz="3200" dirty="0" smtClean="0"/>
              <a:t> (node) uses its sample1 sketch to select an incident edge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861" y="4644970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61" y="4644970"/>
                <a:ext cx="1120435" cy="261610"/>
              </a:xfrm>
              <a:prstGeom prst="rect">
                <a:avLst/>
              </a:prstGeom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76" y="2849521"/>
                <a:ext cx="3187061" cy="1077218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Sample1 sketches of dimension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" y="2849521"/>
                <a:ext cx="3187061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4159" t="-5464" r="-4726" b="-15847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09060" y="5744142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60" y="5744142"/>
                <a:ext cx="1120435" cy="261610"/>
              </a:xfrm>
              <a:prstGeom prst="rect">
                <a:avLst/>
              </a:prstGeom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23360" y="3880410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60" y="3880410"/>
                <a:ext cx="1120435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69134" y="2891920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34" y="2891920"/>
                <a:ext cx="1120435" cy="261610"/>
              </a:xfrm>
              <a:prstGeom prst="rect">
                <a:avLst/>
              </a:prstGeom>
              <a:blipFill rotWithShape="1"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00176" y="2812702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176" y="2812702"/>
                <a:ext cx="1120435" cy="261610"/>
              </a:xfrm>
              <a:prstGeom prst="rect">
                <a:avLst/>
              </a:prstGeom>
              <a:blipFill rotWithShape="1"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52836" y="3086109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36" y="3086109"/>
                <a:ext cx="1120435" cy="261610"/>
              </a:xfrm>
              <a:prstGeom prst="rect">
                <a:avLst/>
              </a:prstGeom>
              <a:blipFill rotWithShape="1"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24773" y="4722326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73" y="4722326"/>
                <a:ext cx="1120435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18009" y="5114741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09" y="5114741"/>
                <a:ext cx="1120435" cy="261610"/>
              </a:xfrm>
              <a:prstGeom prst="rect">
                <a:avLst/>
              </a:prstGeom>
              <a:blipFill rotWithShape="1"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1860" y="4307536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60" y="4307536"/>
                <a:ext cx="1120435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2"/>
            <a:endCxn id="3" idx="1"/>
          </p:cNvCxnSpPr>
          <p:nvPr/>
        </p:nvCxnSpPr>
        <p:spPr>
          <a:xfrm>
            <a:off x="1624907" y="3926739"/>
            <a:ext cx="508954" cy="8490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33" idx="2"/>
          </p:cNvCxnSpPr>
          <p:nvPr/>
        </p:nvCxnSpPr>
        <p:spPr>
          <a:xfrm flipV="1">
            <a:off x="3218437" y="3153530"/>
            <a:ext cx="910915" cy="2346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3"/>
            <a:endCxn id="32" idx="0"/>
          </p:cNvCxnSpPr>
          <p:nvPr/>
        </p:nvCxnSpPr>
        <p:spPr>
          <a:xfrm>
            <a:off x="3218437" y="3388130"/>
            <a:ext cx="865141" cy="49228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" grpId="0"/>
      <p:bldP spid="8" grpId="0" animBg="1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" idx="5"/>
            <a:endCxn id="6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7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5675" y="321149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6475" y="3290569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91471" y="338813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776" y="41194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7" idx="5"/>
            <a:endCxn id="19" idx="3"/>
          </p:cNvCxnSpPr>
          <p:nvPr/>
        </p:nvCxnSpPr>
        <p:spPr>
          <a:xfrm>
            <a:off x="5935757" y="3309055"/>
            <a:ext cx="1378032" cy="17663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  <a:endCxn id="20" idx="0"/>
          </p:cNvCxnSpPr>
          <p:nvPr/>
        </p:nvCxnSpPr>
        <p:spPr>
          <a:xfrm flipH="1">
            <a:off x="5523976" y="3325794"/>
            <a:ext cx="357899" cy="79360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1"/>
          </p:cNvCxnSpPr>
          <p:nvPr/>
        </p:nvCxnSpPr>
        <p:spPr>
          <a:xfrm flipV="1">
            <a:off x="4662675" y="3228233"/>
            <a:ext cx="1165318" cy="6233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4"/>
            <a:endCxn id="20" idx="7"/>
          </p:cNvCxnSpPr>
          <p:nvPr/>
        </p:nvCxnSpPr>
        <p:spPr>
          <a:xfrm flipH="1">
            <a:off x="5577858" y="3502430"/>
            <a:ext cx="1789813" cy="63370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5"/>
            <a:endCxn id="20" idx="0"/>
          </p:cNvCxnSpPr>
          <p:nvPr/>
        </p:nvCxnSpPr>
        <p:spPr>
          <a:xfrm>
            <a:off x="4716557" y="3388130"/>
            <a:ext cx="807419" cy="73127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152400" y="274638"/>
            <a:ext cx="8991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Connected Components in sketch space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071007" y="4873336"/>
            <a:ext cx="1263836" cy="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689569" y="3229980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81896" y="4337061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08860" y="4334437"/>
            <a:ext cx="228600" cy="114300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550916" y="3514775"/>
            <a:ext cx="1843695" cy="73127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717" y="1243042"/>
            <a:ext cx="8159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Iteration1 (continue): </a:t>
            </a:r>
          </a:p>
          <a:p>
            <a:r>
              <a:rPr lang="en-US" sz="3200" dirty="0" smtClean="0"/>
              <a:t>Union the nodes in each path/cycle.  Sum up the sample1 sketches.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861" y="4644970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61" y="4644970"/>
                <a:ext cx="1120435" cy="261610"/>
              </a:xfrm>
              <a:prstGeom prst="rect">
                <a:avLst/>
              </a:prstGeom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09060" y="5744142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60" y="5744142"/>
                <a:ext cx="1120435" cy="261610"/>
              </a:xfrm>
              <a:prstGeom prst="rect">
                <a:avLst/>
              </a:prstGeom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23360" y="3880410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60" y="3880410"/>
                <a:ext cx="1120435" cy="261610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69134" y="2891920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34" y="2891920"/>
                <a:ext cx="1120435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00176" y="2812702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176" y="2812702"/>
                <a:ext cx="1120435" cy="261610"/>
              </a:xfrm>
              <a:prstGeom prst="rect">
                <a:avLst/>
              </a:prstGeom>
              <a:blipFill rotWithShape="1"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52836" y="3086109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36" y="3086109"/>
                <a:ext cx="1120435" cy="261610"/>
              </a:xfrm>
              <a:prstGeom prst="rect">
                <a:avLst/>
              </a:prstGeom>
              <a:blipFill rotWithShape="1"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24773" y="4722326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73" y="4722326"/>
                <a:ext cx="1120435" cy="261610"/>
              </a:xfrm>
              <a:prstGeom prst="rect">
                <a:avLst/>
              </a:prstGeom>
              <a:blipFill rotWithShape="1"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18009" y="5114741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09" y="5114741"/>
                <a:ext cx="1120435" cy="261610"/>
              </a:xfrm>
              <a:prstGeom prst="rect">
                <a:avLst/>
              </a:prstGeom>
              <a:blipFill rotWithShape="1"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1860" y="4307536"/>
                <a:ext cx="11204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latin typeface="Cambria Math"/>
                        </a:rPr>
                        <m:t>[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𝟒</m:t>
                      </m:r>
                      <m:r>
                        <a:rPr lang="en-US" sz="1100" b="1" i="1" dirty="0" smtClean="0">
                          <a:latin typeface="Cambria Math"/>
                        </a:rPr>
                        <m:t>,−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𝟐</m:t>
                      </m:r>
                      <m:r>
                        <a:rPr lang="en-US" sz="1100" b="1" i="1" dirty="0" smtClean="0">
                          <a:latin typeface="Cambria Math"/>
                        </a:rPr>
                        <m:t>,..,</m:t>
                      </m:r>
                      <m:r>
                        <a:rPr lang="en-US" sz="1100" b="1" i="1" dirty="0" smtClean="0">
                          <a:latin typeface="Cambria Math"/>
                        </a:rPr>
                        <m:t>𝟕</m:t>
                      </m:r>
                      <m:r>
                        <a:rPr lang="en-US" sz="1100" b="1" i="1" dirty="0" smtClean="0">
                          <a:latin typeface="Cambria Math"/>
                        </a:rPr>
                        <m:t>,…]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60" y="4307536"/>
                <a:ext cx="1120435" cy="261610"/>
              </a:xfrm>
              <a:prstGeom prst="rect">
                <a:avLst/>
              </a:prstGeom>
              <a:blipFill rotWithShape="1"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8778" y="4318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9578" y="439765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33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1778" y="47757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7378" y="546157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" idx="5"/>
            <a:endCxn id="6" idx="3"/>
          </p:cNvCxnSpPr>
          <p:nvPr/>
        </p:nvCxnSpPr>
        <p:spPr>
          <a:xfrm>
            <a:off x="3908860" y="4416136"/>
            <a:ext cx="1035236" cy="45720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7" idx="0"/>
          </p:cNvCxnSpPr>
          <p:nvPr/>
        </p:nvCxnSpPr>
        <p:spPr>
          <a:xfrm>
            <a:off x="3854978" y="4432875"/>
            <a:ext cx="228600" cy="102870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" idx="1"/>
          </p:cNvCxnSpPr>
          <p:nvPr/>
        </p:nvCxnSpPr>
        <p:spPr>
          <a:xfrm flipV="1">
            <a:off x="2710688" y="4335314"/>
            <a:ext cx="1090408" cy="15234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6"/>
          </p:cNvCxnSpPr>
          <p:nvPr/>
        </p:nvCxnSpPr>
        <p:spPr>
          <a:xfrm flipH="1">
            <a:off x="4159778" y="4873336"/>
            <a:ext cx="856172" cy="64538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5"/>
          </p:cNvCxnSpPr>
          <p:nvPr/>
        </p:nvCxnSpPr>
        <p:spPr>
          <a:xfrm flipH="1">
            <a:off x="5051860" y="4832927"/>
            <a:ext cx="1317718" cy="4040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5675" y="321149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6475" y="3290569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776" y="41194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7" idx="5"/>
            <a:endCxn id="19" idx="3"/>
          </p:cNvCxnSpPr>
          <p:nvPr/>
        </p:nvCxnSpPr>
        <p:spPr>
          <a:xfrm>
            <a:off x="5935757" y="3309055"/>
            <a:ext cx="1378032" cy="17663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  <a:endCxn id="20" idx="0"/>
          </p:cNvCxnSpPr>
          <p:nvPr/>
        </p:nvCxnSpPr>
        <p:spPr>
          <a:xfrm flipH="1">
            <a:off x="5523976" y="3325794"/>
            <a:ext cx="357899" cy="79360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1"/>
          </p:cNvCxnSpPr>
          <p:nvPr/>
        </p:nvCxnSpPr>
        <p:spPr>
          <a:xfrm flipV="1">
            <a:off x="4662675" y="3228233"/>
            <a:ext cx="1165318" cy="62336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4"/>
            <a:endCxn id="20" idx="7"/>
          </p:cNvCxnSpPr>
          <p:nvPr/>
        </p:nvCxnSpPr>
        <p:spPr>
          <a:xfrm flipH="1">
            <a:off x="5577858" y="3502430"/>
            <a:ext cx="1789813" cy="633709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5"/>
            <a:endCxn id="20" idx="0"/>
          </p:cNvCxnSpPr>
          <p:nvPr/>
        </p:nvCxnSpPr>
        <p:spPr>
          <a:xfrm>
            <a:off x="4716557" y="3388130"/>
            <a:ext cx="807419" cy="731270"/>
          </a:xfrm>
          <a:prstGeom prst="line">
            <a:avLst/>
          </a:prstGeom>
          <a:ln w="2540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152400" y="274638"/>
            <a:ext cx="8991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Connected Components in sketch space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071007" y="4873336"/>
            <a:ext cx="1263836" cy="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689569" y="3229980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81896" y="4337061"/>
            <a:ext cx="1273082" cy="95814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08860" y="4334437"/>
            <a:ext cx="228600" cy="114300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550916" y="3514775"/>
            <a:ext cx="1843695" cy="731270"/>
          </a:xfrm>
          <a:prstGeom prst="line">
            <a:avLst/>
          </a:prstGeom>
          <a:ln w="1143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717" y="1243042"/>
            <a:ext cx="815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Iteration1 (end): </a:t>
            </a:r>
          </a:p>
          <a:p>
            <a:r>
              <a:rPr lang="en-US" sz="3200" dirty="0" smtClean="0"/>
              <a:t>New super nodes with their vectors</a:t>
            </a:r>
            <a:endParaRPr lang="en-US" sz="3200" dirty="0"/>
          </a:p>
        </p:txBody>
      </p:sp>
      <p:sp>
        <p:nvSpPr>
          <p:cNvPr id="39" name="Freeform 38"/>
          <p:cNvSpPr/>
          <p:nvPr/>
        </p:nvSpPr>
        <p:spPr>
          <a:xfrm>
            <a:off x="2230287" y="4001572"/>
            <a:ext cx="2139351" cy="2070340"/>
          </a:xfrm>
          <a:custGeom>
            <a:avLst/>
            <a:gdLst>
              <a:gd name="connsiteX0" fmla="*/ 0 w 2139351"/>
              <a:gd name="connsiteY0" fmla="*/ 500332 h 2070340"/>
              <a:gd name="connsiteX1" fmla="*/ 310551 w 2139351"/>
              <a:gd name="connsiteY1" fmla="*/ 51759 h 2070340"/>
              <a:gd name="connsiteX2" fmla="*/ 1449237 w 2139351"/>
              <a:gd name="connsiteY2" fmla="*/ 0 h 2070340"/>
              <a:gd name="connsiteX3" fmla="*/ 2018581 w 2139351"/>
              <a:gd name="connsiteY3" fmla="*/ 345057 h 2070340"/>
              <a:gd name="connsiteX4" fmla="*/ 2139351 w 2139351"/>
              <a:gd name="connsiteY4" fmla="*/ 1846053 h 2070340"/>
              <a:gd name="connsiteX5" fmla="*/ 1639019 w 2139351"/>
              <a:gd name="connsiteY5" fmla="*/ 2070340 h 2070340"/>
              <a:gd name="connsiteX6" fmla="*/ 1086928 w 2139351"/>
              <a:gd name="connsiteY6" fmla="*/ 1104181 h 2070340"/>
              <a:gd name="connsiteX7" fmla="*/ 258792 w 2139351"/>
              <a:gd name="connsiteY7" fmla="*/ 879894 h 2070340"/>
              <a:gd name="connsiteX8" fmla="*/ 0 w 2139351"/>
              <a:gd name="connsiteY8" fmla="*/ 500332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51" h="2070340">
                <a:moveTo>
                  <a:pt x="0" y="500332"/>
                </a:moveTo>
                <a:lnTo>
                  <a:pt x="310551" y="51759"/>
                </a:lnTo>
                <a:lnTo>
                  <a:pt x="1449237" y="0"/>
                </a:lnTo>
                <a:lnTo>
                  <a:pt x="2018581" y="345057"/>
                </a:lnTo>
                <a:lnTo>
                  <a:pt x="2139351" y="1846053"/>
                </a:lnTo>
                <a:lnTo>
                  <a:pt x="1639019" y="2070340"/>
                </a:lnTo>
                <a:lnTo>
                  <a:pt x="1086928" y="1104181"/>
                </a:lnTo>
                <a:lnTo>
                  <a:pt x="258792" y="879894"/>
                </a:lnTo>
                <a:lnTo>
                  <a:pt x="0" y="500332"/>
                </a:lnTo>
                <a:close/>
              </a:path>
            </a:pathLst>
          </a:cu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562630" y="5182619"/>
            <a:ext cx="2066189" cy="114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60673" y="4177302"/>
            <a:ext cx="1569614" cy="1430940"/>
            <a:chOff x="660673" y="4177302"/>
            <a:chExt cx="1569614" cy="1430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09852" y="4177302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852" y="4177302"/>
                  <a:ext cx="1120435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109852" y="4905937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852" y="4905937"/>
                  <a:ext cx="1120435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074938" y="4514165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938" y="4514165"/>
                  <a:ext cx="1120435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Plus 7"/>
            <p:cNvSpPr/>
            <p:nvPr/>
          </p:nvSpPr>
          <p:spPr>
            <a:xfrm>
              <a:off x="660673" y="4432875"/>
              <a:ext cx="414265" cy="33679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097271" y="5346632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71" y="5346632"/>
                  <a:ext cx="1120435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Minus 45"/>
          <p:cNvSpPr/>
          <p:nvPr/>
        </p:nvSpPr>
        <p:spPr>
          <a:xfrm>
            <a:off x="6817182" y="5363137"/>
            <a:ext cx="2066189" cy="114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078001" y="4759270"/>
            <a:ext cx="1356223" cy="1021065"/>
            <a:chOff x="7078001" y="4759270"/>
            <a:chExt cx="1356223" cy="1021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290060" y="4759270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60" y="4759270"/>
                  <a:ext cx="1120435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285942" y="5108964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5942" y="5108964"/>
                  <a:ext cx="1120435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Plus 44"/>
            <p:cNvSpPr/>
            <p:nvPr/>
          </p:nvSpPr>
          <p:spPr>
            <a:xfrm>
              <a:off x="7078001" y="4922005"/>
              <a:ext cx="414265" cy="33679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313789" y="5518725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789" y="5518725"/>
                  <a:ext cx="1120435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Freeform 47"/>
          <p:cNvSpPr/>
          <p:nvPr/>
        </p:nvSpPr>
        <p:spPr>
          <a:xfrm>
            <a:off x="4675517" y="4554747"/>
            <a:ext cx="2104845" cy="603849"/>
          </a:xfrm>
          <a:custGeom>
            <a:avLst/>
            <a:gdLst>
              <a:gd name="connsiteX0" fmla="*/ 155275 w 2104845"/>
              <a:gd name="connsiteY0" fmla="*/ 86264 h 603849"/>
              <a:gd name="connsiteX1" fmla="*/ 0 w 2104845"/>
              <a:gd name="connsiteY1" fmla="*/ 396815 h 603849"/>
              <a:gd name="connsiteX2" fmla="*/ 448574 w 2104845"/>
              <a:gd name="connsiteY2" fmla="*/ 603849 h 603849"/>
              <a:gd name="connsiteX3" fmla="*/ 2104845 w 2104845"/>
              <a:gd name="connsiteY3" fmla="*/ 552091 h 603849"/>
              <a:gd name="connsiteX4" fmla="*/ 1897811 w 2104845"/>
              <a:gd name="connsiteY4" fmla="*/ 0 h 603849"/>
              <a:gd name="connsiteX5" fmla="*/ 155275 w 2104845"/>
              <a:gd name="connsiteY5" fmla="*/ 86264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845" h="603849">
                <a:moveTo>
                  <a:pt x="155275" y="86264"/>
                </a:moveTo>
                <a:lnTo>
                  <a:pt x="0" y="396815"/>
                </a:lnTo>
                <a:lnTo>
                  <a:pt x="448574" y="603849"/>
                </a:lnTo>
                <a:lnTo>
                  <a:pt x="2104845" y="552091"/>
                </a:lnTo>
                <a:lnTo>
                  <a:pt x="1897811" y="0"/>
                </a:lnTo>
                <a:lnTo>
                  <a:pt x="155275" y="86264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51"/>
          <p:cNvSpPr/>
          <p:nvPr/>
        </p:nvSpPr>
        <p:spPr>
          <a:xfrm>
            <a:off x="7176108" y="3696615"/>
            <a:ext cx="2066189" cy="114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inus 52"/>
          <p:cNvSpPr/>
          <p:nvPr/>
        </p:nvSpPr>
        <p:spPr>
          <a:xfrm>
            <a:off x="2559578" y="3325794"/>
            <a:ext cx="2066189" cy="114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291471" y="3016277"/>
            <a:ext cx="1685082" cy="1100884"/>
            <a:chOff x="7291471" y="3016277"/>
            <a:chExt cx="1685082" cy="1100884"/>
          </a:xfrm>
        </p:grpSpPr>
        <p:sp>
          <p:nvSpPr>
            <p:cNvPr id="19" name="Oval 18"/>
            <p:cNvSpPr/>
            <p:nvPr/>
          </p:nvSpPr>
          <p:spPr>
            <a:xfrm>
              <a:off x="7291471" y="3388130"/>
              <a:ext cx="1524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648986" y="3016277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986" y="3016277"/>
                  <a:ext cx="1120435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24905" y="3406718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905" y="3406718"/>
                  <a:ext cx="1120435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Plus 50"/>
            <p:cNvSpPr/>
            <p:nvPr/>
          </p:nvSpPr>
          <p:spPr>
            <a:xfrm>
              <a:off x="8562288" y="3115624"/>
              <a:ext cx="414265" cy="33679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742539" y="3855551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539" y="3855551"/>
                  <a:ext cx="1120435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858342" y="2812702"/>
            <a:ext cx="1482506" cy="909895"/>
            <a:chOff x="2858342" y="2812702"/>
            <a:chExt cx="1482506" cy="90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198911" y="2812702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911" y="2812702"/>
                  <a:ext cx="1120435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218560" y="3099175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560" y="3099175"/>
                  <a:ext cx="1120435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Plus 48"/>
            <p:cNvSpPr/>
            <p:nvPr/>
          </p:nvSpPr>
          <p:spPr>
            <a:xfrm>
              <a:off x="2858342" y="2947229"/>
              <a:ext cx="414265" cy="33679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220413" y="3460987"/>
                  <a:ext cx="11204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,−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,..,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US" sz="1100" b="1" i="1" dirty="0" smtClean="0">
                            <a:latin typeface="Cambria Math"/>
                          </a:rPr>
                          <m:t>,…]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413" y="3460987"/>
                  <a:ext cx="1120435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Freeform 56"/>
          <p:cNvSpPr/>
          <p:nvPr/>
        </p:nvSpPr>
        <p:spPr>
          <a:xfrm>
            <a:off x="4261449" y="2760453"/>
            <a:ext cx="1915064" cy="1052422"/>
          </a:xfrm>
          <a:custGeom>
            <a:avLst/>
            <a:gdLst>
              <a:gd name="connsiteX0" fmla="*/ 0 w 1915064"/>
              <a:gd name="connsiteY0" fmla="*/ 448573 h 1052422"/>
              <a:gd name="connsiteX1" fmla="*/ 362309 w 1915064"/>
              <a:gd name="connsiteY1" fmla="*/ 34505 h 1052422"/>
              <a:gd name="connsiteX2" fmla="*/ 931653 w 1915064"/>
              <a:gd name="connsiteY2" fmla="*/ 0 h 1052422"/>
              <a:gd name="connsiteX3" fmla="*/ 1397479 w 1915064"/>
              <a:gd name="connsiteY3" fmla="*/ 69011 h 1052422"/>
              <a:gd name="connsiteX4" fmla="*/ 1811547 w 1915064"/>
              <a:gd name="connsiteY4" fmla="*/ 172528 h 1052422"/>
              <a:gd name="connsiteX5" fmla="*/ 1915064 w 1915064"/>
              <a:gd name="connsiteY5" fmla="*/ 586596 h 1052422"/>
              <a:gd name="connsiteX6" fmla="*/ 1759789 w 1915064"/>
              <a:gd name="connsiteY6" fmla="*/ 897147 h 1052422"/>
              <a:gd name="connsiteX7" fmla="*/ 1224951 w 1915064"/>
              <a:gd name="connsiteY7" fmla="*/ 983411 h 1052422"/>
              <a:gd name="connsiteX8" fmla="*/ 845389 w 1915064"/>
              <a:gd name="connsiteY8" fmla="*/ 914400 h 1052422"/>
              <a:gd name="connsiteX9" fmla="*/ 517585 w 1915064"/>
              <a:gd name="connsiteY9" fmla="*/ 1052422 h 1052422"/>
              <a:gd name="connsiteX10" fmla="*/ 258793 w 1915064"/>
              <a:gd name="connsiteY10" fmla="*/ 845389 h 1052422"/>
              <a:gd name="connsiteX11" fmla="*/ 17253 w 1915064"/>
              <a:gd name="connsiteY11" fmla="*/ 586596 h 1052422"/>
              <a:gd name="connsiteX12" fmla="*/ 0 w 1915064"/>
              <a:gd name="connsiteY12" fmla="*/ 448573 h 10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064" h="1052422">
                <a:moveTo>
                  <a:pt x="0" y="448573"/>
                </a:moveTo>
                <a:lnTo>
                  <a:pt x="362309" y="34505"/>
                </a:lnTo>
                <a:lnTo>
                  <a:pt x="931653" y="0"/>
                </a:lnTo>
                <a:lnTo>
                  <a:pt x="1397479" y="69011"/>
                </a:lnTo>
                <a:lnTo>
                  <a:pt x="1811547" y="172528"/>
                </a:lnTo>
                <a:lnTo>
                  <a:pt x="1915064" y="586596"/>
                </a:lnTo>
                <a:lnTo>
                  <a:pt x="1759789" y="897147"/>
                </a:lnTo>
                <a:lnTo>
                  <a:pt x="1224951" y="983411"/>
                </a:lnTo>
                <a:lnTo>
                  <a:pt x="845389" y="914400"/>
                </a:lnTo>
                <a:lnTo>
                  <a:pt x="517585" y="1052422"/>
                </a:lnTo>
                <a:lnTo>
                  <a:pt x="258793" y="845389"/>
                </a:lnTo>
                <a:lnTo>
                  <a:pt x="17253" y="586596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62113" y="3209026"/>
            <a:ext cx="2708695" cy="1276710"/>
          </a:xfrm>
          <a:custGeom>
            <a:avLst/>
            <a:gdLst>
              <a:gd name="connsiteX0" fmla="*/ 0 w 2708695"/>
              <a:gd name="connsiteY0" fmla="*/ 1000665 h 1276710"/>
              <a:gd name="connsiteX1" fmla="*/ 189781 w 2708695"/>
              <a:gd name="connsiteY1" fmla="*/ 776378 h 1276710"/>
              <a:gd name="connsiteX2" fmla="*/ 2260121 w 2708695"/>
              <a:gd name="connsiteY2" fmla="*/ 0 h 1276710"/>
              <a:gd name="connsiteX3" fmla="*/ 2708695 w 2708695"/>
              <a:gd name="connsiteY3" fmla="*/ 86265 h 1276710"/>
              <a:gd name="connsiteX4" fmla="*/ 2639683 w 2708695"/>
              <a:gd name="connsiteY4" fmla="*/ 569344 h 1276710"/>
              <a:gd name="connsiteX5" fmla="*/ 862642 w 2708695"/>
              <a:gd name="connsiteY5" fmla="*/ 1190446 h 1276710"/>
              <a:gd name="connsiteX6" fmla="*/ 345057 w 2708695"/>
              <a:gd name="connsiteY6" fmla="*/ 1276710 h 1276710"/>
              <a:gd name="connsiteX7" fmla="*/ 0 w 2708695"/>
              <a:gd name="connsiteY7" fmla="*/ 1000665 h 12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695" h="1276710">
                <a:moveTo>
                  <a:pt x="0" y="1000665"/>
                </a:moveTo>
                <a:lnTo>
                  <a:pt x="189781" y="776378"/>
                </a:lnTo>
                <a:lnTo>
                  <a:pt x="2260121" y="0"/>
                </a:lnTo>
                <a:lnTo>
                  <a:pt x="2708695" y="86265"/>
                </a:lnTo>
                <a:lnTo>
                  <a:pt x="2639683" y="569344"/>
                </a:lnTo>
                <a:lnTo>
                  <a:pt x="862642" y="1190446"/>
                </a:lnTo>
                <a:lnTo>
                  <a:pt x="345057" y="1276710"/>
                </a:lnTo>
                <a:lnTo>
                  <a:pt x="0" y="1000665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Connected Components </a:t>
            </a:r>
            <a:r>
              <a:rPr lang="en-US" dirty="0" smtClean="0">
                <a:solidFill>
                  <a:schemeClr val="tx2"/>
                </a:solidFill>
              </a:rPr>
              <a:t>in sketch space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5105400"/>
                <a:ext cx="8229600" cy="11717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Solution</a:t>
                </a:r>
                <a:r>
                  <a:rPr lang="en-US" dirty="0" smtClean="0"/>
                  <a:t>:  We maintain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⌉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sets </a:t>
                </a:r>
                <a:r>
                  <a:rPr lang="en-US" dirty="0" smtClean="0"/>
                  <a:t>of sample1 sketches of the adjacency vectors.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5105400"/>
                <a:ext cx="8229600" cy="1171754"/>
              </a:xfrm>
              <a:blipFill rotWithShape="1">
                <a:blip r:embed="rId2"/>
                <a:stretch>
                  <a:fillRect l="-1852" t="-6250" r="-118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1409700"/>
                <a:ext cx="8229600" cy="342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Important subtlety: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One sample1 sketch only guarantees (with high probability) </a:t>
                </a:r>
                <a:r>
                  <a:rPr lang="en-US" b="1" dirty="0" smtClean="0"/>
                  <a:t>one </a:t>
                </a:r>
                <a:r>
                  <a:rPr lang="en-US" dirty="0" smtClean="0"/>
                  <a:t>sample !!!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the connected components computation uses each sketch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⌉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times (once in each iteration)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09700"/>
                <a:ext cx="8229600" cy="342900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1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229600" cy="20573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linear transformations (usually “random”)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Input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whose entries are specified by (carefully chosen) random hash functions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229600" cy="2057399"/>
              </a:xfrm>
              <a:blipFill rotWithShape="1">
                <a:blip r:embed="rId2"/>
                <a:stretch>
                  <a:fillRect l="-1926" t="-3858" b="-18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786727" y="3691115"/>
            <a:ext cx="2779059" cy="914400"/>
            <a:chOff x="1295400" y="4231341"/>
            <a:chExt cx="2779059" cy="914400"/>
          </a:xfrm>
        </p:grpSpPr>
        <p:sp>
          <p:nvSpPr>
            <p:cNvPr id="7" name="Double Bracket 6"/>
            <p:cNvSpPr/>
            <p:nvPr/>
          </p:nvSpPr>
          <p:spPr>
            <a:xfrm>
              <a:off x="1295400" y="4231341"/>
              <a:ext cx="2779059" cy="914400"/>
            </a:xfrm>
            <a:prstGeom prst="bracketPair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394240" y="4426931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240" y="4426931"/>
                  <a:ext cx="58137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656979" y="3691115"/>
            <a:ext cx="507896" cy="2057400"/>
            <a:chOff x="4394252" y="4231341"/>
            <a:chExt cx="507896" cy="2057400"/>
          </a:xfrm>
        </p:grpSpPr>
        <p:sp>
          <p:nvSpPr>
            <p:cNvPr id="8" name="Double Bracket 7"/>
            <p:cNvSpPr/>
            <p:nvPr/>
          </p:nvSpPr>
          <p:spPr>
            <a:xfrm>
              <a:off x="4419600" y="4231341"/>
              <a:ext cx="457200" cy="2057400"/>
            </a:xfrm>
            <a:prstGeom prst="bracketPair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394252" y="4967653"/>
                  <a:ext cx="50789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52" y="4967653"/>
                  <a:ext cx="507896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9176" y="3842652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176" y="3842652"/>
                <a:ext cx="58381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926437" y="3677839"/>
            <a:ext cx="461102" cy="914400"/>
            <a:chOff x="1295400" y="4231341"/>
            <a:chExt cx="2779059" cy="914400"/>
          </a:xfrm>
        </p:grpSpPr>
        <p:sp>
          <p:nvSpPr>
            <p:cNvPr id="15" name="Double Bracket 14"/>
            <p:cNvSpPr/>
            <p:nvPr/>
          </p:nvSpPr>
          <p:spPr>
            <a:xfrm>
              <a:off x="1295400" y="4231341"/>
              <a:ext cx="2779059" cy="914400"/>
            </a:xfrm>
            <a:prstGeom prst="bracketPair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44821" y="4396154"/>
                  <a:ext cx="16802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821" y="4396154"/>
                  <a:ext cx="168021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295400" y="3691115"/>
            <a:ext cx="0" cy="9011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5763" y="3873429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63" y="3873429"/>
                <a:ext cx="4862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6737176" y="3654640"/>
            <a:ext cx="0" cy="9011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42231" y="3836954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31" y="3836954"/>
                <a:ext cx="48622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786727" y="4876800"/>
            <a:ext cx="263287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63482" y="4876800"/>
                <a:ext cx="47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82" y="4876800"/>
                <a:ext cx="47936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4192" y="5748515"/>
                <a:ext cx="1219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≪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92" y="5748515"/>
                <a:ext cx="121930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8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Connected Components </a:t>
            </a:r>
            <a:r>
              <a:rPr lang="en-US" dirty="0" smtClean="0">
                <a:solidFill>
                  <a:schemeClr val="tx2"/>
                </a:solidFill>
              </a:rPr>
              <a:t>in sketch space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295401"/>
            <a:ext cx="8229600" cy="91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When does sketching pay off  ?? 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29882" y="2133600"/>
                <a:ext cx="8409317" cy="419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The plain solution maintains the adjacency list of each node, update as needed, and apply a classic connected components algorithm on query time.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S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ketches of adjacency vectors is justified  when: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any edges are deleted and added,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 need to test connectivity “often”, and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</a:rPr>
                  <a:t>“usually”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≫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82" y="2133600"/>
                <a:ext cx="8409317" cy="4191000"/>
              </a:xfrm>
              <a:prstGeom prst="rect">
                <a:avLst/>
              </a:prstGeom>
              <a:blipFill rotWithShape="1">
                <a:blip r:embed="rId2"/>
                <a:stretch>
                  <a:fillRect l="-1885" t="-1890" r="-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Ahn</a:t>
            </a:r>
            <a:r>
              <a:rPr lang="en-US" dirty="0" smtClean="0"/>
              <a:t>, </a:t>
            </a:r>
            <a:r>
              <a:rPr lang="en-US" dirty="0" err="1" smtClean="0"/>
              <a:t>Guha</a:t>
            </a:r>
            <a:r>
              <a:rPr lang="en-US" dirty="0" smtClean="0"/>
              <a:t>, McGregor: “</a:t>
            </a:r>
            <a:r>
              <a:rPr lang="en-US" dirty="0" err="1" smtClean="0"/>
              <a:t>Analysing</a:t>
            </a:r>
            <a:r>
              <a:rPr lang="en-US" dirty="0" smtClean="0"/>
              <a:t> graph structure via linear measurements.” 2013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Cormode</a:t>
            </a:r>
            <a:r>
              <a:rPr lang="en-US" dirty="0" smtClean="0"/>
              <a:t>, </a:t>
            </a:r>
            <a:r>
              <a:rPr lang="en-US" dirty="0" err="1" smtClean="0"/>
              <a:t>Muthukrishnan</a:t>
            </a:r>
            <a:r>
              <a:rPr lang="en-US" dirty="0" smtClean="0"/>
              <a:t>, </a:t>
            </a:r>
            <a:r>
              <a:rPr lang="en-US" dirty="0" err="1" smtClean="0"/>
              <a:t>Rozenbaum</a:t>
            </a:r>
            <a:r>
              <a:rPr lang="en-US" dirty="0" smtClean="0"/>
              <a:t>, “</a:t>
            </a:r>
            <a:r>
              <a:rPr lang="en-US" dirty="0"/>
              <a:t>Summarizing and Mining Inverse Distributions on Data Streams via Dynamic Inverse </a:t>
            </a:r>
            <a:r>
              <a:rPr lang="en-US" dirty="0" smtClean="0"/>
              <a:t>Sampling” VLDB 2005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Jowhari</a:t>
            </a:r>
            <a:r>
              <a:rPr lang="en-US" dirty="0" smtClean="0"/>
              <a:t>, </a:t>
            </a:r>
            <a:r>
              <a:rPr lang="en-US" dirty="0" err="1" smtClean="0"/>
              <a:t>Saglam</a:t>
            </a:r>
            <a:r>
              <a:rPr lang="en-US" dirty="0" smtClean="0"/>
              <a:t>, </a:t>
            </a:r>
            <a:r>
              <a:rPr lang="en-US" dirty="0" err="1" smtClean="0"/>
              <a:t>Tardos</a:t>
            </a:r>
            <a:r>
              <a:rPr lang="en-US" dirty="0" smtClean="0"/>
              <a:t>, “Tight bounds for </a:t>
            </a:r>
            <a:r>
              <a:rPr lang="en-US" dirty="0" err="1" smtClean="0"/>
              <a:t>Lp</a:t>
            </a:r>
            <a:r>
              <a:rPr lang="en-US" dirty="0" smtClean="0"/>
              <a:t> samplers, finding duplicates in streams, and related problems.” PODS 2011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63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Random </a:t>
            </a:r>
            <a:r>
              <a:rPr lang="en-US" dirty="0"/>
              <a:t>S</a:t>
            </a:r>
            <a:r>
              <a:rPr lang="en-US" dirty="0" smtClean="0"/>
              <a:t>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7891"/>
            <a:ext cx="8229600" cy="1600200"/>
          </a:xfrm>
          <a:solidFill>
            <a:schemeClr val="accent1">
              <a:alpha val="1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Powerful tool for data analysis: </a:t>
            </a:r>
            <a:r>
              <a:rPr lang="en-US" dirty="0"/>
              <a:t> E</a:t>
            </a:r>
            <a:r>
              <a:rPr lang="en-US" dirty="0" smtClean="0"/>
              <a:t>fficiently estimate properties of a large population (data set) by examining the smaller sample.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19400"/>
            <a:ext cx="8382000" cy="2219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We saw sampling several times  in this class: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Min-Hash: Uniform over distinct items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ADS: probability decreases with </a:t>
            </a:r>
            <a:r>
              <a:rPr lang="en-US" dirty="0" smtClean="0"/>
              <a:t>distance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Sampling using linear sketches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039264"/>
            <a:ext cx="8382000" cy="1590855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Sample coordination:  Using same set of hash functions.  We get </a:t>
            </a:r>
            <a:r>
              <a:rPr lang="en-US" dirty="0" err="1" smtClean="0"/>
              <a:t>mergeability</a:t>
            </a:r>
            <a:r>
              <a:rPr lang="en-US" dirty="0" smtClean="0"/>
              <a:t> and better similarity estimators between sampled vectors.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Subset (Domain/Subpopulation) queries: </a:t>
            </a:r>
            <a:br>
              <a:rPr lang="en-US" dirty="0" smtClean="0"/>
            </a:br>
            <a:r>
              <a:rPr lang="en-US" dirty="0" smtClean="0"/>
              <a:t>Important application of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2209800"/>
                <a:ext cx="8229600" cy="259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Query is specified by a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on items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E</a:t>
                </a:r>
                <a:r>
                  <a:rPr lang="en-US" dirty="0" smtClean="0"/>
                  <a:t>stimate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subset cardinality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Weighted items: Estimate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subset weight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2209800"/>
                <a:ext cx="8229600" cy="2590800"/>
              </a:xfrm>
              <a:blipFill rotWithShape="1">
                <a:blip r:embed="rId2"/>
                <a:stretch>
                  <a:fillRect l="-1926" t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1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“basic”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291" y="1371600"/>
                <a:ext cx="8839200" cy="379548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Reservoir sampling </a:t>
                </a:r>
                <a:r>
                  <a:rPr lang="en-US" dirty="0" smtClean="0"/>
                  <a:t>(uniform “simple random” sampling on a stream)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Weighted sampling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Poisson and Probability Proportional to Size (PPS)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Bottom-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/Order Sampling: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Sequential Poisson/Order PPS/ Priority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Weighted sampling without replacement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291" y="1371600"/>
                <a:ext cx="8839200" cy="3795485"/>
              </a:xfrm>
              <a:blipFill rotWithShape="1">
                <a:blip r:embed="rId2"/>
                <a:stretch>
                  <a:fillRect l="-1793" t="-3371" b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7291" y="5257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Many names because these highly useful and natural sampling schemes were re-invented multiple times, by Computer Scientists and Statisticians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Reservoir Sampling: </a:t>
            </a:r>
            <a:br>
              <a:rPr lang="en-US" dirty="0" smtClean="0"/>
            </a:br>
            <a:r>
              <a:rPr lang="en-US" sz="3600" dirty="0">
                <a:solidFill>
                  <a:schemeClr val="tx2"/>
                </a:solidFill>
              </a:rPr>
              <a:t>[</a:t>
            </a:r>
            <a:r>
              <a:rPr lang="en-US" sz="3600" dirty="0" smtClean="0">
                <a:solidFill>
                  <a:schemeClr val="tx2"/>
                </a:solidFill>
              </a:rPr>
              <a:t>Knuth 1969,1981; Vitter 1985, …]</a:t>
            </a:r>
            <a:endParaRPr lang="en-US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Model:</a:t>
                </a:r>
                <a:r>
                  <a:rPr lang="en-US" dirty="0" smtClean="0"/>
                  <a:t>  Stream of (unique) items: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aintain a uniform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-- (all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tuples equally likely)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  <a:blipFill rotWithShape="1">
                <a:blip r:embed="rId2"/>
                <a:stretch>
                  <a:fillRect l="-1852" t="-7634"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828800" y="3429000"/>
                <a:ext cx="5171536" cy="28956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When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arrives: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Else</a:t>
                </a:r>
                <a:r>
                  <a:rPr lang="en-US" dirty="0" smtClean="0"/>
                  <a:t>: 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</a:t>
                </a:r>
                <a:r>
                  <a:rPr lang="en-US" sz="3200" dirty="0" smtClean="0"/>
                  <a:t>hoose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∼</m:t>
                    </m:r>
                    <m:r>
                      <a:rPr lang="en-US" sz="3200" b="0" i="1" smtClean="0">
                        <a:latin typeface="Cambria Math"/>
                      </a:rPr>
                      <m:t>𝑈</m:t>
                    </m:r>
                    <m:r>
                      <a:rPr lang="en-US" sz="3200" b="0" i="1" smtClean="0">
                        <a:latin typeface="Cambria Math"/>
                      </a:rPr>
                      <m:t>{1,…, </m:t>
                    </m:r>
                    <m:r>
                      <a:rPr lang="en-US" sz="3200" b="0" i="1" smtClean="0"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32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If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429000"/>
                <a:ext cx="5171536" cy="2895600"/>
              </a:xfrm>
              <a:prstGeom prst="rect">
                <a:avLst/>
              </a:prstGeom>
              <a:blipFill rotWithShape="1">
                <a:blip r:embed="rId3"/>
                <a:stretch>
                  <a:fillRect l="-2948" t="-2526" b="-7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3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Reservoir using bottom-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Min-Hash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Bottom-k Min-Hash samples</a:t>
                </a:r>
                <a:r>
                  <a:rPr lang="en-US" dirty="0" smtClean="0"/>
                  <a:t>: Each item has a random “hash”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take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items with smallest hash (also in [Knuth 1969])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Another form of Reservoir sampling, good also with distributed data.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Min-Hash form applies with distinct sampling (multiple occurrences of same item) where we can not track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(total population size till now)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763000" cy="4525963"/>
              </a:xfrm>
              <a:blipFill rotWithShape="1">
                <a:blip r:embed="rId3"/>
                <a:stretch>
                  <a:fillRect l="-173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7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Subset queries with uniform sample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6273" y="12954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Fraction in sample is an unbiased estimate of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fraction in population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 estimate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number in population</a:t>
                </a:r>
                <a:r>
                  <a:rPr lang="en-US" dirty="0" smtClean="0"/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u="sng" dirty="0" smtClean="0"/>
                  <a:t>If we know the total number of items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u="sng" dirty="0" smtClean="0"/>
                  <a:t> </a:t>
                </a:r>
                <a:r>
                  <a:rPr lang="en-US" dirty="0" smtClean="0"/>
                  <a:t>(e.g., stream of items which occur once)        Estimate is: Number in sample times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u="sng" dirty="0" smtClean="0"/>
                  <a:t>If we do not know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u="sng" dirty="0" smtClean="0"/>
                  <a:t> </a:t>
                </a:r>
                <a:r>
                  <a:rPr lang="en-US" dirty="0" smtClean="0"/>
                  <a:t>(e.g., sampling distinct items with bottom-k Min-Hash), we use (conditioned) inverse probability estimates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273" y="1295400"/>
                <a:ext cx="8229600" cy="4525963"/>
              </a:xfrm>
              <a:blipFill rotWithShape="1">
                <a:blip r:embed="rId2"/>
                <a:stretch>
                  <a:fillRect l="-1852" t="-2830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4202" y="5832791"/>
            <a:ext cx="8387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First option is better (when available):  Lower variance for large subsets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686800" cy="3657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I</a:t>
                </a:r>
                <a:r>
                  <a:rPr lang="en-US" dirty="0" smtClean="0"/>
                  <a:t>tems often have a skewed weight </a:t>
                </a:r>
                <a:r>
                  <a:rPr lang="en-US" dirty="0"/>
                  <a:t>distribution: Internet flows, file sizes, feature frequencies, number of friends in social </a:t>
                </a:r>
                <a:r>
                  <a:rPr lang="en-US" dirty="0" smtClean="0"/>
                  <a:t>network.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If sample misses heavy items, subset weight queries would have high variance.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Heavier items should have higher inclusion probabilities.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86800" cy="3657600"/>
              </a:xfrm>
              <a:blipFill rotWithShape="1">
                <a:blip r:embed="rId2"/>
                <a:stretch>
                  <a:fillRect l="-1544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5800" y="4876800"/>
            <a:ext cx="6096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2578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5486400"/>
            <a:ext cx="609600" cy="11034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5715000"/>
            <a:ext cx="609600" cy="828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6075512"/>
            <a:ext cx="609600" cy="4776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6229530"/>
            <a:ext cx="609600" cy="3136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Poisson Sampling (generalizes Bernoulli)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6130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Items have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Independent</a:t>
                </a:r>
                <a:r>
                  <a:rPr lang="en-US" dirty="0" smtClean="0"/>
                  <a:t> inclusion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/>
                  <a:t> that depend on weights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Expected sample size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61306"/>
              </a:xfrm>
              <a:blipFill rotWithShape="1">
                <a:blip r:embed="rId2"/>
                <a:stretch>
                  <a:fillRect l="-1630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5800" y="4876800"/>
            <a:ext cx="6096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2578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5486400"/>
            <a:ext cx="609600" cy="11034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5715000"/>
            <a:ext cx="609600" cy="828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6075512"/>
            <a:ext cx="609600" cy="4776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6229530"/>
            <a:ext cx="609600" cy="3136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129" y="4261507"/>
                <a:ext cx="614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9" y="4261507"/>
                <a:ext cx="6142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95529" y="4615190"/>
                <a:ext cx="622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29" y="4615190"/>
                <a:ext cx="6225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0543" y="4996190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43" y="4996190"/>
                <a:ext cx="6225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8458" y="5190168"/>
                <a:ext cx="619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58" y="5190168"/>
                <a:ext cx="6199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16567" y="5382280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67" y="5382280"/>
                <a:ext cx="62254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43754" y="5625802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54" y="5625802"/>
                <a:ext cx="62254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96974" y="5960413"/>
                <a:ext cx="6864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974" y="5960413"/>
                <a:ext cx="686406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2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Linear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5777" y="1676400"/>
                <a:ext cx="8229600" cy="297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E</a:t>
                </a:r>
                <a:r>
                  <a:rPr lang="en-US" dirty="0" smtClean="0"/>
                  <a:t>asy to update sketch under positive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negative</a:t>
                </a:r>
                <a:r>
                  <a:rPr lang="en-US" dirty="0" smtClean="0"/>
                  <a:t> updates to entry: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U</a:t>
                </a:r>
                <a:r>
                  <a:rPr lang="en-US" dirty="0" smtClean="0"/>
                  <a:t>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∈[1,…,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To update sketch: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7" y="1676400"/>
                <a:ext cx="8229600" cy="2971800"/>
              </a:xfrm>
              <a:prstGeom prst="rect">
                <a:avLst/>
              </a:prstGeom>
              <a:blipFill rotWithShape="1">
                <a:blip r:embed="rId2"/>
                <a:stretch>
                  <a:fillRect l="-1630" t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734" y="5176745"/>
                <a:ext cx="86696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/>
                  <a:t>Naturally </a:t>
                </a:r>
                <a:r>
                  <a:rPr lang="en-US" sz="3200" dirty="0" err="1" smtClean="0"/>
                  <a:t>mergeable</a:t>
                </a:r>
                <a:r>
                  <a:rPr lang="en-US" sz="3200" dirty="0" smtClean="0"/>
                  <a:t> (over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signed</a:t>
                </a:r>
                <a:r>
                  <a:rPr lang="en-US" sz="3200" dirty="0" smtClean="0"/>
                  <a:t> entries)</a:t>
                </a:r>
                <a:endParaRPr lang="en-US" sz="3200" dirty="0"/>
              </a:p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𝑀𝑏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𝑀𝑐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4" y="5176745"/>
                <a:ext cx="8669681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547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0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Poisson: Subset Weight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1129" y="1823106"/>
                <a:ext cx="8229600" cy="1380169"/>
              </a:xfrm>
              <a:solidFill>
                <a:schemeClr val="accent1">
                  <a:alpha val="15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Assumes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>
                    <a:solidFill>
                      <a:schemeClr val="tx2"/>
                    </a:solidFill>
                  </a:rPr>
                  <a:t> </a:t>
                </a:r>
                <a:endParaRPr lang="en-US" sz="32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129" y="1823106"/>
                <a:ext cx="8229600" cy="1380169"/>
              </a:xfrm>
              <a:blipFill rotWithShape="1">
                <a:blip r:embed="rId2"/>
                <a:stretch>
                  <a:fillRect l="-1926" t="-885" b="-8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5800" y="4876800"/>
            <a:ext cx="6096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2578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5486400"/>
            <a:ext cx="609600" cy="11034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5715000"/>
            <a:ext cx="609600" cy="828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6075512"/>
            <a:ext cx="609600" cy="4776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6229530"/>
            <a:ext cx="609600" cy="3136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129" y="4261507"/>
                <a:ext cx="614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9" y="4261507"/>
                <a:ext cx="6142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95529" y="4615190"/>
                <a:ext cx="622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29" y="4615190"/>
                <a:ext cx="6225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0543" y="4996190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43" y="4996190"/>
                <a:ext cx="6225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8458" y="5190168"/>
                <a:ext cx="619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58" y="5190168"/>
                <a:ext cx="6199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16567" y="5382280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67" y="5382280"/>
                <a:ext cx="62254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43754" y="5625802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54" y="5625802"/>
                <a:ext cx="62254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96974" y="5960413"/>
                <a:ext cx="6864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974" y="5960413"/>
                <a:ext cx="686406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1608826" y="1143000"/>
            <a:ext cx="6528038" cy="65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Inverse Probability estimates [HT52]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685800" y="3197524"/>
                <a:ext cx="8229600" cy="19351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HT estimator of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smtClean="0">
                            <a:latin typeface="Cambria Math"/>
                          </a:rPr>
                          <m:t>𝑖</m:t>
                        </m:r>
                        <m:r>
                          <a:rPr lang="en-US" i="1" smtClean="0">
                            <a:latin typeface="Cambria Math"/>
                          </a:rPr>
                          <m:t>∈</m:t>
                        </m:r>
                        <m:r>
                          <a:rPr lang="en-US" i="1" smtClean="0">
                            <a:latin typeface="Cambria Math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i="1" smtClean="0">
                              <a:latin typeface="Cambria Math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97524"/>
                <a:ext cx="8229600" cy="1935135"/>
              </a:xfrm>
              <a:prstGeom prst="rect">
                <a:avLst/>
              </a:prstGeom>
              <a:blipFill rotWithShape="1">
                <a:blip r:embed="rId10"/>
                <a:stretch>
                  <a:fillRect l="-1926" t="-3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3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Poisson with HT estimates: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HT estimator is the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linear</a:t>
                </a:r>
                <a:r>
                  <a:rPr lang="en-US" dirty="0" smtClean="0"/>
                  <a:t> nonnegative estimator with minimum variance 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linear</a:t>
                </a:r>
                <a:r>
                  <a:rPr lang="en-US" dirty="0" smtClean="0"/>
                  <a:t> = estimates each item separately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Variance for item </a:t>
                </a:r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u="sng" dirty="0" smtClean="0">
                    <a:solidFill>
                      <a:schemeClr val="tx2"/>
                    </a:solidFill>
                  </a:rPr>
                  <a:t>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latin typeface="Cambria Math"/>
                      </a:rPr>
                      <m:t>=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7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7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4572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Poisson: 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45720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88830" y="1447800"/>
                <a:ext cx="8502770" cy="21336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  <a:latin typeface="Cambria Math"/>
                  </a:rPr>
                  <a:t>Optimization problem</a:t>
                </a:r>
                <a:r>
                  <a:rPr lang="en-US" u="sng" dirty="0" smtClean="0">
                    <a:latin typeface="Cambria Math"/>
                  </a:rPr>
                  <a:t>:</a:t>
                </a:r>
                <a:r>
                  <a:rPr lang="en-US" dirty="0" smtClean="0">
                    <a:latin typeface="Cambria Math"/>
                  </a:rPr>
                  <a:t>  Given expected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mbria Math"/>
                  </a:rPr>
                  <a:t>, minimize sum </a:t>
                </a:r>
                <a:r>
                  <a:rPr lang="en-US" dirty="0">
                    <a:latin typeface="Cambria Math"/>
                  </a:rPr>
                  <a:t>of per-item </a:t>
                </a:r>
                <a:r>
                  <a:rPr lang="en-US" dirty="0" smtClean="0">
                    <a:latin typeface="Cambria Math"/>
                  </a:rPr>
                  <a:t>variances. </a:t>
                </a:r>
                <a:r>
                  <a:rPr lang="en-US" dirty="0">
                    <a:solidFill>
                      <a:schemeClr val="tx2"/>
                    </a:solidFill>
                    <a:latin typeface="Cambria Math"/>
                  </a:rPr>
                  <a:t>(variance of population weight </a:t>
                </a:r>
                <a:r>
                  <a:rPr lang="en-US" dirty="0" smtClean="0">
                    <a:solidFill>
                      <a:schemeClr val="tx2"/>
                    </a:solidFill>
                    <a:latin typeface="Cambria Math"/>
                  </a:rPr>
                  <a:t>estimate, expected variance of a “random” subset)</a:t>
                </a: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0" y="1447800"/>
                <a:ext cx="8502770" cy="2133600"/>
              </a:xfrm>
              <a:prstGeom prst="rect">
                <a:avLst/>
              </a:prstGeom>
              <a:blipFill rotWithShape="1">
                <a:blip r:embed="rId3"/>
                <a:stretch>
                  <a:fillRect l="-1792" t="-3714" b="-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8830" y="3962400"/>
                <a:ext cx="8229600" cy="25908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latin typeface="Cambria Math"/>
                  </a:rPr>
                  <a:t>Minimize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b="0" u="sng" dirty="0" smtClean="0"/>
                  <a:t>Such that 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0" y="3962400"/>
                <a:ext cx="8229600" cy="2590800"/>
              </a:xfrm>
              <a:prstGeom prst="rect">
                <a:avLst/>
              </a:prstGeom>
              <a:blipFill rotWithShape="1">
                <a:blip r:embed="rId4"/>
                <a:stretch>
                  <a:fillRect l="-1852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7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Proportional to Size (PPS)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132" y="4648200"/>
                <a:ext cx="8458200" cy="129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Solution: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 smtClean="0"/>
                  <a:t> Each item is sampled 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(truncate with 1).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32" y="4648200"/>
                <a:ext cx="8458200" cy="1295400"/>
              </a:xfrm>
              <a:blipFill rotWithShape="1">
                <a:blip r:embed="rId2"/>
                <a:stretch>
                  <a:fillRect l="-1875" t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00332" y="1676400"/>
                <a:ext cx="8229600" cy="25908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latin typeface="Cambria Math"/>
                  </a:rPr>
                  <a:t>Minimize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b="0" u="sng" dirty="0" smtClean="0"/>
                  <a:t>Such that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2" y="1676400"/>
                <a:ext cx="8229600" cy="259080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5863166"/>
            <a:ext cx="60960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We show proof for 2 items…</a:t>
            </a:r>
          </a:p>
        </p:txBody>
      </p:sp>
    </p:spTree>
    <p:extLst>
      <p:ext uri="{BB962C8B-B14F-4D97-AF65-F5344CB8AC3E}">
        <p14:creationId xmlns:p14="http://schemas.microsoft.com/office/powerpoint/2010/main" val="25047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PPS minimizes variance: 2 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Same as minimizing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Take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Second derivative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extremum</a:t>
                </a:r>
                <a:r>
                  <a:rPr lang="en-US" dirty="0" smtClean="0"/>
                  <a:t> is minimum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35" r="-667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Proportional to Size (PPS)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458200" cy="3810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Equivalent formulation: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 obtain a PPS sample with expected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b="0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to be the solution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min</m:t>
                        </m:r>
                        <m:r>
                          <a:rPr lang="en-US" i="1">
                            <a:latin typeface="Cambria Math"/>
                          </a:rPr>
                          <m:t>{1,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0" smtClean="0">
                        <a:latin typeface="Cambria Math"/>
                      </a:rPr>
                      <m:t>{1,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Take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)∼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dirty="0" smtClean="0"/>
                  <a:t> sample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⟺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3810000"/>
              </a:xfrm>
              <a:blipFill rotWithShape="1">
                <a:blip r:embed="rId2"/>
                <a:stretch>
                  <a:fillRect l="-1875" t="-2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81000" y="5867400"/>
                <a:ext cx="8229600" cy="761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For given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uniquely determines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67400"/>
                <a:ext cx="8229600" cy="761999"/>
              </a:xfrm>
              <a:prstGeom prst="rect">
                <a:avLst/>
              </a:prstGeom>
              <a:blipFill rotWithShape="1">
                <a:blip r:embed="rId3"/>
                <a:stretch>
                  <a:fillRect l="-1926" t="-9677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8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PPS on a stream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1"/>
                <a:ext cx="8229600" cy="3810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Keep expected sample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Sample contains all items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den>
                    </m:f>
                    <m:r>
                      <a:rPr lang="en-US" b="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need to track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items that are not sampled.  This allows us to re-compute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so that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when a new item arrives, using only information in sample.</a:t>
                </a:r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increases, we may need to remove items from sample.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1"/>
                <a:ext cx="8229600" cy="3810000"/>
              </a:xfrm>
              <a:blipFill rotWithShape="1">
                <a:blip r:embed="rId3"/>
                <a:stretch>
                  <a:fillRect l="-1852" t="-1920" b="-24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33400" y="5655733"/>
                <a:ext cx="8382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Poisson sampling has a variable sample size !!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We prefer to specify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fixed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655733"/>
                <a:ext cx="8382000" cy="1066800"/>
              </a:xfrm>
              <a:prstGeom prst="rect">
                <a:avLst/>
              </a:prstGeom>
              <a:blipFill rotWithShape="1">
                <a:blip r:embed="rId4"/>
                <a:stretch>
                  <a:fillRect l="-1745" t="-11429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5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a fixed sample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819400"/>
                <a:ext cx="8229600" cy="3657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Idea: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Instead of taking items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,  (and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on the go)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items with highest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Same as bottom-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items with respect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819400"/>
                <a:ext cx="8229600" cy="3657600"/>
              </a:xfrm>
              <a:blipFill rotWithShape="1">
                <a:blip r:embed="rId2"/>
                <a:stretch>
                  <a:fillRect l="-1926" t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Proposed schemes include </a:t>
            </a:r>
            <a:r>
              <a:rPr lang="en-US" dirty="0" err="1" smtClean="0">
                <a:solidFill>
                  <a:schemeClr val="tx2"/>
                </a:solidFill>
              </a:rPr>
              <a:t>Rejective</a:t>
            </a:r>
            <a:r>
              <a:rPr lang="en-US" dirty="0" smtClean="0">
                <a:solidFill>
                  <a:schemeClr val="tx2"/>
                </a:solidFill>
              </a:rPr>
              <a:t> sampling, </a:t>
            </a:r>
            <a:r>
              <a:rPr lang="en-US" dirty="0" err="1" smtClean="0">
                <a:solidFill>
                  <a:schemeClr val="tx2"/>
                </a:solidFill>
              </a:rPr>
              <a:t>Varopt</a:t>
            </a:r>
            <a:r>
              <a:rPr lang="en-US" dirty="0" smtClean="0">
                <a:solidFill>
                  <a:schemeClr val="tx2"/>
                </a:solidFill>
              </a:rPr>
              <a:t> sampling [Chao 1982] [CDKLT2009], 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We focus here on bottom-k/order sampling.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sample size fixed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81200"/>
                <a:ext cx="8229600" cy="1828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 Bottom-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/Order sampling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[</a:t>
                </a:r>
                <a:r>
                  <a:rPr lang="en-US" dirty="0" err="1" smtClean="0"/>
                  <a:t>Bengt</a:t>
                </a:r>
                <a:r>
                  <a:rPr lang="en-US" dirty="0" smtClean="0"/>
                  <a:t> </a:t>
                </a:r>
                <a:r>
                  <a:rPr lang="en-US" dirty="0"/>
                  <a:t>Rosen (1972,1997), </a:t>
                </a:r>
                <a:r>
                  <a:rPr lang="en-US" dirty="0" err="1"/>
                  <a:t>Esbjorn</a:t>
                </a:r>
                <a:r>
                  <a:rPr lang="en-US" dirty="0"/>
                  <a:t> </a:t>
                </a:r>
                <a:r>
                  <a:rPr lang="en-US" dirty="0" err="1"/>
                  <a:t>Ohlsson</a:t>
                </a:r>
                <a:r>
                  <a:rPr lang="en-US" dirty="0"/>
                  <a:t> (1990-</a:t>
                </a:r>
                <a:r>
                  <a:rPr lang="en-US" dirty="0" smtClean="0"/>
                  <a:t>)]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81200"/>
                <a:ext cx="8229600" cy="1828800"/>
              </a:xfrm>
              <a:blipFill rotWithShape="1">
                <a:blip r:embed="rId2"/>
                <a:stretch>
                  <a:fillRect l="-1852" t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3434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Scheme(s) (re-)invented very many times…  E.g.</a:t>
            </a:r>
          </a:p>
          <a:p>
            <a:pPr marL="0" indent="0">
              <a:buNone/>
            </a:pPr>
            <a:r>
              <a:rPr lang="en-US" dirty="0" smtClean="0"/>
              <a:t>Duffield  Lund </a:t>
            </a:r>
            <a:r>
              <a:rPr lang="en-US" dirty="0" err="1" smtClean="0"/>
              <a:t>Thorup</a:t>
            </a:r>
            <a:r>
              <a:rPr lang="en-US" dirty="0" smtClean="0"/>
              <a:t> (JACM 2007).… (“priority” sampling), </a:t>
            </a:r>
            <a:r>
              <a:rPr lang="en-US" dirty="0" err="1" smtClean="0"/>
              <a:t>Efraimidis</a:t>
            </a:r>
            <a:r>
              <a:rPr lang="en-US" dirty="0" smtClean="0"/>
              <a:t> </a:t>
            </a:r>
            <a:r>
              <a:rPr lang="en-US" dirty="0" err="1" smtClean="0"/>
              <a:t>Spirakis</a:t>
            </a:r>
            <a:r>
              <a:rPr lang="en-US" dirty="0" smtClean="0"/>
              <a:t> 2006, C 1997, CK 2007</a:t>
            </a:r>
          </a:p>
        </p:txBody>
      </p:sp>
    </p:spTree>
    <p:extLst>
      <p:ext uri="{BB962C8B-B14F-4D97-AF65-F5344CB8AC3E}">
        <p14:creationId xmlns:p14="http://schemas.microsoft.com/office/powerpoint/2010/main" val="37477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Bottom-k sampling (weighted): General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" y="2209800"/>
                <a:ext cx="8229600" cy="3352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Each item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takes a random “rank”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∼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[0,1]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sample includes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items with smallest rank value.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09800"/>
                <a:ext cx="8229600" cy="3352799"/>
              </a:xfrm>
              <a:prstGeom prst="rect">
                <a:avLst/>
              </a:prstGeom>
              <a:blipFill rotWithShape="1">
                <a:blip r:embed="rId2"/>
                <a:stretch>
                  <a:fillRect l="-1630" t="-218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9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sketches: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Design linear sketches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7030A0"/>
                </a:solidFill>
              </a:rPr>
              <a:t>Exactly1?</a:t>
            </a:r>
            <a:r>
              <a:rPr lang="en-US" dirty="0" smtClean="0"/>
              <a:t>” :  Determine if there is exactly one nonzero entry (special case of distinct count)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b="1" dirty="0" smtClean="0">
                <a:solidFill>
                  <a:srgbClr val="7030A0"/>
                </a:solidFill>
              </a:rPr>
              <a:t>Sample1</a:t>
            </a:r>
            <a:r>
              <a:rPr lang="en-US" dirty="0" smtClean="0">
                <a:solidFill>
                  <a:srgbClr val="7030A0"/>
                </a:solidFill>
              </a:rPr>
              <a:t>”</a:t>
            </a:r>
            <a:r>
              <a:rPr lang="en-US" dirty="0" smtClean="0"/>
              <a:t>: Obtain the index and value of a (random) nonzero entry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Application: Sketch the “adjacency  vectors” </a:t>
            </a:r>
            <a:r>
              <a:rPr lang="en-US" dirty="0"/>
              <a:t> </a:t>
            </a:r>
            <a:r>
              <a:rPr lang="en-US" dirty="0" smtClean="0"/>
              <a:t>of each node so that we can compute connected components and more by just looking at the sketches.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Bottom-k sample: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5000" y="1524000"/>
                <a:ext cx="8229600" cy="1600200"/>
              </a:xfrm>
              <a:solidFill>
                <a:schemeClr val="accent1">
                  <a:alpha val="15000"/>
                </a:schemeClr>
              </a:solidFill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Rank of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items with smallest rank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0" y="1524000"/>
                <a:ext cx="8229600" cy="1600200"/>
              </a:xfrm>
              <a:blipFill rotWithShape="1">
                <a:blip r:embed="rId2"/>
                <a:stretch>
                  <a:fillRect l="-1630" t="-4563" b="-1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33400" y="3657600"/>
                <a:ext cx="8229600" cy="2379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This is a weighted bottom-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Min-Hash sketch. Good properties carry over: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Streaming/ Distributed computation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 smtClean="0"/>
                  <a:t>Mergeable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8229600" cy="2379133"/>
              </a:xfrm>
              <a:prstGeom prst="rect">
                <a:avLst/>
              </a:prstGeom>
              <a:blipFill rotWithShape="1">
                <a:blip r:embed="rId3"/>
                <a:stretch>
                  <a:fillRect l="-1926" t="-3077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Uniform weights: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we get bottom-k Min-Hash sample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: Order PPS/Priority sample [</a:t>
                </a:r>
                <a:r>
                  <a:rPr lang="en-US" dirty="0" err="1" smtClean="0"/>
                  <a:t>Ohlsson</a:t>
                </a:r>
                <a:r>
                  <a:rPr lang="en-US" dirty="0" smtClean="0"/>
                  <a:t> 1990, Rosen 1997] [DLT 2007]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:  (exponentially distributed with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weighted sampling without replacement [Rosen 1972] [</a:t>
                </a:r>
                <a:r>
                  <a:rPr lang="en-US" dirty="0" err="1" smtClean="0"/>
                  <a:t>Efraimidis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Spirakis</a:t>
                </a:r>
                <a:r>
                  <a:rPr lang="en-US" dirty="0" smtClean="0"/>
                  <a:t> 2006] [CK2007]…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3"/>
                <a:stretch>
                  <a:fillRect l="-1630" t="-2581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Weighted Sampling without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864" y="1295400"/>
                <a:ext cx="8229600" cy="1295400"/>
              </a:xfrm>
              <a:solidFill>
                <a:schemeClr val="accent1">
                  <a:alpha val="1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Iteratively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times: </a:t>
                </a:r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864" y="1295400"/>
                <a:ext cx="8229600" cy="1295400"/>
              </a:xfrm>
              <a:blipFill rotWithShape="1">
                <a:blip r:embed="rId2"/>
                <a:stretch>
                  <a:fillRect l="-1852" t="-5660" b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8730" y="2819400"/>
                <a:ext cx="8391757" cy="373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We show that this is the same as bottom-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b="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∼</m:t>
                    </m:r>
                    <m:r>
                      <a:rPr lang="en-US" sz="3200" b="0" i="1" smtClean="0">
                        <a:latin typeface="Cambria Math"/>
                      </a:rPr>
                      <m:t>𝐸𝑥𝑝</m:t>
                    </m:r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/>
                  <a:t>:</a:t>
                </a:r>
              </a:p>
              <a:p>
                <a:r>
                  <a:rPr lang="en-US" sz="3200" b="1" dirty="0" smtClean="0">
                    <a:solidFill>
                      <a:srgbClr val="00B050"/>
                    </a:solidFill>
                  </a:rPr>
                  <a:t>Part I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Probability that  item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dirty="0"/>
                  <a:t> has the minimum rank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𝑊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3200">
                        <a:latin typeface="Cambria Math"/>
                      </a:rPr>
                      <m:t>where</m:t>
                    </m:r>
                    <m:r>
                      <m:rPr>
                        <m:nor/>
                      </m:rPr>
                      <a:rPr lang="en-US" sz="32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atin typeface="Cambria Math"/>
                      </a:rPr>
                      <m:t>W</m:t>
                    </m:r>
                    <m:r>
                      <m:rPr>
                        <m:nor/>
                      </m:rPr>
                      <a:rPr lang="en-US" sz="32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b="1" dirty="0" smtClean="0">
                    <a:solidFill>
                      <a:srgbClr val="00B050"/>
                    </a:solidFill>
                  </a:rPr>
                  <a:t>Part II</a:t>
                </a:r>
                <a:r>
                  <a:rPr lang="en-US" sz="3200" dirty="0" smtClean="0"/>
                  <a:t>: From </a:t>
                </a:r>
                <a:r>
                  <a:rPr lang="en-US" sz="3200" dirty="0" err="1" smtClean="0"/>
                  <a:t>memorylessness</a:t>
                </a:r>
                <a:r>
                  <a:rPr lang="en-US" sz="3200" dirty="0" smtClean="0"/>
                  <a:t> property of </a:t>
                </a:r>
                <a:r>
                  <a:rPr lang="en-US" sz="3200" dirty="0" err="1" smtClean="0"/>
                  <a:t>Exp</a:t>
                </a:r>
                <a:r>
                  <a:rPr lang="en-US" sz="3200" dirty="0" smtClean="0"/>
                  <a:t> distribution, Part I also applies to subsequent samples, conditioned on already-selected prefix.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0" y="2819400"/>
                <a:ext cx="8391757" cy="3735446"/>
              </a:xfrm>
              <a:prstGeom prst="rect">
                <a:avLst/>
              </a:prstGeom>
              <a:blipFill rotWithShape="1">
                <a:blip r:embed="rId3"/>
                <a:stretch>
                  <a:fillRect l="-1890" t="-1961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52400" y="3962400"/>
            <a:ext cx="29633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43930" y="5113867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Weighted Sampling without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347006"/>
                <a:ext cx="8391757" cy="550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u="sng" dirty="0" smtClean="0"/>
                  <a:t>Lemma:</a:t>
                </a:r>
                <a:r>
                  <a:rPr lang="en-US" sz="3200" b="0" dirty="0" smtClean="0"/>
                  <a:t>  Probability that  item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b="0" dirty="0" smtClean="0"/>
                  <a:t> has the minimum rank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𝑊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where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W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b="0" dirty="0" smtClean="0"/>
                  <a:t>.</a:t>
                </a:r>
              </a:p>
              <a:p>
                <a:r>
                  <a:rPr lang="en-US" sz="3200" u="sng" dirty="0" smtClean="0"/>
                  <a:t>Proof:</a:t>
                </a:r>
                <a:r>
                  <a:rPr lang="en-US" sz="3200" dirty="0" smtClean="0"/>
                  <a:t> 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𝑊</m:t>
                    </m:r>
                    <m:r>
                      <a:rPr lang="en-US" sz="3200" b="0" i="1" smtClean="0">
                        <a:latin typeface="Cambria Math"/>
                      </a:rPr>
                      <m:t>′</m:t>
                    </m:r>
                    <m:r>
                      <m:rPr>
                        <m:nor/>
                      </m:rPr>
                      <a:rPr lang="en-US" sz="32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b="0" dirty="0" smtClean="0"/>
                  <a:t>. Minimum of </a:t>
                </a:r>
                <a:r>
                  <a:rPr lang="en-US" sz="3200" b="0" dirty="0" err="1" smtClean="0"/>
                  <a:t>Exp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r.v</a:t>
                </a:r>
                <a:r>
                  <a:rPr lang="en-US" sz="3200" b="0" dirty="0" smtClean="0"/>
                  <a:t>. has an </a:t>
                </a:r>
                <a:r>
                  <a:rPr lang="en-US" sz="3200" b="0" dirty="0" err="1" smtClean="0"/>
                  <a:t>Exp</a:t>
                </a:r>
                <a:r>
                  <a:rPr lang="en-US" sz="3200" b="0" dirty="0" smtClean="0"/>
                  <a:t> distribution with sum of parameters. Thus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/>
                          </a:rPr>
                          <m:t>min</m:t>
                        </m:r>
                        <m:r>
                          <a:rPr lang="en-US" sz="3200" b="0" i="1" smtClean="0">
                            <a:latin typeface="Cambria Math"/>
                          </a:rPr>
                          <m:t>{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latin typeface="Cambria Math"/>
                      </a:rPr>
                      <m:t>≠</m:t>
                    </m:r>
                    <m:r>
                      <a:rPr lang="en-US" sz="3200" b="0" i="1" smtClean="0">
                        <a:latin typeface="Cambria Math"/>
                      </a:rPr>
                      <m:t>𝑗</m:t>
                    </m:r>
                    <m:r>
                      <a:rPr lang="en-US" sz="3200" b="0" i="1" smtClean="0">
                        <a:latin typeface="Cambria Math"/>
                      </a:rPr>
                      <m:t>} ∼</m:t>
                    </m:r>
                    <m:r>
                      <a:rPr lang="en-US" sz="3200" b="0" i="1" smtClean="0">
                        <a:latin typeface="Cambria Math"/>
                      </a:rPr>
                      <m:t>𝐸𝑥𝑝</m:t>
                    </m:r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𝑊</m:t>
                    </m:r>
                    <m:r>
                      <a:rPr lang="en-US" sz="3200" b="0" i="1" smtClean="0">
                        <a:latin typeface="Cambria Math"/>
                      </a:rPr>
                      <m:t>′]</m:t>
                    </m:r>
                  </m:oMath>
                </a14:m>
                <a:r>
                  <a:rPr lang="en-US" sz="3200" b="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∼</m:t>
                    </m:r>
                    <m:r>
                      <a:rPr lang="en-US" sz="3200" b="0" i="1" smtClean="0">
                        <a:latin typeface="Cambria Math"/>
                      </a:rPr>
                      <m:t>𝐸𝑥𝑝</m:t>
                    </m:r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1">
                                      <a:latin typeface="Cambria Math"/>
                                    </a:rPr>
                                    <m:t>min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{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nary>
                            <m:nary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𝑊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𝑊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𝑊𝑒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𝑥𝑊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dx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47006"/>
                <a:ext cx="8391757" cy="5505033"/>
              </a:xfrm>
              <a:prstGeom prst="rect">
                <a:avLst/>
              </a:prstGeom>
              <a:blipFill rotWithShape="1">
                <a:blip r:embed="rId2"/>
                <a:stretch>
                  <a:fillRect l="-1816" t="-1329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8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8283" y="304800"/>
                <a:ext cx="86868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Weighted </a:t>
                </a:r>
                <a:r>
                  <a:rPr lang="en-US" dirty="0"/>
                  <a:t>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: Inverse probability estimates for subset queries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283" y="304800"/>
                <a:ext cx="8686800" cy="1143000"/>
              </a:xfrm>
              <a:blipFill rotWithShape="1">
                <a:blip r:embed="rId2"/>
                <a:stretch>
                  <a:fillRect l="-702" t="-17021" r="-175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Same as with Min-Hash sketches (uniform weights):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This is exactly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𝑡h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.  Note that in our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k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th</m:t>
                        </m:r>
                      </m:sup>
                    </m:sSup>
                    <m:r>
                      <a:rPr lang="en-US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[0,1]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 l="-1852" t="-2668" r="-1259" b="-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3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8283" y="304800"/>
                <a:ext cx="86868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Weighted </a:t>
                </a:r>
                <a:r>
                  <a:rPr lang="en-US" dirty="0"/>
                  <a:t>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dirty="0" smtClean="0"/>
                  <a:t>Remark on subset estimators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283" y="304800"/>
                <a:ext cx="8686800" cy="1143000"/>
              </a:xfrm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067" y="1524000"/>
                <a:ext cx="8229600" cy="3276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Inverse Probability (HT) estimators apply also when we do not know the total weight of the population.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can estimate the total weight by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(same as with </a:t>
                </a:r>
                <a:r>
                  <a:rPr lang="en-US" dirty="0" err="1" smtClean="0"/>
                  <a:t>unweighted</a:t>
                </a:r>
                <a:r>
                  <a:rPr lang="en-US" dirty="0" smtClean="0"/>
                  <a:t> sketches we used for distinct counting).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067" y="1524000"/>
                <a:ext cx="8229600" cy="3276600"/>
              </a:xfrm>
              <a:blipFill rotWithShape="1">
                <a:blip r:embed="rId3"/>
                <a:stretch>
                  <a:fillRect l="-1704" t="-2416" r="-74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46228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When we know the total weight, we can get better estimators for larger subsets: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With uniform weights, we could use fraction-in-sample times total. Weighted case is harder.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Bottom-k sample: </a:t>
            </a:r>
            <a:br>
              <a:rPr lang="en-US" dirty="0" smtClean="0"/>
            </a:br>
            <a:r>
              <a:rPr lang="en-US" dirty="0" smtClean="0"/>
              <a:t>Remark on similarity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5000" y="1524000"/>
                <a:ext cx="8229600" cy="1600200"/>
              </a:xfrm>
              <a:solidFill>
                <a:schemeClr val="accent1">
                  <a:alpha val="15000"/>
                </a:schemeClr>
              </a:solidFill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Rank of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items with smallest rank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0" y="1524000"/>
                <a:ext cx="8229600" cy="1600200"/>
              </a:xfrm>
              <a:blipFill rotWithShape="1">
                <a:blip r:embed="rId2"/>
                <a:stretch>
                  <a:fillRect l="-1630" t="-4563" b="-1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335867"/>
            <a:ext cx="8839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Remark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Similarly to “uniform” weight Min-Hash sketches,</a:t>
            </a:r>
          </a:p>
          <a:p>
            <a:pPr marL="0" indent="0">
              <a:buNone/>
            </a:pPr>
            <a:r>
              <a:rPr lang="en-US" dirty="0" smtClean="0"/>
              <a:t>“Coordinated” weighted bottom-k samples of different vectors support similarity queries (weighted </a:t>
            </a:r>
            <a:r>
              <a:rPr lang="en-US" dirty="0" err="1" smtClean="0"/>
              <a:t>Jaccard</a:t>
            </a:r>
            <a:r>
              <a:rPr lang="en-US" dirty="0" smtClean="0"/>
              <a:t>, Cosine, </a:t>
            </a:r>
            <a:r>
              <a:rPr lang="en-US" dirty="0" err="1" smtClean="0"/>
              <a:t>Lp</a:t>
            </a:r>
            <a:r>
              <a:rPr lang="en-US" dirty="0" smtClean="0"/>
              <a:t> distance) and other queries which involve multiple vectors [CK2009-2013]</a:t>
            </a:r>
          </a:p>
        </p:txBody>
      </p:sp>
    </p:spTree>
    <p:extLst>
      <p:ext uri="{BB962C8B-B14F-4D97-AF65-F5344CB8AC3E}">
        <p14:creationId xmlns:p14="http://schemas.microsoft.com/office/powerpoint/2010/main" val="1516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sketches: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Design linear sketches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7030A0"/>
                </a:solidFill>
              </a:rPr>
              <a:t>Exactly1?</a:t>
            </a:r>
            <a:r>
              <a:rPr lang="en-US" dirty="0" smtClean="0"/>
              <a:t>” :  Determine if there is exactly one nonzero entry (special case of distinct count)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b="1" dirty="0" smtClean="0">
                <a:solidFill>
                  <a:schemeClr val="accent1"/>
                </a:solidFill>
              </a:rPr>
              <a:t>Sample1</a:t>
            </a:r>
            <a:r>
              <a:rPr lang="en-US" dirty="0" smtClean="0">
                <a:solidFill>
                  <a:schemeClr val="accent1"/>
                </a:solidFill>
              </a:rPr>
              <a:t>”: Obtain the index and value of a (random) nonzero entry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Application: Sketch the “adjacency  vectors”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of each node so that we can compute connected components and more by just looking at the sketches.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Exactly1?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9232" y="1371601"/>
                <a:ext cx="8229600" cy="14478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Is there exactly one nonzero?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232" y="1371601"/>
                <a:ext cx="8229600" cy="1447800"/>
              </a:xfrm>
              <a:blipFill rotWithShape="1">
                <a:blip r:embed="rId2"/>
                <a:stretch>
                  <a:fillRect l="-1704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62000" y="2773390"/>
                <a:ext cx="5105400" cy="681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773390"/>
                <a:ext cx="5105400" cy="6814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75568" y="2773390"/>
            <a:ext cx="282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(3 </a:t>
            </a:r>
            <a:r>
              <a:rPr lang="en-US" sz="3200" dirty="0" err="1" smtClean="0"/>
              <a:t>nonzeros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822568" y="3733800"/>
                <a:ext cx="5105400" cy="681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68" y="3733800"/>
                <a:ext cx="5105400" cy="6814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836136" y="3733800"/>
            <a:ext cx="719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30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Exactly1?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1"/>
                <a:ext cx="8229600" cy="2133600"/>
              </a:xfrm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Sketch: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1"/>
                <a:ext cx="8229600" cy="2133600"/>
              </a:xfrm>
              <a:blipFill rotWithShape="1">
                <a:blip r:embed="rId3"/>
                <a:stretch>
                  <a:fillRect l="-1552" t="-3116"/>
                </a:stretch>
              </a:blipFill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81000" y="3505200"/>
                <a:ext cx="8229600" cy="2222212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If exactly 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0, return yes.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Analysis: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7030A0"/>
                    </a:solidFill>
                  </a:rPr>
                  <a:t>If </a:t>
                </a:r>
                <a:r>
                  <a:rPr lang="en-US" dirty="0">
                    <a:solidFill>
                      <a:srgbClr val="7030A0"/>
                    </a:solidFill>
                  </a:rPr>
                  <a:t>Exactly1</a:t>
                </a:r>
                <a:r>
                  <a:rPr lang="en-US" dirty="0"/>
                  <a:t> then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exactly 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zero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  <a:r>
                  <a:rPr lang="en-US" dirty="0"/>
                  <a:t>, this happens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8229600" cy="2222212"/>
              </a:xfrm>
              <a:prstGeom prst="rect">
                <a:avLst/>
              </a:prstGeom>
              <a:blipFill rotWithShape="1">
                <a:blip r:embed="rId4"/>
                <a:stretch>
                  <a:fillRect l="-1926" t="-3288" b="-205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88762" y="5980837"/>
            <a:ext cx="3414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to boost this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8715</TotalTime>
  <Words>5408</Words>
  <Application>Microsoft Office PowerPoint</Application>
  <PresentationFormat>On-screen Show (4:3)</PresentationFormat>
  <Paragraphs>546</Paragraphs>
  <Slides>66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Leveraging Big Data:  Lecture 13</vt:lpstr>
      <vt:lpstr> What are Linear Sketches?</vt:lpstr>
      <vt:lpstr>Min-Hash sketches</vt:lpstr>
      <vt:lpstr>Linear Sketches</vt:lpstr>
      <vt:lpstr>Advantages of Linear Sketches</vt:lpstr>
      <vt:lpstr>Linear sketches: Today</vt:lpstr>
      <vt:lpstr>Linear sketches: Today</vt:lpstr>
      <vt:lpstr>Exactly1?</vt:lpstr>
      <vt:lpstr>Exactly1? sketch</vt:lpstr>
      <vt:lpstr>….Exactly1? sketch</vt:lpstr>
      <vt:lpstr>Exactly1? Sketch in matrix form</vt:lpstr>
      <vt:lpstr>Linear sketches: Next</vt:lpstr>
      <vt:lpstr>Sample1 sketch</vt:lpstr>
      <vt:lpstr>Sample1 sketch </vt:lpstr>
      <vt:lpstr>Matrix form of Sample1</vt:lpstr>
      <vt:lpstr>Sample1 sketch: Correctness </vt:lpstr>
      <vt:lpstr>Sample1 Analysis </vt:lpstr>
      <vt:lpstr>Sample1: boosting success probability </vt:lpstr>
      <vt:lpstr>Linear sketches: Next</vt:lpstr>
      <vt:lpstr>Connected Components: Review</vt:lpstr>
      <vt:lpstr>PowerPoint Presentation</vt:lpstr>
      <vt:lpstr>PowerPoint Presentation</vt:lpstr>
      <vt:lpstr>PowerPoint Presentation</vt:lpstr>
      <vt:lpstr>PowerPoint Presentation</vt:lpstr>
      <vt:lpstr>Connected Components: Analysis</vt:lpstr>
      <vt:lpstr>Adjacency sketches</vt:lpstr>
      <vt:lpstr>Adjacency Vectors of nodes</vt:lpstr>
      <vt:lpstr>Adjacency vector of a node</vt:lpstr>
      <vt:lpstr>Adjacency vector of a node</vt:lpstr>
      <vt:lpstr>Adjacency vector of a set of nodes</vt:lpstr>
      <vt:lpstr>Adjacency vector of a set of nodes</vt:lpstr>
      <vt:lpstr>Stating Connected Components Algorithm in terms of adjacency vectors</vt:lpstr>
      <vt:lpstr>Connected Components Computation in terms of adjacency vectors</vt:lpstr>
      <vt:lpstr>Connected Components in sketch space</vt:lpstr>
      <vt:lpstr>Connected Components in sketch space</vt:lpstr>
      <vt:lpstr>PowerPoint Presentation</vt:lpstr>
      <vt:lpstr>PowerPoint Presentation</vt:lpstr>
      <vt:lpstr>PowerPoint Presentation</vt:lpstr>
      <vt:lpstr>Connected Components in sketch space</vt:lpstr>
      <vt:lpstr>Connected Components in sketch space</vt:lpstr>
      <vt:lpstr>Bibliography</vt:lpstr>
      <vt:lpstr>Back to Random Sampling</vt:lpstr>
      <vt:lpstr>Subset (Domain/Subpopulation) queries:  Important application of samples</vt:lpstr>
      <vt:lpstr>More on “basic” sampling</vt:lpstr>
      <vt:lpstr>Reservoir Sampling:  [Knuth 1969,1981; Vitter 1985, …]</vt:lpstr>
      <vt:lpstr>Reservoir using bottom-k Min-Hash</vt:lpstr>
      <vt:lpstr>Subset queries with uniform sample</vt:lpstr>
      <vt:lpstr>Weighted Sampling</vt:lpstr>
      <vt:lpstr>Poisson Sampling (generalizes Bernoulli)</vt:lpstr>
      <vt:lpstr>Poisson: Subset Weight Estimation</vt:lpstr>
      <vt:lpstr>Poisson with HT estimates: Variance</vt:lpstr>
      <vt:lpstr>Poisson: How to choose p_i ?</vt:lpstr>
      <vt:lpstr>Probability Proportional to Size (PPS)</vt:lpstr>
      <vt:lpstr>PPS minimizes variance: 2 items</vt:lpstr>
      <vt:lpstr>Probability Proportional to Size (PPS)</vt:lpstr>
      <vt:lpstr>Poisson PPS on a stream</vt:lpstr>
      <vt:lpstr>Obtaining a fixed sample size</vt:lpstr>
      <vt:lpstr>Keeping sample size fixed</vt:lpstr>
      <vt:lpstr>Bottom-k sampling (weighted): General form</vt:lpstr>
      <vt:lpstr>Weighted Bottom-k sample: Computation</vt:lpstr>
      <vt:lpstr>Choosing F(w,h)</vt:lpstr>
      <vt:lpstr>Weighted Sampling without Replacement</vt:lpstr>
      <vt:lpstr>Weighted Sampling without Replacement</vt:lpstr>
      <vt:lpstr>Weighted bottom-k: Inverse probability estimates for subset queries</vt:lpstr>
      <vt:lpstr>Weighted bottom-k:  Remark on subset estimators</vt:lpstr>
      <vt:lpstr>Weighted Bottom-k sample:  Remark on similarity queries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Edith Cohen</cp:lastModifiedBy>
  <cp:revision>222</cp:revision>
  <dcterms:created xsi:type="dcterms:W3CDTF">2013-12-31T11:51:34Z</dcterms:created>
  <dcterms:modified xsi:type="dcterms:W3CDTF">2014-01-07T06:31:19Z</dcterms:modified>
</cp:coreProperties>
</file>