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83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42" r:id="rId12"/>
    <p:sldId id="343" r:id="rId13"/>
    <p:sldId id="345" r:id="rId14"/>
    <p:sldId id="346" r:id="rId15"/>
    <p:sldId id="347" r:id="rId16"/>
    <p:sldId id="348" r:id="rId17"/>
    <p:sldId id="349" r:id="rId18"/>
    <p:sldId id="265" r:id="rId19"/>
    <p:sldId id="340" r:id="rId20"/>
    <p:sldId id="266" r:id="rId21"/>
    <p:sldId id="287" r:id="rId22"/>
    <p:sldId id="267" r:id="rId23"/>
    <p:sldId id="288" r:id="rId24"/>
    <p:sldId id="268" r:id="rId25"/>
    <p:sldId id="269" r:id="rId26"/>
    <p:sldId id="270" r:id="rId27"/>
    <p:sldId id="271" r:id="rId28"/>
    <p:sldId id="273" r:id="rId29"/>
    <p:sldId id="284" r:id="rId30"/>
    <p:sldId id="285" r:id="rId31"/>
    <p:sldId id="286" r:id="rId32"/>
    <p:sldId id="272" r:id="rId33"/>
    <p:sldId id="274" r:id="rId34"/>
    <p:sldId id="289" r:id="rId35"/>
    <p:sldId id="275" r:id="rId36"/>
    <p:sldId id="276" r:id="rId37"/>
    <p:sldId id="341" r:id="rId38"/>
    <p:sldId id="290" r:id="rId39"/>
    <p:sldId id="277" r:id="rId40"/>
    <p:sldId id="278" r:id="rId41"/>
    <p:sldId id="279" r:id="rId42"/>
    <p:sldId id="280" r:id="rId43"/>
    <p:sldId id="282" r:id="rId44"/>
    <p:sldId id="281" r:id="rId45"/>
    <p:sldId id="294" r:id="rId46"/>
    <p:sldId id="291" r:id="rId47"/>
    <p:sldId id="351" r:id="rId48"/>
    <p:sldId id="350" r:id="rId49"/>
    <p:sldId id="297" r:id="rId50"/>
    <p:sldId id="292" r:id="rId51"/>
    <p:sldId id="298" r:id="rId52"/>
    <p:sldId id="352" r:id="rId53"/>
    <p:sldId id="296" r:id="rId54"/>
    <p:sldId id="293" r:id="rId55"/>
    <p:sldId id="295" r:id="rId56"/>
    <p:sldId id="353" r:id="rId57"/>
    <p:sldId id="308" r:id="rId58"/>
    <p:sldId id="304" r:id="rId59"/>
    <p:sldId id="301" r:id="rId60"/>
    <p:sldId id="30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00386-E66B-44B0-95A9-DB6796BCA5BF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6510-C40D-4113-973B-DE7D080D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case, bound is equal to SP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8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 the only intersection is “snake”,</a:t>
            </a:r>
            <a:r>
              <a:rPr lang="en-US" baseline="0" dirty="0" smtClean="0"/>
              <a:t> and the estimate is 25, much worse.  But the stretch worst-case bound holds…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657C-02EF-43C2-ABA8-A32E9A165B3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0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ADSs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snake</a:t>
            </a:r>
            <a:r>
              <a:rPr lang="en-US" baseline="0" dirty="0" smtClean="0"/>
              <a:t> gets in the ADS of all other nodes, with its SP distance to that node.</a:t>
            </a:r>
          </a:p>
          <a:p>
            <a:r>
              <a:rPr lang="en-US" baseline="0" dirty="0" smtClean="0"/>
              <a:t>The Red woman Ninja (second lowest hash) only gets in to nodes to which it is closer than the snake.</a:t>
            </a:r>
          </a:p>
          <a:p>
            <a:r>
              <a:rPr lang="en-US" baseline="0" dirty="0" smtClean="0"/>
              <a:t>The white guy (Sensei Wu), who has the third lowest hash,  gets in to the ADS of nodes only when it is closer than the first two.  Etc.  We stop </a:t>
            </a:r>
            <a:r>
              <a:rPr lang="en-US" baseline="0" dirty="0" err="1" smtClean="0"/>
              <a:t>Dijkstra</a:t>
            </a:r>
            <a:r>
              <a:rPr lang="en-US" baseline="0" dirty="0" smtClean="0"/>
              <a:t> from v on nodes that v does not update.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9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0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B129-900E-4BDD-8B1D-9FDFEA29DAC6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77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19.png"/><Relationship Id="rId21" Type="http://schemas.openxmlformats.org/officeDocument/2006/relationships/image" Target="../media/image23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770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6.pn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7.jpeg"/><Relationship Id="rId19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19.png"/><Relationship Id="rId21" Type="http://schemas.openxmlformats.org/officeDocument/2006/relationships/image" Target="../media/image23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770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6.pn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7.jpeg"/><Relationship Id="rId19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1.jpeg"/><Relationship Id="rId21" Type="http://schemas.openxmlformats.org/officeDocument/2006/relationships/image" Target="../media/image24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70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7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8.jpeg"/><Relationship Id="rId19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1.jpeg"/><Relationship Id="rId21" Type="http://schemas.openxmlformats.org/officeDocument/2006/relationships/image" Target="../media/image24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70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7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8.jpe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1.jpe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70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8.jpe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.jpe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44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70.png"/><Relationship Id="rId20" Type="http://schemas.openxmlformats.org/officeDocument/2006/relationships/image" Target="../media/image3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45.png"/><Relationship Id="rId28" Type="http://schemas.openxmlformats.org/officeDocument/2006/relationships/image" Target="../media/image22.png"/><Relationship Id="rId36" Type="http://schemas.openxmlformats.org/officeDocument/2006/relationships/image" Target="../media/image52.png"/><Relationship Id="rId10" Type="http://schemas.openxmlformats.org/officeDocument/2006/relationships/image" Target="../media/image8.jpe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38.png"/><Relationship Id="rId27" Type="http://schemas.openxmlformats.org/officeDocument/2006/relationships/image" Target="../media/image46.png"/><Relationship Id="rId30" Type="http://schemas.openxmlformats.org/officeDocument/2006/relationships/image" Target="../media/image32.png"/><Relationship Id="rId35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6.png"/><Relationship Id="rId21" Type="http://schemas.openxmlformats.org/officeDocument/2006/relationships/image" Target="../media/image118.png"/><Relationship Id="rId7" Type="http://schemas.openxmlformats.org/officeDocument/2006/relationships/image" Target="../media/image12.jpe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8.jpe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.jpe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1.jpeg"/><Relationship Id="rId9" Type="http://schemas.openxmlformats.org/officeDocument/2006/relationships/image" Target="../media/image6.jpe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106.png"/><Relationship Id="rId21" Type="http://schemas.openxmlformats.org/officeDocument/2006/relationships/image" Target="../media/image67.png"/><Relationship Id="rId7" Type="http://schemas.openxmlformats.org/officeDocument/2006/relationships/image" Target="../media/image12.jpe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8.jpe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10.jpe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11.jpeg"/><Relationship Id="rId9" Type="http://schemas.openxmlformats.org/officeDocument/2006/relationships/image" Target="../media/image6.jpe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106.png"/><Relationship Id="rId21" Type="http://schemas.openxmlformats.org/officeDocument/2006/relationships/image" Target="../media/image64.png"/><Relationship Id="rId7" Type="http://schemas.openxmlformats.org/officeDocument/2006/relationships/image" Target="../media/image8.jpeg"/><Relationship Id="rId12" Type="http://schemas.openxmlformats.org/officeDocument/2006/relationships/image" Target="../media/image6.jpe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4.jpeg"/><Relationship Id="rId24" Type="http://schemas.openxmlformats.org/officeDocument/2006/relationships/image" Target="../media/image67.png"/><Relationship Id="rId5" Type="http://schemas.openxmlformats.org/officeDocument/2006/relationships/image" Target="../media/image75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12.jpeg"/><Relationship Id="rId19" Type="http://schemas.openxmlformats.org/officeDocument/2006/relationships/image" Target="../media/image62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106.png"/><Relationship Id="rId21" Type="http://schemas.openxmlformats.org/officeDocument/2006/relationships/image" Target="../media/image64.png"/><Relationship Id="rId7" Type="http://schemas.openxmlformats.org/officeDocument/2006/relationships/image" Target="../media/image8.jpeg"/><Relationship Id="rId12" Type="http://schemas.openxmlformats.org/officeDocument/2006/relationships/image" Target="../media/image6.jpe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4.jpeg"/><Relationship Id="rId24" Type="http://schemas.openxmlformats.org/officeDocument/2006/relationships/image" Target="../media/image67.png"/><Relationship Id="rId5" Type="http://schemas.openxmlformats.org/officeDocument/2006/relationships/image" Target="../media/image77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12.jpeg"/><Relationship Id="rId19" Type="http://schemas.openxmlformats.org/officeDocument/2006/relationships/image" Target="../media/image62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30.png"/><Relationship Id="rId18" Type="http://schemas.openxmlformats.org/officeDocument/2006/relationships/image" Target="../media/image3.jpeg"/><Relationship Id="rId26" Type="http://schemas.openxmlformats.org/officeDocument/2006/relationships/image" Target="../media/image140.png"/><Relationship Id="rId3" Type="http://schemas.openxmlformats.org/officeDocument/2006/relationships/image" Target="../media/image8.jpeg"/><Relationship Id="rId21" Type="http://schemas.openxmlformats.org/officeDocument/2006/relationships/image" Target="../media/image135.png"/><Relationship Id="rId7" Type="http://schemas.openxmlformats.org/officeDocument/2006/relationships/image" Target="../media/image12.jpeg"/><Relationship Id="rId12" Type="http://schemas.openxmlformats.org/officeDocument/2006/relationships/image" Target="../media/image129.png"/><Relationship Id="rId17" Type="http://schemas.openxmlformats.org/officeDocument/2006/relationships/image" Target="../media/image2.jpeg"/><Relationship Id="rId25" Type="http://schemas.openxmlformats.org/officeDocument/2006/relationships/image" Target="../media/image139.png"/><Relationship Id="rId2" Type="http://schemas.openxmlformats.org/officeDocument/2006/relationships/image" Target="../media/image126.png"/><Relationship Id="rId16" Type="http://schemas.openxmlformats.org/officeDocument/2006/relationships/image" Target="../media/image133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28.png"/><Relationship Id="rId24" Type="http://schemas.openxmlformats.org/officeDocument/2006/relationships/image" Target="../media/image138.png"/><Relationship Id="rId5" Type="http://schemas.openxmlformats.org/officeDocument/2006/relationships/image" Target="../media/image10.jpeg"/><Relationship Id="rId15" Type="http://schemas.openxmlformats.org/officeDocument/2006/relationships/image" Target="../media/image132.png"/><Relationship Id="rId23" Type="http://schemas.openxmlformats.org/officeDocument/2006/relationships/image" Target="../media/image137.png"/><Relationship Id="rId10" Type="http://schemas.openxmlformats.org/officeDocument/2006/relationships/image" Target="../media/image127.png"/><Relationship Id="rId19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6.jpeg"/><Relationship Id="rId14" Type="http://schemas.openxmlformats.org/officeDocument/2006/relationships/image" Target="../media/image131.png"/><Relationship Id="rId22" Type="http://schemas.openxmlformats.org/officeDocument/2006/relationships/image" Target="../media/image1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29.png"/><Relationship Id="rId18" Type="http://schemas.openxmlformats.org/officeDocument/2006/relationships/image" Target="../media/image2.jpeg"/><Relationship Id="rId26" Type="http://schemas.openxmlformats.org/officeDocument/2006/relationships/image" Target="../media/image139.png"/><Relationship Id="rId3" Type="http://schemas.openxmlformats.org/officeDocument/2006/relationships/image" Target="../media/image141.png"/><Relationship Id="rId21" Type="http://schemas.openxmlformats.org/officeDocument/2006/relationships/image" Target="../media/image134.png"/><Relationship Id="rId7" Type="http://schemas.openxmlformats.org/officeDocument/2006/relationships/image" Target="../media/image14.jpe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3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2.pn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27.png"/><Relationship Id="rId24" Type="http://schemas.openxmlformats.org/officeDocument/2006/relationships/image" Target="../media/image137.png"/><Relationship Id="rId5" Type="http://schemas.openxmlformats.org/officeDocument/2006/relationships/image" Target="../media/image11.jpeg"/><Relationship Id="rId15" Type="http://schemas.openxmlformats.org/officeDocument/2006/relationships/image" Target="../media/image131.png"/><Relationship Id="rId23" Type="http://schemas.openxmlformats.org/officeDocument/2006/relationships/image" Target="../media/image136.png"/><Relationship Id="rId10" Type="http://schemas.openxmlformats.org/officeDocument/2006/relationships/image" Target="../media/image6.jpeg"/><Relationship Id="rId19" Type="http://schemas.openxmlformats.org/officeDocument/2006/relationships/image" Target="../media/image3.jpeg"/><Relationship Id="rId4" Type="http://schemas.openxmlformats.org/officeDocument/2006/relationships/image" Target="../media/image8.jpeg"/><Relationship Id="rId9" Type="http://schemas.openxmlformats.org/officeDocument/2006/relationships/image" Target="../media/image4.jpeg"/><Relationship Id="rId14" Type="http://schemas.openxmlformats.org/officeDocument/2006/relationships/image" Target="../media/image130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30.png"/><Relationship Id="rId18" Type="http://schemas.openxmlformats.org/officeDocument/2006/relationships/image" Target="../media/image3.jpeg"/><Relationship Id="rId26" Type="http://schemas.openxmlformats.org/officeDocument/2006/relationships/image" Target="../media/image140.png"/><Relationship Id="rId3" Type="http://schemas.openxmlformats.org/officeDocument/2006/relationships/image" Target="../media/image8.jpeg"/><Relationship Id="rId21" Type="http://schemas.openxmlformats.org/officeDocument/2006/relationships/image" Target="../media/image135.png"/><Relationship Id="rId7" Type="http://schemas.openxmlformats.org/officeDocument/2006/relationships/image" Target="../media/image12.jpeg"/><Relationship Id="rId12" Type="http://schemas.openxmlformats.org/officeDocument/2006/relationships/image" Target="../media/image129.png"/><Relationship Id="rId17" Type="http://schemas.openxmlformats.org/officeDocument/2006/relationships/image" Target="../media/image2.jpeg"/><Relationship Id="rId25" Type="http://schemas.openxmlformats.org/officeDocument/2006/relationships/image" Target="../media/image13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3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28.png"/><Relationship Id="rId24" Type="http://schemas.openxmlformats.org/officeDocument/2006/relationships/image" Target="../media/image138.png"/><Relationship Id="rId5" Type="http://schemas.openxmlformats.org/officeDocument/2006/relationships/image" Target="../media/image10.jpeg"/><Relationship Id="rId15" Type="http://schemas.openxmlformats.org/officeDocument/2006/relationships/image" Target="../media/image132.png"/><Relationship Id="rId23" Type="http://schemas.openxmlformats.org/officeDocument/2006/relationships/image" Target="../media/image137.png"/><Relationship Id="rId10" Type="http://schemas.openxmlformats.org/officeDocument/2006/relationships/image" Target="../media/image127.png"/><Relationship Id="rId19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6.jpeg"/><Relationship Id="rId14" Type="http://schemas.openxmlformats.org/officeDocument/2006/relationships/image" Target="../media/image131.png"/><Relationship Id="rId22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84.png"/><Relationship Id="rId7" Type="http://schemas.openxmlformats.org/officeDocument/2006/relationships/image" Target="../media/image15.jpeg"/><Relationship Id="rId12" Type="http://schemas.openxmlformats.org/officeDocument/2006/relationships/image" Target="../media/image8.jpe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image" Target="../media/image11.jpeg"/><Relationship Id="rId9" Type="http://schemas.openxmlformats.org/officeDocument/2006/relationships/image" Target="../media/image4.jpeg"/><Relationship Id="rId1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0.png"/><Relationship Id="rId7" Type="http://schemas.openxmlformats.org/officeDocument/2006/relationships/image" Target="../media/image17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1.png"/><Relationship Id="rId9" Type="http://schemas.openxmlformats.org/officeDocument/2006/relationships/image" Target="../media/image1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76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7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63.png"/><Relationship Id="rId7" Type="http://schemas.openxmlformats.org/officeDocument/2006/relationships/image" Target="../media/image18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6.jpeg"/><Relationship Id="rId5" Type="http://schemas.openxmlformats.org/officeDocument/2006/relationships/image" Target="../media/image87.png"/><Relationship Id="rId15" Type="http://schemas.openxmlformats.org/officeDocument/2006/relationships/image" Target="../media/image16.jpeg"/><Relationship Id="rId10" Type="http://schemas.openxmlformats.org/officeDocument/2006/relationships/image" Target="../media/image4.jpeg"/><Relationship Id="rId4" Type="http://schemas.openxmlformats.org/officeDocument/2006/relationships/image" Target="../media/image86.png"/><Relationship Id="rId9" Type="http://schemas.openxmlformats.org/officeDocument/2006/relationships/image" Target="../media/image12.jpeg"/><Relationship Id="rId1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Leveraging Big Data:  Lecture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2667000"/>
            <a:ext cx="2455729" cy="843182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Instructors: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03116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http://www.cohenwang.com/edith/bigdataclass2013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0" y="3276600"/>
            <a:ext cx="3134085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Edith Cohen</a:t>
            </a:r>
          </a:p>
          <a:p>
            <a:pPr algn="l"/>
            <a:r>
              <a:rPr lang="en-US" dirty="0" smtClean="0"/>
              <a:t>Amos Fiat</a:t>
            </a:r>
          </a:p>
          <a:p>
            <a:pPr algn="l"/>
            <a:r>
              <a:rPr lang="en-US" dirty="0" err="1" smtClean="0"/>
              <a:t>Haim</a:t>
            </a:r>
            <a:r>
              <a:rPr lang="en-US" dirty="0" smtClean="0"/>
              <a:t> Kaplan</a:t>
            </a:r>
          </a:p>
          <a:p>
            <a:pPr algn="l"/>
            <a:r>
              <a:rPr lang="en-US" dirty="0" err="1" smtClean="0"/>
              <a:t>Tova</a:t>
            </a:r>
            <a:r>
              <a:rPr lang="en-US" dirty="0" smtClean="0"/>
              <a:t> Milo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Computing </a:t>
                </a:r>
                <a:r>
                  <a:rPr lang="en-US" dirty="0"/>
                  <a:t>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ADSs (unweighted edges): Dynamic Programming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t="-1010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70140" y="1752600"/>
                <a:ext cx="8360434" cy="48006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en-US" sz="3200" u="sng" dirty="0" smtClean="0"/>
                  <a:t>Initalize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send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,1 </m:t>
                        </m:r>
                      </m:e>
                    </m:d>
                  </m:oMath>
                </a14:m>
                <a:r>
                  <a:rPr lang="en-US" sz="3200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inNeighbors</m:t>
                    </m:r>
                    <m: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marL="0" lvl="1" indent="0">
                  <a:buNone/>
                </a:pPr>
                <a:r>
                  <a:rPr lang="en-US" sz="3200" u="sng" dirty="0" smtClean="0"/>
                  <a:t>Iterate </a:t>
                </a:r>
                <a:r>
                  <a:rPr lang="en-US" sz="3200" dirty="0" smtClean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/>
                      </a:rPr>
                      <m:t>d</m:t>
                    </m:r>
                    <m:r>
                      <a:rPr lang="en-US" sz="3200" b="0" i="0" dirty="0" smtClean="0">
                        <a:latin typeface="Cambria Math"/>
                      </a:rPr>
                      <m:t>=1,</m:t>
                    </m:r>
                    <m:r>
                      <a:rPr lang="en-US" sz="3200" b="0" i="1" dirty="0" smtClean="0">
                        <a:latin typeface="Cambria Math"/>
                      </a:rPr>
                      <m:t>…</m:t>
                    </m:r>
                  </m:oMath>
                </a14:m>
                <a:r>
                  <a:rPr lang="en-US" sz="3200" dirty="0" smtClean="0"/>
                  <a:t> until no updates</a:t>
                </a:r>
                <a:r>
                  <a:rPr lang="en-US" sz="3200" dirty="0" smtClean="0"/>
                  <a:t>:</a:t>
                </a:r>
              </a:p>
              <a:p>
                <a:pPr marL="0" lvl="1" indent="0">
                  <a:buNone/>
                </a:pPr>
                <a:r>
                  <a:rPr lang="en-US" sz="3200" dirty="0" smtClean="0"/>
                  <a:t>For all nodes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sz="3200" dirty="0" smtClean="0"/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If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200" dirty="0" smtClean="0"/>
                  <a:t> received and</a:t>
                </a:r>
              </a:p>
              <a:p>
                <a:pPr marL="400050" lvl="1" indent="0">
                  <a:buNone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h</m:t>
                    </m:r>
                    <m:r>
                      <a:rPr lang="en-US" sz="3200" b="0" i="1" dirty="0" smtClean="0"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</a:rPr>
                      <m:t>𝑖</m:t>
                    </m:r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  <m:r>
                      <a:rPr lang="en-US" sz="3200" b="0" i="0" dirty="0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sz="3200" dirty="0"/>
                      <m:t>k</m:t>
                    </m:r>
                    <m:r>
                      <m:rPr>
                        <m:nor/>
                      </m:rPr>
                      <a:rPr lang="en-US" sz="3200" baseline="30000" dirty="0"/>
                      <m:t>th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)}</m:t>
                    </m:r>
                  </m:oMath>
                </a14:m>
                <a:r>
                  <a:rPr lang="en-US" sz="3200" dirty="0" smtClean="0"/>
                  <a:t> then</a:t>
                </a:r>
              </a:p>
              <a:p>
                <a:pPr marL="400050" lvl="1" indent="0">
                  <a:buNone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∪{(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)}</m:t>
                    </m:r>
                  </m:oMath>
                </a14:m>
                <a:endParaRPr lang="en-US" sz="3200" dirty="0" smtClean="0"/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If new entry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 send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3200" dirty="0" smtClean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inNeighbors</m:t>
                    </m:r>
                    <m: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0" y="1752600"/>
                <a:ext cx="8360434" cy="4800600"/>
              </a:xfrm>
              <a:prstGeom prst="rect">
                <a:avLst/>
              </a:prstGeom>
              <a:blipFill rotWithShape="1">
                <a:blip r:embed="rId3"/>
                <a:stretch>
                  <a:fillRect l="-1747" t="-1394" r="-109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8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</a:t>
            </a:r>
            <a:r>
              <a:rPr lang="en-US" dirty="0" smtClean="0"/>
              <a:t>Dynamic Programming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1816" y="1219200"/>
                <a:ext cx="8229600" cy="10540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Iteration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computes entries with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display lowest hash in current iteration.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816" y="1219200"/>
                <a:ext cx="8229600" cy="1054084"/>
              </a:xfrm>
              <a:blipFill rotWithShape="1">
                <a:blip r:embed="rId3"/>
                <a:stretch>
                  <a:fillRect l="-1778" t="-11561"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76145" y="2202369"/>
            <a:ext cx="7813664" cy="4698652"/>
            <a:chOff x="576145" y="2202369"/>
            <a:chExt cx="7813664" cy="4698652"/>
          </a:xfrm>
        </p:grpSpPr>
        <p:sp>
          <p:nvSpPr>
            <p:cNvPr id="87" name="TextBox 86"/>
            <p:cNvSpPr txBox="1"/>
            <p:nvPr/>
          </p:nvSpPr>
          <p:spPr>
            <a:xfrm>
              <a:off x="576145" y="2680952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0.49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6145" y="40577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0.91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62832" y="626175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0.56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40624" y="643935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0.42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70943" y="2538963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0.07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72537" y="527167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52487" y="220236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0.14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94701" y="2227081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0.28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67796" y="552491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0.63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46033" y="58019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0.84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56916" y="42132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0.70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50383" y="253790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89376" y="408993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0.35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𝑘</m:t>
                      </m:r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7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</a:t>
            </a:r>
            <a:r>
              <a:rPr lang="en-US" dirty="0" smtClean="0"/>
              <a:t>Dynamic Programming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111" y="1181432"/>
                <a:ext cx="8839200" cy="762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Start</a:t>
                </a:r>
                <a:r>
                  <a:rPr lang="en-US" dirty="0" smtClean="0"/>
                  <a:t>: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places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US" dirty="0" smtClean="0"/>
                  <a:t> in ADS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111" y="1181432"/>
                <a:ext cx="8839200" cy="762000"/>
              </a:xfrm>
              <a:blipFill rotWithShape="1">
                <a:blip r:embed="rId3"/>
                <a:stretch>
                  <a:fillRect l="-1724" t="-96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76145" y="2202369"/>
            <a:ext cx="7813664" cy="4698652"/>
            <a:chOff x="576145" y="2202369"/>
            <a:chExt cx="7813664" cy="4698652"/>
          </a:xfrm>
        </p:grpSpPr>
        <p:sp>
          <p:nvSpPr>
            <p:cNvPr id="87" name="TextBox 86"/>
            <p:cNvSpPr txBox="1"/>
            <p:nvPr/>
          </p:nvSpPr>
          <p:spPr>
            <a:xfrm>
              <a:off x="576145" y="2680952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0.49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6145" y="40577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0.91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62832" y="626175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0.56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40624" y="643935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0.42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70943" y="2538963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0.07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72537" y="527167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52487" y="220236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0.14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65572" y="260121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0.28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67796" y="552491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0.63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46033" y="58019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0.84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56916" y="42132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0.70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50383" y="253790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71032" y="4160728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0.35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𝑘</m:t>
                      </m:r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𝟒𝟗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𝟐𝟖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𝟏𝟒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𝟖𝟒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𝟗𝟏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𝟔𝟑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𝟓𝟔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3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6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0" grpId="0"/>
      <p:bldP spid="81" grpId="0"/>
      <p:bldP spid="82" grpId="0"/>
      <p:bldP spid="83" grpId="0"/>
      <p:bldP spid="84" grpId="0"/>
      <p:bldP spid="101" grpId="0"/>
      <p:bldP spid="102" grpId="0"/>
      <p:bldP spid="104" grpId="0"/>
      <p:bldP spid="105" grpId="0"/>
      <p:bldP spid="106" grpId="0"/>
      <p:bldP spid="107" grpId="0"/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</a:t>
            </a:r>
            <a:r>
              <a:rPr lang="en-US" dirty="0" smtClean="0"/>
              <a:t>Dynamic Programming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111" y="1181432"/>
                <a:ext cx="8839200" cy="762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Start</a:t>
                </a:r>
                <a:r>
                  <a:rPr lang="en-US" dirty="0" smtClean="0"/>
                  <a:t>: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places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US" dirty="0" smtClean="0"/>
                  <a:t> in ADS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111" y="1181432"/>
                <a:ext cx="8839200" cy="762000"/>
              </a:xfrm>
              <a:blipFill rotWithShape="1">
                <a:blip r:embed="rId3"/>
                <a:stretch>
                  <a:fillRect l="-1724" t="-96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𝑘</m:t>
                      </m:r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𝟒𝟗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𝟐𝟖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𝟏𝟒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𝟖𝟒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𝟗𝟏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𝟔𝟑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𝟓𝟔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3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4" y="2286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</a:t>
            </a:r>
            <a:r>
              <a:rPr lang="en-US" dirty="0" smtClean="0"/>
              <a:t>Dynamic Programming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𝑘</m:t>
                      </m:r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𝟒𝟗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𝟐𝟖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𝟏𝟒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𝟖𝟒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𝟗𝟏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𝟔𝟑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𝟓𝟔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Iteration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/>
                      </a:rPr>
                      <m:t>1</m:t>
                    </m:r>
                    <m:r>
                      <a:rPr lang="en-US" b="0" i="0" u="sng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u="sng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distance hash to all neighbors.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Create ADS entry with distance 1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if hash is lower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7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  <a:blipFill rotWithShape="1">
                <a:blip r:embed="rId30"/>
                <a:stretch>
                  <a:fillRect l="-1724" t="-7407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3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4" y="2286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</a:t>
            </a:r>
            <a:r>
              <a:rPr lang="en-US" dirty="0" smtClean="0"/>
              <a:t>Dynamic Programming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𝑘</m:t>
                      </m:r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𝟒𝟗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𝟐𝟖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𝟏𝟒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𝟖𝟒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𝟗𝟏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𝟔𝟑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𝟓𝟔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Iteration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/>
                      </a:rPr>
                      <m:t>1</m:t>
                    </m:r>
                    <m:r>
                      <a:rPr lang="en-US" b="0" i="0" u="sng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u="sng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distance hash to all neighbors.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Create ADS entry with distance 1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if hash is lower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7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  <a:blipFill rotWithShape="1">
                <a:blip r:embed="rId30"/>
                <a:stretch>
                  <a:fillRect l="-1724" t="-7407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-86047" y="2491508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047" y="2491508"/>
                <a:ext cx="1418978" cy="401970"/>
              </a:xfrm>
              <a:prstGeom prst="rect">
                <a:avLst/>
              </a:prstGeom>
              <a:blipFill rotWithShape="1">
                <a:blip r:embed="rId3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1109566" y="2122107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endCxn id="18" idx="4"/>
          </p:cNvCxnSpPr>
          <p:nvPr/>
        </p:nvCxnSpPr>
        <p:spPr>
          <a:xfrm>
            <a:off x="1285201" y="2933594"/>
            <a:ext cx="1388079" cy="190061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7" idx="4"/>
            <a:endCxn id="48" idx="7"/>
          </p:cNvCxnSpPr>
          <p:nvPr/>
        </p:nvCxnSpPr>
        <p:spPr>
          <a:xfrm>
            <a:off x="1285201" y="2950272"/>
            <a:ext cx="939550" cy="890401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5" idx="1"/>
          </p:cNvCxnSpPr>
          <p:nvPr/>
        </p:nvCxnSpPr>
        <p:spPr>
          <a:xfrm flipV="1">
            <a:off x="1040286" y="3057452"/>
            <a:ext cx="244915" cy="732350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4" y="2286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</a:t>
            </a:r>
            <a:r>
              <a:rPr lang="en-US" dirty="0" smtClean="0"/>
              <a:t>Dynamic Programming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𝑘</m:t>
                      </m:r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𝟒𝟗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𝟐𝟖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𝟏𝟒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𝟕𝟎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𝟖𝟒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𝟗𝟏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𝟔𝟑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𝟓𝟔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Iteration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/>
                      </a:rPr>
                      <m:t>1</m:t>
                    </m:r>
                    <m:r>
                      <a:rPr lang="en-US" b="0" i="0" u="sng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u="sng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distance hash to all neighbors.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Create ADS entry with distance 1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if hash is lower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7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  <a:blipFill rotWithShape="1">
                <a:blip r:embed="rId30"/>
                <a:stretch>
                  <a:fillRect l="-1724" t="-7407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-86047" y="2491508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047" y="2491508"/>
                <a:ext cx="1418978" cy="401970"/>
              </a:xfrm>
              <a:prstGeom prst="rect">
                <a:avLst/>
              </a:prstGeom>
              <a:blipFill rotWithShape="1">
                <a:blip r:embed="rId3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41374" y="403281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4032814"/>
                <a:ext cx="1418978" cy="401970"/>
              </a:xfrm>
              <a:prstGeom prst="rect">
                <a:avLst/>
              </a:prstGeom>
              <a:blipFill rotWithShape="1">
                <a:blip r:embed="rId3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1957799" y="423390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99" y="4233909"/>
                <a:ext cx="1418978" cy="400110"/>
              </a:xfrm>
              <a:prstGeom prst="rect">
                <a:avLst/>
              </a:prstGeom>
              <a:blipFill rotWithShape="1">
                <a:blip r:embed="rId3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2825259" y="2511675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59" y="2511675"/>
                <a:ext cx="1418978" cy="400110"/>
              </a:xfrm>
              <a:prstGeom prst="rect">
                <a:avLst/>
              </a:prstGeom>
              <a:blipFill rotWithShape="1">
                <a:blip r:embed="rId3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5318200" y="249150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200" y="2491508"/>
                <a:ext cx="1418978" cy="400110"/>
              </a:xfrm>
              <a:prstGeom prst="rect">
                <a:avLst/>
              </a:prstGeom>
              <a:blipFill rotWithShape="1">
                <a:blip r:embed="rId3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6714468" y="5334835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5334835"/>
                <a:ext cx="1418978" cy="400110"/>
              </a:xfrm>
              <a:prstGeom prst="rect">
                <a:avLst/>
              </a:prstGeom>
              <a:blipFill rotWithShape="1">
                <a:blip r:embed="rId3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7656916" y="3981884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916" y="3981884"/>
                <a:ext cx="1418978" cy="400110"/>
              </a:xfrm>
              <a:prstGeom prst="rect">
                <a:avLst/>
              </a:prstGeom>
              <a:blipFill rotWithShape="1">
                <a:blip r:embed="rId3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-42287" y="529168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87" y="5291686"/>
                <a:ext cx="1418978" cy="400110"/>
              </a:xfrm>
              <a:prstGeom prst="rect">
                <a:avLst/>
              </a:prstGeom>
              <a:blipFill rotWithShape="1">
                <a:blip r:embed="rId3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120771" y="58984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𝟒𝟐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1" y="5898450"/>
                <a:ext cx="1418978" cy="400110"/>
              </a:xfrm>
              <a:prstGeom prst="rect">
                <a:avLst/>
              </a:prstGeom>
              <a:blipFill rotWithShape="1">
                <a:blip r:embed="rId3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4258270" y="584827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270" y="5848279"/>
                <a:ext cx="1418978" cy="400110"/>
              </a:xfrm>
              <a:prstGeom prst="rect">
                <a:avLst/>
              </a:prstGeom>
              <a:blipFill rotWithShape="1">
                <a:blip r:embed="rId4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/>
          <p:cNvCxnSpPr>
            <a:endCxn id="20" idx="5"/>
          </p:cNvCxnSpPr>
          <p:nvPr/>
        </p:nvCxnSpPr>
        <p:spPr>
          <a:xfrm flipV="1">
            <a:off x="5652573" y="3132239"/>
            <a:ext cx="529484" cy="47692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3" idx="7"/>
          </p:cNvCxnSpPr>
          <p:nvPr/>
        </p:nvCxnSpPr>
        <p:spPr>
          <a:xfrm>
            <a:off x="5677248" y="3552573"/>
            <a:ext cx="504809" cy="986561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8" idx="1"/>
          </p:cNvCxnSpPr>
          <p:nvPr/>
        </p:nvCxnSpPr>
        <p:spPr>
          <a:xfrm flipH="1" flipV="1">
            <a:off x="1281549" y="2826189"/>
            <a:ext cx="863108" cy="1014484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9" idx="6"/>
          </p:cNvCxnSpPr>
          <p:nvPr/>
        </p:nvCxnSpPr>
        <p:spPr>
          <a:xfrm flipH="1">
            <a:off x="1716161" y="3556062"/>
            <a:ext cx="4014343" cy="1840815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22" idx="3"/>
          </p:cNvCxnSpPr>
          <p:nvPr/>
        </p:nvCxnSpPr>
        <p:spPr>
          <a:xfrm>
            <a:off x="5660288" y="3584714"/>
            <a:ext cx="1500536" cy="735894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13" idx="0"/>
          </p:cNvCxnSpPr>
          <p:nvPr/>
        </p:nvCxnSpPr>
        <p:spPr>
          <a:xfrm flipH="1">
            <a:off x="4244238" y="4645045"/>
            <a:ext cx="1685414" cy="264551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2083247" y="3561342"/>
            <a:ext cx="3558721" cy="355058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3" idx="6"/>
            <a:endCxn id="18" idx="6"/>
          </p:cNvCxnSpPr>
          <p:nvPr/>
        </p:nvCxnSpPr>
        <p:spPr>
          <a:xfrm flipH="1" flipV="1">
            <a:off x="2729915" y="3061614"/>
            <a:ext cx="3468730" cy="1521390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26" idx="5"/>
          </p:cNvCxnSpPr>
          <p:nvPr/>
        </p:nvCxnSpPr>
        <p:spPr>
          <a:xfrm flipH="1">
            <a:off x="1957800" y="5990140"/>
            <a:ext cx="1124836" cy="218954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25" idx="5"/>
          </p:cNvCxnSpPr>
          <p:nvPr/>
        </p:nvCxnSpPr>
        <p:spPr>
          <a:xfrm flipH="1">
            <a:off x="1120380" y="3859107"/>
            <a:ext cx="966697" cy="18434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5" grpId="0"/>
      <p:bldP spid="86" grpId="0"/>
      <p:bldP spid="87" grpId="0"/>
      <p:bldP spid="88" grpId="0"/>
      <p:bldP spid="90" grpId="0"/>
      <p:bldP spid="9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4" y="2286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</a:t>
            </a:r>
            <a:r>
              <a:rPr lang="en-US" dirty="0" smtClean="0"/>
              <a:t>Dynamic Programming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𝑘</m:t>
                      </m:r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Iteration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/>
                      </a:rPr>
                      <m:t>2</m:t>
                    </m:r>
                    <m:r>
                      <a:rPr lang="en-US" b="0" i="0" u="sng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distance entry to all neighbors.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Create ADS entry with distance 2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if hash is lower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7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  <a:blipFill rotWithShape="1">
                <a:blip r:embed="rId17"/>
                <a:stretch>
                  <a:fillRect l="-1724" t="-7407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-86047" y="2491508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047" y="2491508"/>
                <a:ext cx="1418978" cy="401970"/>
              </a:xfrm>
              <a:prstGeom prst="rect">
                <a:avLst/>
              </a:prstGeom>
              <a:blipFill rotWithShape="1">
                <a:blip r:embed="rId1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41374" y="403281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4032814"/>
                <a:ext cx="1418978" cy="401970"/>
              </a:xfrm>
              <a:prstGeom prst="rect">
                <a:avLst/>
              </a:prstGeom>
              <a:blipFill rotWithShape="1">
                <a:blip r:embed="rId1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1957799" y="423390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99" y="4233909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2825259" y="2511675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59" y="2511675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5318200" y="249150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200" y="2491508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6570412" y="521115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12" y="5211157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7656916" y="3981884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916" y="3981884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-42287" y="529168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87" y="5291686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120771" y="58984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𝟒𝟐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1" y="5898450"/>
                <a:ext cx="1418978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4017620" y="584827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20" y="5848279"/>
                <a:ext cx="1418978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/>
              <p:cNvSpPr txBox="1"/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𝟏𝟒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/>
              <p:cNvSpPr txBox="1"/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3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/>
              <p:cNvSpPr txBox="1"/>
              <p:nvPr/>
            </p:nvSpPr>
            <p:spPr>
              <a:xfrm>
                <a:off x="7505961" y="32475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247587"/>
                <a:ext cx="1418978" cy="400110"/>
              </a:xfrm>
              <a:prstGeom prst="rect">
                <a:avLst/>
              </a:prstGeom>
              <a:blipFill rotWithShape="1">
                <a:blip r:embed="rId3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/>
              <p:cNvSpPr txBox="1"/>
              <p:nvPr/>
            </p:nvSpPr>
            <p:spPr>
              <a:xfrm>
                <a:off x="4017620" y="549834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20" y="5498340"/>
                <a:ext cx="1418978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/>
              <p:cNvSpPr txBox="1"/>
              <p:nvPr/>
            </p:nvSpPr>
            <p:spPr>
              <a:xfrm>
                <a:off x="2184704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04" y="6439356"/>
                <a:ext cx="1418978" cy="400110"/>
              </a:xfrm>
              <a:prstGeom prst="rect">
                <a:avLst/>
              </a:prstGeom>
              <a:blipFill rotWithShape="1">
                <a:blip r:embed="rId3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/>
              <p:cNvSpPr txBox="1"/>
              <p:nvPr/>
            </p:nvSpPr>
            <p:spPr>
              <a:xfrm>
                <a:off x="41374" y="620804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6208041"/>
                <a:ext cx="1418978" cy="400110"/>
              </a:xfrm>
              <a:prstGeom prst="rect">
                <a:avLst/>
              </a:prstGeom>
              <a:blipFill rotWithShape="1">
                <a:blip r:embed="rId3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/>
              <p:cNvSpPr txBox="1"/>
              <p:nvPr/>
            </p:nvSpPr>
            <p:spPr>
              <a:xfrm>
                <a:off x="213540" y="439035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0" y="4390351"/>
                <a:ext cx="1418978" cy="400110"/>
              </a:xfrm>
              <a:prstGeom prst="rect">
                <a:avLst/>
              </a:prstGeom>
              <a:blipFill rotWithShape="1">
                <a:blip r:embed="rId3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/>
              <p:cNvSpPr txBox="1"/>
              <p:nvPr/>
            </p:nvSpPr>
            <p:spPr>
              <a:xfrm>
                <a:off x="-75186" y="2880042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186" y="2880042"/>
                <a:ext cx="1418978" cy="400110"/>
              </a:xfrm>
              <a:prstGeom prst="rect">
                <a:avLst/>
              </a:prstGeom>
              <a:blipFill rotWithShape="1">
                <a:blip r:embed="rId3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/>
              <p:cNvSpPr txBox="1"/>
              <p:nvPr/>
            </p:nvSpPr>
            <p:spPr>
              <a:xfrm>
                <a:off x="2910941" y="27503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41" y="2750301"/>
                <a:ext cx="1418978" cy="400110"/>
              </a:xfrm>
              <a:prstGeom prst="rect">
                <a:avLst/>
              </a:prstGeom>
              <a:blipFill rotWithShape="1">
                <a:blip r:embed="rId3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2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 computation: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38099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Pruned </a:t>
                </a:r>
                <a:r>
                  <a:rPr lang="en-US" dirty="0" err="1" smtClean="0"/>
                  <a:t>Dijkstra’s</a:t>
                </a:r>
                <a:r>
                  <a:rPr lang="en-US" dirty="0" smtClean="0"/>
                  <a:t> Introduces ADS entries by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increasing hash.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DP introduces entries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by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increasing distance.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With either approach,  </a:t>
                </a:r>
                <a:r>
                  <a:rPr lang="en-US" dirty="0" err="1" smtClean="0"/>
                  <a:t>inNeighbors</a:t>
                </a:r>
                <a:r>
                  <a:rPr lang="en-US" dirty="0" smtClean="0"/>
                  <a:t> are used only after an update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expected number of edge traversals is bounded by sum over nodes of ADS size times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3809999"/>
              </a:xfrm>
              <a:blipFill rotWithShape="1">
                <a:blip r:embed="rId3"/>
                <a:stretch>
                  <a:fillRect l="-1630" t="-2080" r="-1778" b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5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 computation: </a:t>
            </a:r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Pruned </a:t>
            </a:r>
            <a:r>
              <a:rPr lang="en-US" dirty="0" err="1" smtClean="0"/>
              <a:t>Dijkstra</a:t>
            </a:r>
            <a:r>
              <a:rPr lang="en-US" dirty="0" smtClean="0"/>
              <a:t> ADS computation can be parallelized, similarly to BFS reachability sketches,  to reduce dependency.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DP can be implemented via (diameter number of) sequential passes over edge set. </a:t>
            </a:r>
            <a:r>
              <a:rPr lang="en-US" dirty="0"/>
              <a:t>W</a:t>
            </a:r>
            <a:r>
              <a:rPr lang="en-US" dirty="0" smtClean="0"/>
              <a:t>e only need to keep in memory k entries for each node (k smallest hashes so far).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</a:t>
            </a:r>
            <a:r>
              <a:rPr lang="en-US" dirty="0" smtClean="0"/>
              <a:t>t is also possible to  </a:t>
            </a:r>
            <a:r>
              <a:rPr lang="en-US" dirty="0"/>
              <a:t>perform </a:t>
            </a:r>
            <a:r>
              <a:rPr lang="en-US" dirty="0" smtClean="0"/>
              <a:t>a distributed </a:t>
            </a:r>
            <a:r>
              <a:rPr lang="en-US" dirty="0"/>
              <a:t>computation where </a:t>
            </a:r>
            <a:r>
              <a:rPr lang="en-US" dirty="0" smtClean="0"/>
              <a:t>nodes asynchronously communicate with neighbors.  </a:t>
            </a:r>
            <a:r>
              <a:rPr lang="en-US" dirty="0"/>
              <a:t>E</a:t>
            </a:r>
            <a:r>
              <a:rPr lang="en-US" dirty="0" smtClean="0"/>
              <a:t>ntries </a:t>
            </a:r>
            <a:r>
              <a:rPr lang="en-US" dirty="0"/>
              <a:t>can be modified or </a:t>
            </a:r>
            <a:r>
              <a:rPr lang="en-US" dirty="0" smtClean="0"/>
              <a:t>removed.  This incurs overhead.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All-Distances Sketches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Applications of All-Distance sketches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Back to linear sketches (random linear transformations)</a:t>
            </a:r>
          </a:p>
        </p:txBody>
      </p:sp>
    </p:spTree>
    <p:extLst>
      <p:ext uri="{BB962C8B-B14F-4D97-AF65-F5344CB8AC3E}">
        <p14:creationId xmlns:p14="http://schemas.microsoft.com/office/powerpoint/2010/main" val="18533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Next:</a:t>
            </a:r>
            <a:r>
              <a:rPr lang="en-US" dirty="0" smtClean="0"/>
              <a:t> Some ADS applications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57200" y="1828800"/>
                <a:ext cx="8229600" cy="41910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Cardinality/similarity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-neighborhoods</a:t>
                </a:r>
                <a:r>
                  <a:rPr lang="en-US" dirty="0" smtClean="0"/>
                  <a:t> by extracting</a:t>
                </a:r>
                <a:r>
                  <a:rPr lang="en-US" dirty="0" smtClean="0"/>
                  <a:t> </a:t>
                </a:r>
                <a:r>
                  <a:rPr lang="en-US" dirty="0" smtClean="0"/>
                  <a:t>Min-Hash sketches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Closeness Centralities: HIP estimators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Closeness similarities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Distance oracles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229600" cy="4191000"/>
              </a:xfrm>
              <a:prstGeom prst="rect">
                <a:avLst/>
              </a:prstGeom>
              <a:blipFill rotWithShape="1">
                <a:blip r:embed="rId2"/>
                <a:stretch>
                  <a:fillRect l="-1630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3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Next:</a:t>
            </a:r>
            <a:r>
              <a:rPr lang="en-US" dirty="0" smtClean="0"/>
              <a:t> Some ADS applications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57200" y="1828800"/>
                <a:ext cx="8229600" cy="41910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Cardinality/similarity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neighborhoods</a:t>
                </a:r>
                <a:r>
                  <a:rPr lang="en-US" dirty="0" smtClean="0"/>
                  <a:t> by extracting</a:t>
                </a:r>
                <a:r>
                  <a:rPr lang="en-US" dirty="0" smtClean="0"/>
                  <a:t> </a:t>
                </a:r>
                <a:r>
                  <a:rPr lang="en-US" dirty="0" smtClean="0"/>
                  <a:t>Min-Hash sketches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Closeness Centralities: HIP estimators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Closeness similarities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Distance oracles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229600" cy="4191000"/>
              </a:xfrm>
              <a:prstGeom prst="rect">
                <a:avLst/>
              </a:prstGeom>
              <a:blipFill rotWithShape="1">
                <a:blip r:embed="rId2"/>
                <a:stretch>
                  <a:fillRect l="-1630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2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ADSs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Extract Min-Hash sketch of 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neighborhood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 from ADS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   bottom-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𝐴𝐷𝑆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}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Directly using Min-Hash sketches (lectures 2-3):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Can estimate cardinality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Can estimate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similarity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 rotWithShape="1">
                <a:blip r:embed="rId2"/>
                <a:stretch>
                  <a:fillRect l="-1852" t="-157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9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ADS applications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28800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Cardinality/similarity of </a:t>
            </a:r>
            <a:r>
              <a:rPr lang="en-US" dirty="0" smtClean="0">
                <a:solidFill>
                  <a:schemeClr val="accent1"/>
                </a:solidFill>
              </a:rPr>
              <a:t>neighborhoods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by extracting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Min-Hash sketches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Closeness Centralities: HIP estimators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Closeness similarities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Distance oracles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71246" y="1066800"/>
            <a:ext cx="660150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Based on distances to all other nodes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838200" y="4800600"/>
                <a:ext cx="7315200" cy="16593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Correction : </a:t>
                </a:r>
                <a:r>
                  <a:rPr lang="en-US" b="1" dirty="0"/>
                  <a:t>Harmonic </a:t>
                </a:r>
                <a:r>
                  <a:rPr lang="en-US" b="1" dirty="0" smtClean="0"/>
                  <a:t>Mean of distances 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𝒗𝒊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00600"/>
                <a:ext cx="7315200" cy="1659362"/>
              </a:xfrm>
              <a:prstGeom prst="rect">
                <a:avLst/>
              </a:prstGeom>
              <a:blipFill rotWithShape="1">
                <a:blip r:embed="rId2"/>
                <a:stretch>
                  <a:fillRect l="-2167" t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1828799"/>
                <a:ext cx="8229600" cy="9906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Bavelas (1948)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𝒗𝒊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799"/>
                <a:ext cx="8229600" cy="990601"/>
              </a:xfrm>
              <a:prstGeom prst="rect">
                <a:avLst/>
              </a:prstGeom>
              <a:blipFill rotWithShape="1">
                <a:blip r:embed="rId3"/>
                <a:stretch>
                  <a:fillRect l="-1852" t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819400"/>
            <a:ext cx="7467600" cy="1687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Issues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Does not work for disconnected graphs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Emphasis </a:t>
            </a:r>
            <a:r>
              <a:rPr lang="en-US" dirty="0" smtClean="0"/>
              <a:t> on </a:t>
            </a:r>
            <a:r>
              <a:rPr lang="en-US" dirty="0" smtClean="0"/>
              <a:t>contribution of “</a:t>
            </a:r>
            <a:r>
              <a:rPr lang="en-US" dirty="0" smtClean="0"/>
              <a:t>far”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371600" y="1676400"/>
                <a:ext cx="6058619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More general definition 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𝒗𝒊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rgbClr val="00B05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3429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dirty="0" smtClean="0"/>
                  <a:t> non increasing;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dirty="0" smtClean="0"/>
                  <a:t> some filter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76400"/>
                <a:ext cx="6058619" cy="2209800"/>
              </a:xfrm>
              <a:prstGeom prst="rect">
                <a:avLst/>
              </a:prstGeom>
              <a:blipFill rotWithShape="1">
                <a:blip r:embed="rId2"/>
                <a:stretch>
                  <a:fillRect l="-2515" t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271246" y="1066800"/>
            <a:ext cx="660150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Based on distances to all other nodes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7200" y="3657600"/>
                <a:ext cx="82296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Harmonic Mean: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i="1" dirty="0" smtClean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Exponential decay with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D</a:t>
                </a:r>
                <a:r>
                  <a:rPr lang="en-US" dirty="0" smtClean="0"/>
                  <a:t>egree centrality: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≤1  ⇒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&gt;1  ⇒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Neighborhood size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57600"/>
                <a:ext cx="8229600" cy="3048000"/>
              </a:xfrm>
              <a:prstGeom prst="rect">
                <a:avLst/>
              </a:prstGeom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6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371600" y="1676400"/>
                <a:ext cx="6058619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More general definition 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𝒋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𝒗𝒊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rgbClr val="00B05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3429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dirty="0" smtClean="0"/>
                  <a:t> non increasing;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dirty="0" smtClean="0"/>
                  <a:t> some filter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76400"/>
                <a:ext cx="6058619" cy="2209800"/>
              </a:xfrm>
              <a:prstGeom prst="rect">
                <a:avLst/>
              </a:prstGeom>
              <a:blipFill rotWithShape="1">
                <a:blip r:embed="rId2"/>
                <a:stretch>
                  <a:fillRect l="-2515" t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271246" y="1066800"/>
            <a:ext cx="660150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Based on distances to all other nodes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7200" y="3907766"/>
                <a:ext cx="82296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Centrality with respect to a filter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Education level, community (TAU graduates), geography, language, product type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Applications for filter: attribute completion, targeted ads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07766"/>
                <a:ext cx="8229600" cy="2514600"/>
              </a:xfrm>
              <a:prstGeom prst="rect">
                <a:avLst/>
              </a:prstGeom>
              <a:blipFill rotWithShape="1">
                <a:blip r:embed="rId3"/>
                <a:stretch>
                  <a:fillRect l="-1852" t="-4843" b="-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HIP estimators for ADSs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91600" cy="50292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For each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we estimate  the “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presence”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𝒊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↝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(=1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0 otherwise)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Estimate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𝒗𝒊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∉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  <a:ea typeface="Cambria Math"/>
                      </a:rPr>
                      <m:t>ADS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ADS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 we compute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that it is included, conditioned on fixed hash values of all nodes that are closer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 then use the inverse-probability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𝒗𝒊</m:t>
                        </m:r>
                      </m:sub>
                    </m:sSub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457200" lvl="1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For bottom-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i="1" dirty="0" smtClean="0"/>
                  <a:t> 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h</m:t>
                    </m:r>
                    <m:r>
                      <a:rPr lang="en-US" sz="3200" b="0" i="1" smtClean="0">
                        <a:latin typeface="Cambria Math"/>
                      </a:rPr>
                      <m:t>∼</m:t>
                    </m:r>
                    <m:r>
                      <a:rPr lang="en-US" sz="3200" b="0" i="1" smtClean="0">
                        <a:latin typeface="Cambria Math"/>
                      </a:rPr>
                      <m:t>𝑈</m:t>
                    </m:r>
                    <m:r>
                      <a:rPr lang="en-US" sz="3200" b="0" i="1" smtClean="0">
                        <a:latin typeface="Cambria Math"/>
                      </a:rPr>
                      <m:t>[0,1]</m:t>
                    </m:r>
                  </m:oMath>
                </a14:m>
                <a:endParaRPr lang="en-US" sz="3200" i="1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𝑝</m:t>
                      </m:r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/>
                        <m:t>k</m:t>
                      </m:r>
                      <m:r>
                        <m:rPr>
                          <m:nor/>
                        </m:rPr>
                        <a:rPr lang="en-US" sz="3200" baseline="30000" dirty="0"/>
                        <m:t>th</m:t>
                      </m:r>
                      <m:r>
                        <m:rPr>
                          <m:lit/>
                        </m:rP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)|</m:t>
                      </m:r>
                      <m:r>
                        <a:rPr lang="en-US" sz="3200" b="0" i="1" dirty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ADS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3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3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91600" cy="5029200"/>
              </a:xfrm>
              <a:blipFill rotWithShape="1">
                <a:blip r:embed="rId2"/>
                <a:stretch>
                  <a:fillRect l="-1492" t="-1455" r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0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HIP estimates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63652" y="2222909"/>
            <a:ext cx="870501" cy="1171156"/>
            <a:chOff x="5590828" y="1408402"/>
            <a:chExt cx="870501" cy="1171156"/>
          </a:xfrm>
        </p:grpSpPr>
        <p:pic>
          <p:nvPicPr>
            <p:cNvPr id="4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66203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 smtClean="0"/>
                  <a:t> ADS of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56614" y="2275320"/>
            <a:ext cx="728084" cy="1118745"/>
            <a:chOff x="3032291" y="1377160"/>
            <a:chExt cx="728084" cy="1118745"/>
          </a:xfrm>
        </p:grpSpPr>
        <p:pic>
          <p:nvPicPr>
            <p:cNvPr id="8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32291" y="203424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38021" y="2286000"/>
            <a:ext cx="728084" cy="1108065"/>
            <a:chOff x="4279398" y="1418493"/>
            <a:chExt cx="728084" cy="1108065"/>
          </a:xfrm>
        </p:grpSpPr>
        <p:pic>
          <p:nvPicPr>
            <p:cNvPr id="11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79398" y="2064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19428" y="2162955"/>
            <a:ext cx="728084" cy="1231110"/>
            <a:chOff x="3708430" y="1348448"/>
            <a:chExt cx="728084" cy="1231110"/>
          </a:xfrm>
        </p:grpSpPr>
        <p:pic>
          <p:nvPicPr>
            <p:cNvPr id="14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708430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0.56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00836" y="2216487"/>
            <a:ext cx="728084" cy="1177578"/>
            <a:chOff x="8315506" y="1401980"/>
            <a:chExt cx="728084" cy="1177578"/>
          </a:xfrm>
        </p:grpSpPr>
        <p:pic>
          <p:nvPicPr>
            <p:cNvPr id="17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31550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82244" y="2270293"/>
            <a:ext cx="728084" cy="1123772"/>
            <a:chOff x="2429109" y="1455786"/>
            <a:chExt cx="728084" cy="1123772"/>
          </a:xfrm>
        </p:grpSpPr>
        <p:pic>
          <p:nvPicPr>
            <p:cNvPr id="2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29109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0.35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87476" y="2097825"/>
            <a:ext cx="843263" cy="1296240"/>
            <a:chOff x="7646464" y="1272961"/>
            <a:chExt cx="843263" cy="1296240"/>
          </a:xfrm>
        </p:grpSpPr>
        <p:pic>
          <p:nvPicPr>
            <p:cNvPr id="2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704053" y="210753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0.14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3358" y="3587175"/>
                <a:ext cx="5295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58" y="3587175"/>
                <a:ext cx="529504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2758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34853" y="5486400"/>
                <a:ext cx="6474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:2</a:t>
                </a:r>
                <a:r>
                  <a:rPr lang="en-US" sz="2800" baseline="30000" dirty="0" smtClean="0"/>
                  <a:t>nd</a:t>
                </a:r>
                <a:r>
                  <a:rPr lang="en-US" sz="2800" dirty="0" smtClean="0"/>
                  <a:t> smallest hash amongst  closer nodes</a:t>
                </a:r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53" y="5486400"/>
                <a:ext cx="6474253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11766" y="362527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66" y="3625274"/>
                <a:ext cx="50526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37190" y="362527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90" y="3625274"/>
                <a:ext cx="505267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267372" y="361777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0.63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72" y="3617772"/>
                <a:ext cx="104547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47512" y="3587175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0.56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12" y="3587175"/>
                <a:ext cx="1045479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63652" y="362527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0.35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652" y="3625273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86367" y="3617771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0.21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367" y="3617771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193851" y="3587175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0.42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851" y="3587175"/>
                <a:ext cx="1045479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75691" y="4541404"/>
                <a:ext cx="1261499" cy="844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𝑎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91" y="4541404"/>
                <a:ext cx="1261499" cy="844462"/>
              </a:xfrm>
              <a:prstGeom prst="rect">
                <a:avLst/>
              </a:prstGeom>
              <a:blipFill rotWithShape="1">
                <a:blip r:embed="rId19"/>
                <a:stretch>
                  <a:fillRect r="-11594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59552" y="457950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552" y="4579503"/>
                <a:ext cx="505267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84976" y="457950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976" y="4579503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215158" y="4572001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58" y="4572001"/>
                <a:ext cx="1045479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195298" y="4541404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98" y="4541404"/>
                <a:ext cx="1045479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111438" y="457950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438" y="4579502"/>
                <a:ext cx="1045479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34153" y="4572000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</a:rPr>
                        <m:t>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153" y="4572000"/>
                <a:ext cx="1045479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141637" y="4541404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37" y="4541404"/>
                <a:ext cx="1045479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0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HIP estimates</a:t>
            </a:r>
            <a:endParaRPr lang="en-US" dirty="0"/>
          </a:p>
        </p:txBody>
      </p:sp>
      <p:pic>
        <p:nvPicPr>
          <p:cNvPr id="4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9" y="2008754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 smtClean="0"/>
                  <a:t> ADS of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57" y="2061165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23" y="2071845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01" y="1948800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90" y="2002332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28" y="2056138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43" y="1883670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284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</a:rPr>
                        <m:t>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62071" y="2705807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863251" y="4056944"/>
                <a:ext cx="5642425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We estimate: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𝒗𝒊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51" y="4056944"/>
                <a:ext cx="5642425" cy="914400"/>
              </a:xfrm>
              <a:prstGeom prst="rect">
                <a:avLst/>
              </a:prstGeom>
              <a:blipFill rotWithShape="1">
                <a:blip r:embed="rId25"/>
                <a:stretch>
                  <a:fillRect l="-1189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101064" y="4800600"/>
                <a:ext cx="89154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𝒗𝒊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e>
                      </m:nary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1.59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1.2</m:t>
                              </m:r>
                            </m:sup>
                          </m:sSup>
                        </m:den>
                      </m:f>
                      <m:r>
                        <a:rPr lang="en-US" sz="2800" b="0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1.79+</m:t>
                          </m:r>
                          <m:r>
                            <a:rPr lang="en-US" sz="2800" b="0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2.38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2.86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4.76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3.4</m:t>
                              </m:r>
                            </m:sup>
                          </m:sSup>
                        </m:den>
                      </m:f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≈2.71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" y="4800600"/>
                <a:ext cx="8915400" cy="1828800"/>
              </a:xfrm>
              <a:prstGeom prst="rect">
                <a:avLst/>
              </a:prstGeom>
              <a:blipFill rotWithShape="1">
                <a:blip r:embed="rId2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3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All-Distances Sketches (ADSs)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52214" y="1600200"/>
                <a:ext cx="8534400" cy="2362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𝒗𝒊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∈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𝑨𝑫𝑺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is in the Min-Hash sketch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b="1" dirty="0" smtClean="0"/>
                  <a:t>some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 the set of nodes that are within distance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14" y="1600200"/>
                <a:ext cx="8534400" cy="2362200"/>
              </a:xfrm>
              <a:prstGeom prst="rect">
                <a:avLst/>
              </a:prstGeom>
              <a:blipFill rotWithShape="1">
                <a:blip r:embed="rId2"/>
                <a:stretch>
                  <a:fillRect l="-1857" t="-3101" r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3962400"/>
            <a:ext cx="8839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355089" y="3962400"/>
                <a:ext cx="8419444" cy="24384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Bottom-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𝑘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i="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𝑨𝑫𝑺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is a list of pairs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𝒗𝒊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)∈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𝑨𝑫𝑺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is a node ID.  </a:t>
                </a:r>
                <a:endParaRPr lang="en-US" b="1" i="0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⟺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&lt;  </a:t>
                </a:r>
                <a:r>
                  <a:rPr lang="en-US" b="1" i="1" dirty="0" err="1" smtClean="0">
                    <a:solidFill>
                      <a:schemeClr val="accent1"/>
                    </a:solidFill>
                  </a:rPr>
                  <a:t>k</a:t>
                </a:r>
                <a:r>
                  <a:rPr lang="en-US" b="1" baseline="30000" dirty="0" err="1" smtClean="0">
                    <a:solidFill>
                      <a:schemeClr val="accent1"/>
                    </a:solidFill>
                  </a:rPr>
                  <a:t>th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smallest </a:t>
                </a:r>
                <a:r>
                  <a:rPr lang="en-US" dirty="0" smtClean="0"/>
                  <a:t>hash of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nodes that are closer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than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89" y="3962400"/>
                <a:ext cx="8419444" cy="2438400"/>
              </a:xfrm>
              <a:prstGeom prst="rect">
                <a:avLst/>
              </a:prstGeom>
              <a:blipFill rotWithShape="1">
                <a:blip r:embed="rId3"/>
                <a:stretch>
                  <a:fillRect l="-1735" t="-27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8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HIP estimates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 smtClean="0"/>
                  <a:t> ADS of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300951" y="3973450"/>
                <a:ext cx="8646303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Only good guys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good) :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𝑮𝒐𝒐𝒅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𝒗𝒊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51" y="3973450"/>
                <a:ext cx="8646303" cy="914400"/>
              </a:xfrm>
              <a:prstGeom prst="rect">
                <a:avLst/>
              </a:prstGeom>
              <a:blipFill rotWithShape="1">
                <a:blip r:embed="rId5"/>
                <a:stretch>
                  <a:fillRect l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0" y="4724400"/>
                <a:ext cx="9178506" cy="17752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)|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𝑮𝒐𝒐𝒅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e>
                      </m:nary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1.59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1.2</m:t>
                              </m:r>
                            </m:sup>
                          </m:sSup>
                        </m:den>
                      </m:f>
                      <m:r>
                        <a:rPr lang="en-US" sz="2800" b="0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2.86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4.76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3.4</m:t>
                              </m:r>
                            </m:sup>
                          </m:sSup>
                        </m:den>
                      </m:f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≈1.15</m:t>
                      </m:r>
                    </m:oMath>
                  </m:oMathPara>
                </a14:m>
                <a:endParaRPr lang="en-US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4400"/>
                <a:ext cx="9178506" cy="1775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9" y="2008754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57" y="2061165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23" y="2071845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01" y="1948800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90" y="2002332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28" y="2056138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43" y="1883670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2500" r="-284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</a:rPr>
                        <m:t>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462071" y="2705807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7367463" y="1929358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399886" y="1929358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637203" y="1929358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776202" y="1929358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1" grpId="0" animBg="1"/>
      <p:bldP spid="72" grpId="0" animBg="1"/>
      <p:bldP spid="73" grpId="0" animBg="1"/>
      <p:bldP spid="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HIP estimates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 smtClean="0"/>
                  <a:t> ADS of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609600" y="4056944"/>
                <a:ext cx="8153399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Only bad guys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bad) :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𝑩𝒂𝒅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𝒗𝒊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56944"/>
                <a:ext cx="8153399" cy="914400"/>
              </a:xfrm>
              <a:prstGeom prst="rect">
                <a:avLst/>
              </a:prstGeom>
              <a:blipFill rotWithShape="1">
                <a:blip r:embed="rId5"/>
                <a:stretch>
                  <a:fillRect l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101064" y="4800600"/>
                <a:ext cx="89154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)|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𝑩𝒂𝒅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e>
                      </m:nary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1.79+2.38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≈1.56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" y="4800600"/>
                <a:ext cx="8915400" cy="1828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9" y="2008754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57" y="2061165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23" y="2071845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01" y="1948800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90" y="2002332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28" y="2056138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43" y="1883670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2500" r="-284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</a:rPr>
                        <m:t>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462071" y="2705807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5435994" y="1898840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558764" y="1898840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917622" y="1898840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1" grpId="0" animBg="1"/>
      <p:bldP spid="72" grpId="0" animBg="1"/>
      <p:bldP spid="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Closeness </a:t>
            </a:r>
            <a:r>
              <a:rPr lang="en-US" dirty="0" smtClean="0"/>
              <a:t>Centrality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1656990" y="1295400"/>
                <a:ext cx="6058619" cy="16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𝒗𝒊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rgbClr val="00B05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3429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dirty="0" smtClean="0"/>
                  <a:t> non increasing;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dirty="0" smtClean="0"/>
                  <a:t> some filter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90" y="1295400"/>
                <a:ext cx="6058619" cy="1600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8600" y="4876800"/>
                <a:ext cx="891540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has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CV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/>
                  <a:t>  for uniform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3200" dirty="0" smtClean="0"/>
                  <a:t> or </a:t>
                </a:r>
                <a:r>
                  <a:rPr lang="en-US" sz="3200" dirty="0" smtClean="0"/>
                  <a:t>when ADSs are </a:t>
                </a:r>
                <a:r>
                  <a:rPr lang="en-US" sz="3200" dirty="0" smtClean="0"/>
                  <a:t>computed with respect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76800"/>
                <a:ext cx="8915400" cy="1338508"/>
              </a:xfrm>
              <a:prstGeom prst="rect">
                <a:avLst/>
              </a:prstGeom>
              <a:blipFill rotWithShape="1">
                <a:blip r:embed="rId3"/>
                <a:stretch>
                  <a:fillRect l="-1778" r="-1026" b="-1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656990" y="3352800"/>
                <a:ext cx="6058619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90" y="3352800"/>
                <a:ext cx="6058619" cy="1828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319177" y="2715882"/>
            <a:ext cx="8520023" cy="109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Lemma:</a:t>
            </a:r>
            <a:r>
              <a:rPr lang="en-US" dirty="0" smtClean="0"/>
              <a:t>  The HIP estimator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322367"/>
            <a:ext cx="394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do not give the proof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6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Closeness </a:t>
            </a:r>
            <a:r>
              <a:rPr lang="en-US" dirty="0" smtClean="0"/>
              <a:t>Centrality Interpreted as the </a:t>
            </a:r>
            <a:r>
              <a:rPr lang="en-US" dirty="0" smtClean="0"/>
              <a:t>L1 norm of closeness vectors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558408"/>
                <a:ext cx="9067800" cy="1981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view</a:t>
                </a:r>
                <a:r>
                  <a:rPr lang="en-US" dirty="0" smtClean="0"/>
                  <a:t> </a:t>
                </a:r>
                <a:r>
                  <a:rPr lang="en-US" dirty="0" smtClean="0"/>
                  <a:t>nodes as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features </a:t>
                </a:r>
                <a:r>
                  <a:rPr lang="en-US" dirty="0" smtClean="0"/>
                  <a:t>weighted by 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endParaRPr lang="en-US" b="1" i="1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Relevance of node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dirty="0" smtClean="0"/>
                  <a:t> to node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decreases </a:t>
                </a:r>
                <a:r>
                  <a:rPr lang="en-US" dirty="0" smtClean="0"/>
                  <a:t>with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:r>
                  <a:rPr lang="en-US" dirty="0" smtClean="0"/>
                  <a:t>according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58408"/>
                <a:ext cx="9067800" cy="1981200"/>
              </a:xfrm>
              <a:blipFill rotWithShape="1">
                <a:blip r:embed="rId3"/>
                <a:stretch>
                  <a:fillRect l="-1547" t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34642"/>
              </p:ext>
            </p:extLst>
          </p:nvPr>
        </p:nvGraphicFramePr>
        <p:xfrm>
          <a:off x="228600" y="4413590"/>
          <a:ext cx="8305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447800"/>
                <a:gridCol w="1447800"/>
                <a:gridCol w="1447800"/>
                <a:gridCol w="1447800"/>
                <a:gridCol w="1447800"/>
                <a:gridCol w="5334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3022384"/>
                  </p:ext>
                </p:extLst>
              </p:nvPr>
            </p:nvGraphicFramePr>
            <p:xfrm>
              <a:off x="228600" y="5632790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5638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𝟐𝟒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𝟐𝟓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0159521"/>
                  </p:ext>
                </p:extLst>
              </p:nvPr>
            </p:nvGraphicFramePr>
            <p:xfrm>
              <a:off x="228600" y="5632790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316" t="-4762" r="-438034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6975" t="-4762" r="-330672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37975" t="-4762" r="-232068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36555" t="-4762" r="-131092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38397" t="-4762" r="-31646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104010"/>
                  </p:ext>
                </p:extLst>
              </p:nvPr>
            </p:nvGraphicFramePr>
            <p:xfrm>
              <a:off x="228600" y="4946990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5638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𝟏𝟓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1718135"/>
                  </p:ext>
                </p:extLst>
              </p:nvPr>
            </p:nvGraphicFramePr>
            <p:xfrm>
              <a:off x="228600" y="4946990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9316" t="-4762" r="-438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6975" t="-4762" r="-330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37975" t="-4762" r="-232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36555" t="-4762" r="-131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38397" t="-4762" r="-316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76200" y="3503665"/>
                <a:ext cx="5867400" cy="6005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The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closeness vector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of node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03665"/>
                <a:ext cx="5867400" cy="600521"/>
              </a:xfrm>
              <a:prstGeom prst="rect">
                <a:avLst/>
              </a:prstGeom>
              <a:blipFill rotWithShape="1">
                <a:blip r:embed="rId6"/>
                <a:stretch>
                  <a:fillRect l="-2495" t="-12245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715000" y="3463224"/>
            <a:ext cx="2971800" cy="640961"/>
            <a:chOff x="5715000" y="3463224"/>
            <a:chExt cx="2971800" cy="640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2800" b="1" dirty="0">
                      <a:solidFill>
                        <a:srgbClr val="00B050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5715000" y="3463224"/>
              <a:ext cx="2895600" cy="6409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457200" y="632460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" y="6499859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4891" y="6652258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Next:</a:t>
            </a:r>
            <a:r>
              <a:rPr lang="en-US" dirty="0" smtClean="0"/>
              <a:t> Some ADS applications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28800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Cardinality/similarity of </a:t>
            </a:r>
            <a:r>
              <a:rPr lang="en-US" dirty="0" smtClean="0">
                <a:solidFill>
                  <a:schemeClr val="accent1"/>
                </a:solidFill>
              </a:rPr>
              <a:t>neighborhoods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by extracting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Min-Hash sketches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Closeness Centralities: HIP estimators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Closeness similarities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Distance oracles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Closeness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81000" y="1447800"/>
                <a:ext cx="86106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00B050"/>
                        </a:solidFill>
                        <a:latin typeface="Cambria Math"/>
                      </a:rPr>
                      <m:t>𝐬𝐢𝐦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err="1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>
                        <a:solidFill>
                          <a:srgbClr val="00B050"/>
                        </a:solidFill>
                        <a:latin typeface="Cambria Math"/>
                      </a:rPr>
                      <m:t>𝒋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computed from the closeness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Weighted 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Jaccard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coefficient</a:t>
                </a:r>
                <a:r>
                  <a:rPr lang="en-US" sz="39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9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900" b="0" i="1" smtClean="0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39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900" b="0" i="0" smtClean="0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z="39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39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z="39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9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900" b="0" i="1" smtClean="0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39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900" b="0" i="0" smtClean="0">
                                    <a:latin typeface="Cambria Math"/>
                                  </a:rPr>
                                  <m:t>max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sz="39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Cosine similarity</a:t>
                </a:r>
                <a:r>
                  <a:rPr lang="en-US" sz="39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9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9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39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sz="39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900" b="1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900" b="1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39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9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9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| </m:t>
                            </m:r>
                          </m:e>
                          <m:sub>
                            <m:r>
                              <a:rPr lang="en-US" sz="39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9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9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9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| </m:t>
                            </m:r>
                          </m:e>
                          <m:sub>
                            <m:r>
                              <a:rPr lang="en-US" sz="39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8610600" cy="2743200"/>
              </a:xfrm>
              <a:prstGeom prst="rect">
                <a:avLst/>
              </a:prstGeom>
              <a:blipFill rotWithShape="1">
                <a:blip r:embed="rId3"/>
                <a:stretch>
                  <a:fillRect l="-1487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81000" y="4495800"/>
            <a:ext cx="2971800" cy="640961"/>
            <a:chOff x="5715000" y="3463224"/>
            <a:chExt cx="2971800" cy="640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2800" b="1" dirty="0">
                      <a:solidFill>
                        <a:srgbClr val="00B050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5715000" y="3463224"/>
              <a:ext cx="2895600" cy="6409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149976"/>
                  </p:ext>
                </p:extLst>
              </p:nvPr>
            </p:nvGraphicFramePr>
            <p:xfrm>
              <a:off x="372701" y="6001065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5638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𝟐𝟒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𝟐𝟓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6963923"/>
                  </p:ext>
                </p:extLst>
              </p:nvPr>
            </p:nvGraphicFramePr>
            <p:xfrm>
              <a:off x="372701" y="6001065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8889" t="-4762" r="-438462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6555" t="-4762" r="-331092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37553" t="-4762" r="-232489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36134" t="-4762" r="-131513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37975" t="-4762" r="-32068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1541476"/>
                  </p:ext>
                </p:extLst>
              </p:nvPr>
            </p:nvGraphicFramePr>
            <p:xfrm>
              <a:off x="372701" y="5315265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5638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𝟏𝟓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2034412"/>
                  </p:ext>
                </p:extLst>
              </p:nvPr>
            </p:nvGraphicFramePr>
            <p:xfrm>
              <a:off x="372701" y="5315265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8889" t="-4762" r="-4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6555" t="-4762" r="-331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37553" t="-4762" r="-232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36134" t="-4762" r="-131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37975" t="-4762" r="-32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137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Closeness Similarity: </a:t>
                </a:r>
                <a:r>
                  <a:rPr lang="en-US" dirty="0" smtClean="0"/>
                  <a:t>choices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b="1" dirty="0">
                    <a:solidFill>
                      <a:srgbClr val="00B05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76400"/>
                <a:ext cx="8610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Similarity of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-Neighborhoods:</a:t>
                </a: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ea typeface="Cambria Math"/>
                  </a:rPr>
                  <a:t> 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ea typeface="Cambria Math"/>
                  </a:rPr>
                  <a:t> 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&gt;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𝒓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marL="0" lvl="1" indent="0">
                  <a:buNone/>
                </a:pPr>
                <a:endParaRPr lang="en-US" b="1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marL="457200" lvl="1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-Neighborhood  </a:t>
                </a:r>
                <a:r>
                  <a:rPr lang="en-US" b="1" dirty="0" err="1">
                    <a:solidFill>
                      <a:schemeClr val="tx2"/>
                    </a:solidFill>
                  </a:rPr>
                  <a:t>Jaccard</a:t>
                </a:r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∩ 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)|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∪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)|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</a:rPr>
                  <a:t>=1</a:t>
                </a:r>
                <a:endParaRPr lang="en-US" dirty="0" smtClean="0"/>
              </a:p>
              <a:p>
                <a:pPr marL="457200" lvl="1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-Neighborhood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Adamic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-Adar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∈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 ∩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</m:e>
                            </m:func>
                          </m:den>
                        </m:f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→</m:t>
                        </m:r>
                      </m:e>
                    </m:nary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𝒋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e>
                        </m:func>
                      </m:den>
                    </m:f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400"/>
                <a:ext cx="8610600" cy="4876800"/>
              </a:xfrm>
              <a:prstGeom prst="rect">
                <a:avLst/>
              </a:prstGeom>
              <a:blipFill rotWithShape="1">
                <a:blip r:embed="rId4"/>
                <a:stretch>
                  <a:fillRect l="-1769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1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Closeness </a:t>
            </a:r>
            <a:r>
              <a:rPr lang="en-US" dirty="0" smtClean="0"/>
              <a:t>Similarity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8600" y="4572000"/>
                <a:ext cx="8915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*F</a:t>
                </a:r>
                <a:r>
                  <a:rPr lang="en-US" sz="3200" dirty="0" smtClean="0"/>
                  <a:t>or </a:t>
                </a:r>
                <a:r>
                  <a:rPr lang="en-US" sz="3200" dirty="0" smtClean="0"/>
                  <a:t>uniform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3200" dirty="0" smtClean="0"/>
                  <a:t> or </a:t>
                </a:r>
                <a:r>
                  <a:rPr lang="en-US" sz="3200" dirty="0" smtClean="0"/>
                  <a:t>when ADSs are </a:t>
                </a:r>
                <a:r>
                  <a:rPr lang="en-US" sz="3200" dirty="0" smtClean="0"/>
                  <a:t>computed with respect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0"/>
                <a:ext cx="89154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78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19177" y="1905000"/>
                <a:ext cx="8520023" cy="2438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Lemma:</a:t>
                </a:r>
                <a:r>
                  <a:rPr lang="en-US" dirty="0" smtClean="0"/>
                  <a:t>   We can estimate weighted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coefficient or the cosine similarity of the closeness vectors of two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from  ADS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ADS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with mean square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7" y="1905000"/>
                <a:ext cx="8520023" cy="2438400"/>
              </a:xfrm>
              <a:prstGeom prst="rect">
                <a:avLst/>
              </a:prstGeom>
              <a:blipFill rotWithShape="1">
                <a:blip r:embed="rId3"/>
                <a:stretch>
                  <a:fillRect l="-1788" t="-3250" r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14400" y="6322367"/>
            <a:ext cx="394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do not give the proof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27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Next:</a:t>
            </a:r>
            <a:r>
              <a:rPr lang="en-US" dirty="0" smtClean="0"/>
              <a:t> Some ADS applications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28800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Cardinality/similarity of </a:t>
            </a:r>
            <a:r>
              <a:rPr lang="en-US" dirty="0" smtClean="0">
                <a:solidFill>
                  <a:schemeClr val="accent1"/>
                </a:solidFill>
              </a:rPr>
              <a:t>neighborhoods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by extracting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Min-Hash sketches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Closeness Centralities: HIP estimators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Closeness similarities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Distance oracles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SP distance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4383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can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ADS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ADS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to obtain an upper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000" b="1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𝐦𝐢𝐧</m:t>
                          </m:r>
                        </m:e>
                        <m:li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𝑨𝑫𝑺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𝑨𝑫𝑺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</m:lim>
                      </m:limLow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𝒖𝒊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𝒗𝒊</m:t>
                          </m:r>
                        </m:sub>
                      </m:sSub>
                    </m:oMath>
                  </m:oMathPara>
                </a14:m>
                <a:endParaRPr lang="en-US" sz="4000" b="1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438399"/>
              </a:xfrm>
              <a:blipFill rotWithShape="1">
                <a:blip r:embed="rId2"/>
                <a:stretch>
                  <a:fillRect l="-1852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32117" y="4038600"/>
                <a:ext cx="8229600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Comment</a:t>
                </a:r>
                <a:r>
                  <a:rPr lang="en-US" dirty="0" smtClean="0"/>
                  <a:t>: For </a:t>
                </a:r>
                <a:r>
                  <a:rPr lang="en-US" dirty="0"/>
                  <a:t>directed graphs we need a “forward”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ADS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and a “backward”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ADS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17" y="4038600"/>
                <a:ext cx="8229600" cy="1371600"/>
              </a:xfrm>
              <a:prstGeom prst="rect">
                <a:avLst/>
              </a:prstGeom>
              <a:blipFill rotWithShape="1">
                <a:blip r:embed="rId3"/>
                <a:stretch>
                  <a:fillRect l="-1852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791200"/>
            <a:ext cx="749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can we say about the quality of this bound 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ADS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81596" y="268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308364" y="381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458302" y="5334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2157585" y="32631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0432" y="29965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355230" y="33281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3326571" y="38724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4250681" y="36181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2527378" y="362827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998592" y="43516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4798813" y="45209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792276" y="43840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724829" y="55284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132093" y="52727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694512" y="4948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708551" y="30828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754135" y="3451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5726505" y="38070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775202" y="52909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2500568" y="58357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6391114" y="28072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521385" y="42328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71931" y="33068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6643574" y="35916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6172537" y="39861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925524" y="3419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023698" y="30696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4379968" y="1253261"/>
            <a:ext cx="543465" cy="1146726"/>
            <a:chOff x="771965" y="1340430"/>
            <a:chExt cx="543465" cy="1146726"/>
          </a:xfrm>
        </p:grpSpPr>
        <p:pic>
          <p:nvPicPr>
            <p:cNvPr id="8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340430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80319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939233" y="1286717"/>
            <a:ext cx="495649" cy="1079814"/>
            <a:chOff x="1429229" y="1407342"/>
            <a:chExt cx="495649" cy="1079814"/>
          </a:xfrm>
        </p:grpSpPr>
        <p:pic>
          <p:nvPicPr>
            <p:cNvPr id="8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1429229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450682" y="1287903"/>
            <a:ext cx="514353" cy="1077443"/>
            <a:chOff x="1933012" y="1409713"/>
            <a:chExt cx="514353" cy="1077443"/>
          </a:xfrm>
        </p:grpSpPr>
        <p:pic>
          <p:nvPicPr>
            <p:cNvPr id="8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1933012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830521" y="1310939"/>
            <a:ext cx="533647" cy="1031370"/>
            <a:chOff x="2547626" y="1455786"/>
            <a:chExt cx="533647" cy="1031370"/>
          </a:xfrm>
        </p:grpSpPr>
        <p:pic>
          <p:nvPicPr>
            <p:cNvPr id="9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2585624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1235" y="1271626"/>
            <a:ext cx="609117" cy="1109996"/>
            <a:chOff x="3112867" y="1377160"/>
            <a:chExt cx="609117" cy="1109996"/>
          </a:xfrm>
        </p:grpSpPr>
        <p:pic>
          <p:nvPicPr>
            <p:cNvPr id="91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127796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39215" y="1257270"/>
            <a:ext cx="463956" cy="1138708"/>
            <a:chOff x="3747136" y="1348448"/>
            <a:chExt cx="463956" cy="1138708"/>
          </a:xfrm>
        </p:grpSpPr>
        <p:pic>
          <p:nvPicPr>
            <p:cNvPr id="92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376071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476152" y="1261720"/>
            <a:ext cx="547263" cy="1129809"/>
            <a:chOff x="4350085" y="1357347"/>
            <a:chExt cx="547263" cy="1129809"/>
          </a:xfrm>
        </p:grpSpPr>
        <p:pic>
          <p:nvPicPr>
            <p:cNvPr id="9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357347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4350085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518971" y="1253261"/>
            <a:ext cx="652083" cy="1146726"/>
            <a:chOff x="4938745" y="1340430"/>
            <a:chExt cx="652083" cy="1146726"/>
          </a:xfrm>
        </p:grpSpPr>
        <p:pic>
          <p:nvPicPr>
            <p:cNvPr id="9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512515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980835" y="1287247"/>
            <a:ext cx="870501" cy="1078754"/>
            <a:chOff x="5590828" y="1408402"/>
            <a:chExt cx="870501" cy="1078754"/>
          </a:xfrm>
        </p:grpSpPr>
        <p:pic>
          <p:nvPicPr>
            <p:cNvPr id="9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766588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181975" y="1381646"/>
            <a:ext cx="525492" cy="1026466"/>
            <a:chOff x="6397558" y="1460690"/>
            <a:chExt cx="525492" cy="1026466"/>
          </a:xfrm>
        </p:grpSpPr>
        <p:pic>
          <p:nvPicPr>
            <p:cNvPr id="9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64274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867136" y="1301572"/>
            <a:ext cx="570689" cy="1050104"/>
            <a:chOff x="6899118" y="1437052"/>
            <a:chExt cx="570689" cy="1050104"/>
          </a:xfrm>
        </p:grpSpPr>
        <p:pic>
          <p:nvPicPr>
            <p:cNvPr id="9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696105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453625" y="1219527"/>
            <a:ext cx="843263" cy="1214195"/>
            <a:chOff x="7646464" y="1272961"/>
            <a:chExt cx="843263" cy="1214195"/>
          </a:xfrm>
        </p:grpSpPr>
        <p:pic>
          <p:nvPicPr>
            <p:cNvPr id="97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7820270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86854" y="1284036"/>
            <a:ext cx="627867" cy="1085176"/>
            <a:chOff x="8355593" y="1401980"/>
            <a:chExt cx="627867" cy="1085176"/>
          </a:xfrm>
        </p:grpSpPr>
        <p:pic>
          <p:nvPicPr>
            <p:cNvPr id="9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84217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sp>
        <p:nvSpPr>
          <p:cNvPr id="119" name="Oval 118"/>
          <p:cNvSpPr/>
          <p:nvPr/>
        </p:nvSpPr>
        <p:spPr>
          <a:xfrm>
            <a:off x="1049137" y="4839901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3080" y="934345"/>
            <a:ext cx="1796454" cy="1628524"/>
            <a:chOff x="33080" y="934345"/>
            <a:chExt cx="1796454" cy="1628524"/>
          </a:xfrm>
        </p:grpSpPr>
        <p:grpSp>
          <p:nvGrpSpPr>
            <p:cNvPr id="116" name="Group 115"/>
            <p:cNvGrpSpPr/>
            <p:nvPr/>
          </p:nvGrpSpPr>
          <p:grpSpPr>
            <a:xfrm>
              <a:off x="65224" y="1767204"/>
              <a:ext cx="751552" cy="795665"/>
              <a:chOff x="91630" y="1492519"/>
              <a:chExt cx="751552" cy="795665"/>
            </a:xfrm>
          </p:grpSpPr>
          <p:pic>
            <p:nvPicPr>
              <p:cNvPr id="100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48" y="159238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Oval 113"/>
              <p:cNvSpPr/>
              <p:nvPr/>
            </p:nvSpPr>
            <p:spPr>
              <a:xfrm>
                <a:off x="91630" y="1492519"/>
                <a:ext cx="751552" cy="79566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33080" y="934345"/>
              <a:ext cx="179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SP distances: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6145" y="2513257"/>
            <a:ext cx="7813664" cy="4359254"/>
            <a:chOff x="576145" y="2513257"/>
            <a:chExt cx="7813664" cy="4359254"/>
          </a:xfrm>
        </p:grpSpPr>
        <p:sp>
          <p:nvSpPr>
            <p:cNvPr id="121" name="TextBox 120"/>
            <p:cNvSpPr txBox="1"/>
            <p:nvPr/>
          </p:nvSpPr>
          <p:spPr>
            <a:xfrm>
              <a:off x="601508" y="2719438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0.49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6145" y="40577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0.91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862832" y="626175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0.56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52605" y="641084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0.42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046637" y="255686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0.07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172537" y="527167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421173" y="292674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0.14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057400" y="251325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0.28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051017" y="556566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0.63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130967" y="573334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0.84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656916" y="42132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0.70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850383" y="253790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17323" y="430793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0.35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938745" y="6053771"/>
            <a:ext cx="411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Random permutation of nodes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50338" y="414589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Bottom-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ADSs </a:t>
                </a:r>
                <a:r>
                  <a:rPr lang="en-US" dirty="0"/>
                  <a:t>of </a:t>
                </a:r>
                <a:r>
                  <a:rPr lang="en-US" dirty="0" smtClean="0"/>
                  <a:t>  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338" y="414589"/>
                <a:ext cx="8229600" cy="1143000"/>
              </a:xfrm>
              <a:blipFill rotWithShape="1">
                <a:blip r:embed="rId2"/>
                <a:stretch>
                  <a:fillRect t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52" y="2222909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4860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0.21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9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90" y="2275320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6614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0.63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2" name="Picture 1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56" y="2286000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38021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0.42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34" y="2162955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19428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0.56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8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23" y="2216487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00836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0.07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1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61" y="2270293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82244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0.35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76" y="2097825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45065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0.14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6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77" y="1075074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0819" y="3382517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11766" y="33825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66" y="3382517"/>
                <a:ext cx="50526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37190" y="33825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90" y="3382517"/>
                <a:ext cx="50526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596079" y="33825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79" y="3382517"/>
                <a:ext cx="50526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47512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12" y="3382517"/>
                <a:ext cx="732893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63652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652" y="3382517"/>
                <a:ext cx="732893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86367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367" y="3382517"/>
                <a:ext cx="732893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193851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851" y="3382517"/>
                <a:ext cx="73289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25" y="4599446"/>
            <a:ext cx="543465" cy="5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49" y="4588030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77" y="4645479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31" y="4480605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38" y="4516092"/>
            <a:ext cx="1200442" cy="7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73" y="4588030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52" y="4553331"/>
            <a:ext cx="371693" cy="5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34972" y="5850223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932005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05" y="5850223"/>
                <a:ext cx="505267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941040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40" y="5850223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601146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146" y="5850223"/>
                <a:ext cx="505267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467751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751" y="5850223"/>
                <a:ext cx="505267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383891" y="585022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91" y="5850223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306606" y="585022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606" y="5850223"/>
                <a:ext cx="73289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414090" y="585022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90" y="5850223"/>
                <a:ext cx="732893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17" y="1075074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234860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0.14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6614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0.77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38021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0.91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19428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0.35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00836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0.49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82244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0.21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45065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0.07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6" grpId="0"/>
      <p:bldP spid="19" grpId="0"/>
      <p:bldP spid="22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50338" y="414589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Common nodes in b</a:t>
                </a:r>
                <a:r>
                  <a:rPr lang="en-US" dirty="0"/>
                  <a:t>ottom-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ADSs </a:t>
                </a:r>
                <a:r>
                  <a:rPr lang="en-US" dirty="0"/>
                  <a:t>of </a:t>
                </a:r>
                <a:r>
                  <a:rPr lang="en-US" dirty="0" smtClean="0"/>
                  <a:t>  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338" y="414589"/>
                <a:ext cx="8229600" cy="1143000"/>
              </a:xfrm>
              <a:blipFill rotWithShape="1">
                <a:blip r:embed="rId3"/>
                <a:stretch>
                  <a:fillRect t="-1702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52" y="2222909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4860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0.21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9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90" y="2275320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6614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0.63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2" name="Picture 1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56" y="2286000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38021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0.42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34" y="2162955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19428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0.56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8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23" y="2216487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00836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0.07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1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61" y="2270293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82244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0.35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76" y="2097825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45065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0.14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6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77" y="1075074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0819" y="3382517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11766" y="33825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66" y="3382517"/>
                <a:ext cx="50526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37190" y="33825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90" y="3382517"/>
                <a:ext cx="50526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596079" y="33825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79" y="3382517"/>
                <a:ext cx="505267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47512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12" y="3382517"/>
                <a:ext cx="732893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63652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652" y="3382517"/>
                <a:ext cx="732893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86367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367" y="3382517"/>
                <a:ext cx="73289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193851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851" y="3382517"/>
                <a:ext cx="73289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25" y="4599446"/>
            <a:ext cx="543465" cy="5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49" y="4588030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77" y="4645479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31" y="4480605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38" y="4516092"/>
            <a:ext cx="1200442" cy="7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73" y="4588030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52" y="4553331"/>
            <a:ext cx="371693" cy="5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34972" y="5850223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932005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05" y="5850223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941040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40" y="5850223"/>
                <a:ext cx="505267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601146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146" y="5850223"/>
                <a:ext cx="505267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467751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751" y="5850223"/>
                <a:ext cx="505267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383891" y="585022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91" y="5850223"/>
                <a:ext cx="73289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306606" y="585022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606" y="5850223"/>
                <a:ext cx="732893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414090" y="585022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90" y="5850223"/>
                <a:ext cx="732893" cy="58477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17" y="1075074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234860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0.14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6614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0.77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38021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0.91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19428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0.35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00836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0.49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82244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0.21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45065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0.07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106890" y="4397260"/>
            <a:ext cx="914400" cy="8929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090501" y="2116167"/>
            <a:ext cx="914400" cy="8929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53203" y="4399438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38617" y="2089223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06890" y="2097825"/>
            <a:ext cx="914400" cy="8929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52162" y="4428653"/>
            <a:ext cx="914400" cy="8929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748" y="1079558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10+15=25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4119" y="1574605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10+4=14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353" y="2089566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10+15=25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-18309" y="1574605"/>
            <a:ext cx="2191638" cy="512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9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4" grpId="0"/>
      <p:bldP spid="61" grpId="0"/>
      <p:bldP spid="64" grpId="0"/>
      <p:bldP spid="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8" y="41458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Query time improvement:  Only test Min-Hash nodes membership in other ADS   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52" y="2222909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4860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0.21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9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90" y="2275320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6614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0.63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2" name="Picture 1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56" y="2286000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38021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0.42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34" y="2162955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19428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0.56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8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23" y="2216487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00836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0.07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1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61" y="2270293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82244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0.35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76" y="2097825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45065" y="29324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0.14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819" y="3382517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11766" y="33825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66" y="3382517"/>
                <a:ext cx="50526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37190" y="33825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90" y="3382517"/>
                <a:ext cx="50526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596079" y="338251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79" y="3382517"/>
                <a:ext cx="50526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47512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12" y="3382517"/>
                <a:ext cx="732893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63652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652" y="3382517"/>
                <a:ext cx="732893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86367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367" y="3382517"/>
                <a:ext cx="732893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193851" y="338251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851" y="3382517"/>
                <a:ext cx="73289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25" y="4599446"/>
            <a:ext cx="543465" cy="5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49" y="4588030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77" y="4645479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31" y="4480605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38" y="4516092"/>
            <a:ext cx="1200442" cy="7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73" y="4588030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52" y="4553331"/>
            <a:ext cx="371693" cy="5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34972" y="5850223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932005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05" y="5850223"/>
                <a:ext cx="505267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941040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40" y="5850223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601146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146" y="5850223"/>
                <a:ext cx="505267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467751" y="585022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751" y="5850223"/>
                <a:ext cx="505267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383891" y="585022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91" y="5850223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306606" y="585022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606" y="5850223"/>
                <a:ext cx="73289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414090" y="585022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90" y="5850223"/>
                <a:ext cx="732893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234860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0.14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6614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0.77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38021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0.91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19428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0.35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00836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0.49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82244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0.21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45065" y="52901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0.07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53203" y="4399438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38617" y="2089223"/>
            <a:ext cx="914400" cy="89293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507198" y="2205197"/>
            <a:ext cx="914400" cy="89293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684548" y="2194835"/>
            <a:ext cx="914400" cy="89293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37272" y="4377429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646847" y="4370222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068790" y="4416296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32580" y="4416296"/>
            <a:ext cx="914400" cy="89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1"/>
            <a:ext cx="8229600" cy="1143000"/>
          </a:xfrm>
        </p:spPr>
        <p:txBody>
          <a:bodyPr/>
          <a:lstStyle/>
          <a:p>
            <a:r>
              <a:rPr lang="en-US" dirty="0" smtClean="0"/>
              <a:t>Query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686800" cy="35814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Basic version: intersection</a:t>
                </a:r>
                <a:r>
                  <a:rPr lang="en-US" dirty="0" smtClean="0"/>
                  <a:t> </a:t>
                </a:r>
                <a:r>
                  <a:rPr lang="en-US" dirty="0" smtClean="0"/>
                  <a:t>of ADSs: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Faster version tests presence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“pivots” in the other ADS.  </a:t>
                </a:r>
                <a:r>
                  <a:rPr lang="en-US" dirty="0" smtClean="0"/>
                  <a:t>Query time (requires data structures)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O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ln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</a:t>
                </a:r>
                <a:r>
                  <a:rPr lang="en-US" dirty="0" smtClean="0"/>
                  <a:t>an (will not show in class) further reduce query time by </a:t>
                </a:r>
                <a:r>
                  <a:rPr lang="en-US" dirty="0" smtClean="0"/>
                  <a:t>noting </a:t>
                </a:r>
                <a:r>
                  <a:rPr lang="en-US" dirty="0" smtClean="0"/>
                  <a:t>dependencies between pivots: no need to test all of them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86800" cy="3581400"/>
              </a:xfrm>
              <a:blipFill rotWithShape="1">
                <a:blip r:embed="rId2"/>
                <a:stretch>
                  <a:fillRect l="-1544" t="-2044" r="-1684" b="-8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724400"/>
            <a:ext cx="8458200" cy="1905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Comment</a:t>
            </a:r>
            <a:r>
              <a:rPr lang="en-US" dirty="0" smtClean="0"/>
              <a:t>: Theoretical </a:t>
            </a:r>
            <a:r>
              <a:rPr lang="en-US" dirty="0"/>
              <a:t>worst-case upper </a:t>
            </a:r>
            <a:r>
              <a:rPr lang="en-US" dirty="0" smtClean="0"/>
              <a:t>bound on </a:t>
            </a:r>
            <a:r>
              <a:rPr lang="en-US" dirty="0" smtClean="0">
                <a:solidFill>
                  <a:srgbClr val="FF0000"/>
                </a:solidFill>
              </a:rPr>
              <a:t>stretch</a:t>
            </a:r>
            <a:r>
              <a:rPr lang="en-US" dirty="0" smtClean="0"/>
              <a:t>  </a:t>
            </a:r>
            <a:r>
              <a:rPr lang="en-US" dirty="0"/>
              <a:t>is same, but in practice, estimate quality deteriorates with </a:t>
            </a:r>
            <a:r>
              <a:rPr lang="en-US" dirty="0" smtClean="0"/>
              <a:t>query time “improvements</a:t>
            </a:r>
            <a:r>
              <a:rPr lang="en-US" dirty="0"/>
              <a:t>”: Better to use the full “sketch”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stretch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229600" cy="23741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Theorem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:</a:t>
                </a:r>
                <a:r>
                  <a:rPr lang="en-US" dirty="0" smtClean="0"/>
                  <a:t> </a:t>
                </a:r>
                <a:r>
                  <a:rPr lang="en-US" dirty="0" smtClean="0"/>
                  <a:t>On undirected graphs, for any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if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=⌈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⌉</m:t>
                    </m:r>
                  </m:oMath>
                </a14:m>
                <a:r>
                  <a:rPr lang="en-US" dirty="0" smtClean="0"/>
                  <a:t>, there is constant probability that the estimate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times the actual distance.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2374137"/>
              </a:xfrm>
              <a:blipFill rotWithShape="1">
                <a:blip r:embed="rId2"/>
                <a:stretch>
                  <a:fillRect l="-1852" t="-3342" r="-815" b="-7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6044" y="4292565"/>
                <a:ext cx="8811911" cy="2560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:  stretch is at most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3200" b="0" dirty="0" smtClean="0">
                    <a:solidFill>
                      <a:schemeClr val="tx2"/>
                    </a:solidFill>
                  </a:rPr>
                  <a:t>  but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0.5</m:t>
                        </m:r>
                      </m:sup>
                    </m:sSup>
                  </m:oMath>
                </a14:m>
                <a:r>
                  <a:rPr lang="en-US" sz="3200" b="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With fixed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log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b="0" dirty="0" smtClean="0">
                    <a:solidFill>
                      <a:schemeClr val="tx2"/>
                    </a:solidFill>
                  </a:rPr>
                  <a:t> stretch.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Stretch/representation-size tradeoff is worst-case tight (under some hardness assumptions)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b="0" dirty="0" smtClean="0">
                    <a:solidFill>
                      <a:schemeClr val="tx2"/>
                    </a:solidFill>
                  </a:rPr>
                  <a:t>In practice, stretch is typically much better.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4" y="4292565"/>
                <a:ext cx="8811911" cy="2560188"/>
              </a:xfrm>
              <a:prstGeom prst="rect">
                <a:avLst/>
              </a:prstGeom>
              <a:blipFill rotWithShape="1">
                <a:blip r:embed="rId3"/>
                <a:stretch>
                  <a:fillRect l="-1521" t="-2619" r="-2490" b="-6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1143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Stretch:  ratio between approximate and true distance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stretch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3832"/>
                <a:ext cx="8229600" cy="27431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Theorem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:</a:t>
                </a:r>
                <a:r>
                  <a:rPr lang="en-US" dirty="0" smtClean="0"/>
                  <a:t> </a:t>
                </a:r>
                <a:r>
                  <a:rPr lang="en-US" dirty="0" smtClean="0"/>
                  <a:t>On undirected graphs, for any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if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⌉</m:t>
                    </m:r>
                  </m:oMath>
                </a14:m>
                <a:r>
                  <a:rPr lang="en-US" dirty="0" smtClean="0"/>
                  <a:t>, there is constant probability that the estimate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times the actual distance.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3832"/>
                <a:ext cx="8229600" cy="2743199"/>
              </a:xfrm>
              <a:blipFill rotWithShape="1">
                <a:blip r:embed="rId2"/>
                <a:stretch>
                  <a:fillRect l="-1852" t="-2889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1143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We prove a slightly weaker version in class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32766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9600" y="3314700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3" idx="2"/>
          </p:cNvCxnSpPr>
          <p:nvPr/>
        </p:nvCxnSpPr>
        <p:spPr>
          <a:xfrm flipV="1">
            <a:off x="3635282" y="3371850"/>
            <a:ext cx="784318" cy="23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667343" y="2543175"/>
            <a:ext cx="1828457" cy="1771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7343" y="1968068"/>
            <a:ext cx="3268897" cy="2845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84951" y="1600200"/>
            <a:ext cx="479324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84951" y="971550"/>
            <a:ext cx="6490359" cy="4972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243333" y="327673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33" y="3276730"/>
                <a:ext cx="52373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196962" y="3285034"/>
                <a:ext cx="512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62" y="3285034"/>
                <a:ext cx="51251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763491" y="2872800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491" y="2872800"/>
                <a:ext cx="527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10856" y="386775"/>
                <a:ext cx="1348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6" y="386775"/>
                <a:ext cx="134819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3570" y="389291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204427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22692" y="445386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92" y="445386"/>
                <a:ext cx="205549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983942" y="445386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2" y="445386"/>
                <a:ext cx="204427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5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10856" y="416081"/>
                <a:ext cx="1348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6" y="416081"/>
                <a:ext cx="134819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3570" y="416081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416081"/>
                <a:ext cx="204427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22692" y="416081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92" y="416081"/>
                <a:ext cx="205549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983942" y="416081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2" y="416081"/>
                <a:ext cx="204427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199" y="1213449"/>
                <a:ext cx="8985058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solidFill>
                      <a:schemeClr val="tx2"/>
                    </a:solidFill>
                  </a:rPr>
                  <a:t>Proof outline</a:t>
                </a:r>
                <a:r>
                  <a:rPr lang="en-US" sz="3200" dirty="0" smtClean="0"/>
                  <a:t>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&lt;|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&lt;⋯&lt;|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h𝑑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 smtClean="0">
                    <a:solidFill>
                      <a:schemeClr val="tx2"/>
                    </a:solidFill>
                  </a:rPr>
                  <a:t>Part 1:</a:t>
                </a:r>
                <a:r>
                  <a:rPr lang="en-US" sz="3200" dirty="0" smtClean="0"/>
                  <a:t>  We show that if the ratio between the cardinalities of two consecutive sets is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≤</m:t>
                    </m:r>
                    <m:r>
                      <a:rPr lang="en-US" sz="32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, then  the min-hash of the smaller set is likely to be a member of the bottom-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 of the larger set.</a:t>
                </a:r>
                <a:endParaRPr lang="en-US" sz="32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If the larger set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h𝑑</m:t>
                    </m:r>
                  </m:oMath>
                </a14:m>
                <a:r>
                  <a:rPr lang="en-US" sz="3200" dirty="0" smtClean="0"/>
                  <a:t>  then the bound that we get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0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atin typeface="Cambria Math"/>
                      </a:rPr>
                      <m:t>𝑑</m:t>
                    </m:r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>
                      <a:rPr lang="en-US" sz="3200" b="0" i="1" dirty="0" smtClean="0">
                        <a:latin typeface="Cambria Math"/>
                      </a:rPr>
                      <m:t>h𝑑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 smtClean="0">
                    <a:solidFill>
                      <a:schemeClr val="tx2"/>
                    </a:solidFill>
                  </a:rPr>
                  <a:t>Part 2:</a:t>
                </a:r>
                <a:r>
                  <a:rPr lang="en-US" sz="3200" dirty="0" smtClean="0"/>
                  <a:t>  If all pairs have ratio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&gt;</m:t>
                    </m:r>
                    <m:r>
                      <a:rPr lang="en-US" sz="32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, we show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 smtClean="0"/>
                  <a:t> can not be too big and the minimum hash node gives good stretch.</a:t>
                </a:r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9" y="1213449"/>
                <a:ext cx="8985058" cy="5509200"/>
              </a:xfrm>
              <a:prstGeom prst="rect">
                <a:avLst/>
              </a:prstGeom>
              <a:blipFill rotWithShape="1">
                <a:blip r:embed="rId6"/>
                <a:stretch>
                  <a:fillRect l="-1764" t="-1438" r="-1967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60198" y="525780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057400"/>
                <a:ext cx="8229600" cy="4114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“distance”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0⋅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 1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 2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set size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.  If growth ratio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we must have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  ⇒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&lt;⌊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ea typeface="Cambria Math"/>
                          </a:rPr>
                          <m:t>log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⌋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1/</m:t>
                        </m:r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h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.  This means </a:t>
                </a:r>
                <a:r>
                  <a:rPr lang="en-US" b="1" dirty="0" smtClean="0"/>
                  <a:t>all nodes </a:t>
                </a:r>
                <a:r>
                  <a:rPr lang="en-US" dirty="0" smtClean="0"/>
                  <a:t>are of distance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 from (one of)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In particular, the node with minimum hash must be of distance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from one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𝑡𝑑</m:t>
                    </m:r>
                  </m:oMath>
                </a14:m>
                <a:r>
                  <a:rPr lang="en-US" dirty="0" smtClean="0"/>
                  <a:t> from the other.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We obtain “stretch”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.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057400"/>
                <a:ext cx="8229600" cy="4114800"/>
              </a:xfrm>
              <a:blipFill rotWithShape="1">
                <a:blip r:embed="rId2"/>
                <a:stretch>
                  <a:fillRect l="-1704" t="-3852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199" y="685800"/>
                <a:ext cx="8985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solidFill>
                      <a:schemeClr val="tx2"/>
                    </a:solidFill>
                  </a:rPr>
                  <a:t>Part 2:</a:t>
                </a:r>
                <a:r>
                  <a:rPr lang="en-US" sz="3200" dirty="0" smtClean="0"/>
                  <a:t>  If all pairs have ratio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&gt;</m:t>
                    </m:r>
                    <m:r>
                      <a:rPr lang="en-US" sz="32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9" y="685800"/>
                <a:ext cx="8985058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764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1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3" end="4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10856" y="416081"/>
                <a:ext cx="1348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6" y="416081"/>
                <a:ext cx="134819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3570" y="416081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416081"/>
                <a:ext cx="204427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22692" y="416081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92" y="416081"/>
                <a:ext cx="205549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983942" y="416081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2" y="416081"/>
                <a:ext cx="204427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199" y="1213449"/>
                <a:ext cx="8985058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solidFill>
                      <a:schemeClr val="tx2"/>
                    </a:solidFill>
                  </a:rPr>
                  <a:t>Proof outline</a:t>
                </a:r>
                <a:r>
                  <a:rPr lang="en-US" sz="3200" dirty="0" smtClean="0"/>
                  <a:t>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&lt;|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&lt;⋯&lt;|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h𝑑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 smtClean="0">
                    <a:solidFill>
                      <a:schemeClr val="tx2"/>
                    </a:solidFill>
                  </a:rPr>
                  <a:t>Part 1:</a:t>
                </a:r>
                <a:r>
                  <a:rPr lang="en-US" sz="3200" dirty="0" smtClean="0"/>
                  <a:t>  We show that if the ratio between the cardinalities of two consecutive sets is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≤</m:t>
                    </m:r>
                    <m:r>
                      <a:rPr lang="en-US" sz="32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, then  the min-hash of the smaller set is likely to be a member of the bottom-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 of the larger set.</a:t>
                </a:r>
                <a:endParaRPr lang="en-US" sz="32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If the larger set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h𝑑</m:t>
                    </m:r>
                  </m:oMath>
                </a14:m>
                <a:r>
                  <a:rPr lang="en-US" sz="3200" dirty="0" smtClean="0"/>
                  <a:t>  then the bound that we get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0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atin typeface="Cambria Math"/>
                      </a:rPr>
                      <m:t>𝑑</m:t>
                    </m:r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>
                      <a:rPr lang="en-US" sz="3200" b="0" i="1" dirty="0" smtClean="0">
                        <a:latin typeface="Cambria Math"/>
                      </a:rPr>
                      <m:t>h𝑑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 smtClean="0">
                    <a:solidFill>
                      <a:schemeClr val="tx2"/>
                    </a:solidFill>
                  </a:rPr>
                  <a:t>Part 2:</a:t>
                </a:r>
                <a:r>
                  <a:rPr lang="en-US" sz="3200" dirty="0" smtClean="0"/>
                  <a:t>  If all pairs have ratio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&gt;</m:t>
                    </m:r>
                    <m:r>
                      <a:rPr lang="en-US" sz="32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, we show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 smtClean="0"/>
                  <a:t> can not be too big and the minimum hash node gives good stretch.</a:t>
                </a:r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9" y="1213449"/>
                <a:ext cx="8985058" cy="5509200"/>
              </a:xfrm>
              <a:prstGeom prst="rect">
                <a:avLst/>
              </a:prstGeom>
              <a:blipFill rotWithShape="1">
                <a:blip r:embed="rId6"/>
                <a:stretch>
                  <a:fillRect l="-1764" t="-1438" r="-1967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-11689" y="225669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12598" y="4343400"/>
            <a:ext cx="2446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60198" y="5267864"/>
            <a:ext cx="397002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3671" y="186065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ADS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671" y="186065"/>
                <a:ext cx="8229600" cy="1143000"/>
              </a:xfr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461319" y="1780468"/>
            <a:ext cx="791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Sorted SP distances from       to all other nodes</a:t>
            </a:r>
            <a:endParaRPr lang="en-US" sz="3200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180369" y="2897328"/>
            <a:ext cx="798926" cy="961209"/>
            <a:chOff x="2923058" y="1377160"/>
            <a:chExt cx="798926" cy="961209"/>
          </a:xfrm>
        </p:grpSpPr>
        <p:pic>
          <p:nvPicPr>
            <p:cNvPr id="18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" name="TextBox 183"/>
            <p:cNvSpPr txBox="1"/>
            <p:nvPr/>
          </p:nvSpPr>
          <p:spPr>
            <a:xfrm>
              <a:off x="2923058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860051" y="2938661"/>
            <a:ext cx="728084" cy="919876"/>
            <a:chOff x="4254023" y="1418493"/>
            <a:chExt cx="728084" cy="919876"/>
          </a:xfrm>
        </p:grpSpPr>
        <p:pic>
          <p:nvPicPr>
            <p:cNvPr id="186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" name="TextBox 186"/>
            <p:cNvSpPr txBox="1"/>
            <p:nvPr/>
          </p:nvSpPr>
          <p:spPr>
            <a:xfrm>
              <a:off x="425402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468891" y="2885896"/>
            <a:ext cx="728084" cy="972641"/>
            <a:chOff x="3730490" y="1348448"/>
            <a:chExt cx="728084" cy="972641"/>
          </a:xfrm>
        </p:grpSpPr>
        <p:pic>
          <p:nvPicPr>
            <p:cNvPr id="18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3730490" y="18594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0.56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077731" y="2810001"/>
            <a:ext cx="770750" cy="1048536"/>
            <a:chOff x="4938745" y="1340430"/>
            <a:chExt cx="770750" cy="1048536"/>
          </a:xfrm>
        </p:grpSpPr>
        <p:pic>
          <p:nvPicPr>
            <p:cNvPr id="192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TextBox 192"/>
            <p:cNvSpPr txBox="1"/>
            <p:nvPr/>
          </p:nvSpPr>
          <p:spPr>
            <a:xfrm>
              <a:off x="4981411" y="192730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0.84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2729237" y="2885464"/>
            <a:ext cx="728084" cy="973073"/>
            <a:chOff x="8355593" y="1401980"/>
            <a:chExt cx="728084" cy="973073"/>
          </a:xfrm>
        </p:grpSpPr>
        <p:pic>
          <p:nvPicPr>
            <p:cNvPr id="195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" name="TextBox 195"/>
            <p:cNvSpPr txBox="1"/>
            <p:nvPr/>
          </p:nvSpPr>
          <p:spPr>
            <a:xfrm>
              <a:off x="8355593" y="191338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338077" y="3001208"/>
            <a:ext cx="728084" cy="857329"/>
            <a:chOff x="2367127" y="1455786"/>
            <a:chExt cx="728084" cy="857329"/>
          </a:xfrm>
        </p:grpSpPr>
        <p:pic>
          <p:nvPicPr>
            <p:cNvPr id="19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TextBox 198"/>
            <p:cNvSpPr txBox="1"/>
            <p:nvPr/>
          </p:nvSpPr>
          <p:spPr>
            <a:xfrm>
              <a:off x="2367127" y="185145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0.35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946917" y="3011081"/>
            <a:ext cx="728084" cy="847456"/>
            <a:chOff x="703317" y="1438133"/>
            <a:chExt cx="728084" cy="847456"/>
          </a:xfrm>
        </p:grpSpPr>
        <p:pic>
          <p:nvPicPr>
            <p:cNvPr id="201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438133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2" name="TextBox 201"/>
            <p:cNvSpPr txBox="1"/>
            <p:nvPr/>
          </p:nvSpPr>
          <p:spPr>
            <a:xfrm>
              <a:off x="703317" y="18239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0.49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164597" y="2947931"/>
            <a:ext cx="728084" cy="910606"/>
            <a:chOff x="1922237" y="1409713"/>
            <a:chExt cx="728084" cy="910606"/>
          </a:xfrm>
        </p:grpSpPr>
        <p:pic>
          <p:nvPicPr>
            <p:cNvPr id="20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TextBox 204"/>
            <p:cNvSpPr txBox="1"/>
            <p:nvPr/>
          </p:nvSpPr>
          <p:spPr>
            <a:xfrm>
              <a:off x="1922237" y="185865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0.91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5773437" y="2928570"/>
            <a:ext cx="870501" cy="929967"/>
            <a:chOff x="5590828" y="1408402"/>
            <a:chExt cx="870501" cy="929967"/>
          </a:xfrm>
        </p:grpSpPr>
        <p:pic>
          <p:nvPicPr>
            <p:cNvPr id="207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" name="TextBox 207"/>
            <p:cNvSpPr txBox="1"/>
            <p:nvPr/>
          </p:nvSpPr>
          <p:spPr>
            <a:xfrm>
              <a:off x="5662036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524694" y="2940726"/>
            <a:ext cx="728084" cy="917811"/>
            <a:chOff x="6899118" y="1437052"/>
            <a:chExt cx="728084" cy="917811"/>
          </a:xfrm>
        </p:grpSpPr>
        <p:pic>
          <p:nvPicPr>
            <p:cNvPr id="210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" name="TextBox 210"/>
            <p:cNvSpPr txBox="1"/>
            <p:nvPr/>
          </p:nvSpPr>
          <p:spPr>
            <a:xfrm>
              <a:off x="6899118" y="189319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0.28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133534" y="2793129"/>
            <a:ext cx="843263" cy="1065408"/>
            <a:chOff x="7646464" y="1272961"/>
            <a:chExt cx="843263" cy="1065408"/>
          </a:xfrm>
        </p:grpSpPr>
        <p:pic>
          <p:nvPicPr>
            <p:cNvPr id="21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" name="TextBox 213"/>
            <p:cNvSpPr txBox="1"/>
            <p:nvPr/>
          </p:nvSpPr>
          <p:spPr>
            <a:xfrm>
              <a:off x="776164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0.14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8047483" y="2996942"/>
            <a:ext cx="728084" cy="861595"/>
            <a:chOff x="6281971" y="1460690"/>
            <a:chExt cx="728084" cy="861595"/>
          </a:xfrm>
        </p:grpSpPr>
        <p:pic>
          <p:nvPicPr>
            <p:cNvPr id="21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" name="TextBox 216"/>
            <p:cNvSpPr txBox="1"/>
            <p:nvPr/>
          </p:nvSpPr>
          <p:spPr>
            <a:xfrm>
              <a:off x="6281971" y="186062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0.70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555757" y="2913282"/>
            <a:ext cx="728084" cy="945255"/>
            <a:chOff x="1356120" y="1407342"/>
            <a:chExt cx="728084" cy="945255"/>
          </a:xfrm>
        </p:grpSpPr>
        <p:pic>
          <p:nvPicPr>
            <p:cNvPr id="219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" name="TextBox 219"/>
            <p:cNvSpPr txBox="1"/>
            <p:nvPr/>
          </p:nvSpPr>
          <p:spPr>
            <a:xfrm>
              <a:off x="1356120" y="1890932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0.77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8160" y="5066402"/>
                <a:ext cx="115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0" y="5066402"/>
                <a:ext cx="1156150" cy="523220"/>
              </a:xfrm>
              <a:prstGeom prst="rect">
                <a:avLst/>
              </a:prstGeom>
              <a:blipFill rotWithShape="1">
                <a:blip r:embed="rId17"/>
                <a:stretch>
                  <a:fillRect t="-10465" r="-100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 flipH="1">
            <a:off x="370179" y="4084850"/>
            <a:ext cx="182280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2089070" y="4900579"/>
            <a:ext cx="728084" cy="1019326"/>
            <a:chOff x="3053383" y="1377160"/>
            <a:chExt cx="728084" cy="1019326"/>
          </a:xfrm>
        </p:grpSpPr>
        <p:pic>
          <p:nvPicPr>
            <p:cNvPr id="12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25"/>
            <p:cNvSpPr txBox="1"/>
            <p:nvPr/>
          </p:nvSpPr>
          <p:spPr>
            <a:xfrm>
              <a:off x="3053383" y="193482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27" name="Up Arrow 126"/>
          <p:cNvSpPr/>
          <p:nvPr/>
        </p:nvSpPr>
        <p:spPr>
          <a:xfrm>
            <a:off x="1044389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Up Arrow 127"/>
          <p:cNvSpPr/>
          <p:nvPr/>
        </p:nvSpPr>
        <p:spPr>
          <a:xfrm>
            <a:off x="1706398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Up Arrow 128"/>
          <p:cNvSpPr/>
          <p:nvPr/>
        </p:nvSpPr>
        <p:spPr>
          <a:xfrm>
            <a:off x="3692425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Up Arrow 129"/>
          <p:cNvSpPr/>
          <p:nvPr/>
        </p:nvSpPr>
        <p:spPr>
          <a:xfrm>
            <a:off x="3030416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Up Arrow 130"/>
          <p:cNvSpPr/>
          <p:nvPr/>
        </p:nvSpPr>
        <p:spPr>
          <a:xfrm>
            <a:off x="2368407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Up Arrow 131"/>
          <p:cNvSpPr/>
          <p:nvPr/>
        </p:nvSpPr>
        <p:spPr>
          <a:xfrm>
            <a:off x="4354434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Up Arrow 132"/>
          <p:cNvSpPr/>
          <p:nvPr/>
        </p:nvSpPr>
        <p:spPr>
          <a:xfrm>
            <a:off x="5016443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Up Arrow 146"/>
          <p:cNvSpPr/>
          <p:nvPr/>
        </p:nvSpPr>
        <p:spPr>
          <a:xfrm>
            <a:off x="5678452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Up Arrow 162"/>
          <p:cNvSpPr/>
          <p:nvPr/>
        </p:nvSpPr>
        <p:spPr>
          <a:xfrm>
            <a:off x="7664479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Up Arrow 164"/>
          <p:cNvSpPr/>
          <p:nvPr/>
        </p:nvSpPr>
        <p:spPr>
          <a:xfrm>
            <a:off x="7002470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Up Arrow 221"/>
          <p:cNvSpPr/>
          <p:nvPr/>
        </p:nvSpPr>
        <p:spPr>
          <a:xfrm>
            <a:off x="6340461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Up Arrow 222"/>
          <p:cNvSpPr/>
          <p:nvPr/>
        </p:nvSpPr>
        <p:spPr>
          <a:xfrm>
            <a:off x="8326486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3275036" y="4907419"/>
            <a:ext cx="728084" cy="1012486"/>
            <a:chOff x="4279924" y="1418493"/>
            <a:chExt cx="728084" cy="1012486"/>
          </a:xfrm>
        </p:grpSpPr>
        <p:pic>
          <p:nvPicPr>
            <p:cNvPr id="225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TextBox 225"/>
            <p:cNvSpPr txBox="1"/>
            <p:nvPr/>
          </p:nvSpPr>
          <p:spPr>
            <a:xfrm>
              <a:off x="4279924" y="196931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461002" y="4884053"/>
            <a:ext cx="728084" cy="1035852"/>
            <a:chOff x="8305484" y="1401980"/>
            <a:chExt cx="728084" cy="1035852"/>
          </a:xfrm>
        </p:grpSpPr>
        <p:pic>
          <p:nvPicPr>
            <p:cNvPr id="22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" name="TextBox 228"/>
            <p:cNvSpPr txBox="1"/>
            <p:nvPr/>
          </p:nvSpPr>
          <p:spPr>
            <a:xfrm>
              <a:off x="8305484" y="1976167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3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67" y="1780468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7" grpId="0" animBg="1"/>
      <p:bldP spid="163" grpId="0" animBg="1"/>
      <p:bldP spid="165" grpId="0" animBg="1"/>
      <p:bldP spid="222" grpId="0" animBg="1"/>
      <p:bldP spid="2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25420" y="26504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139820" y="26885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3" idx="2"/>
          </p:cNvCxnSpPr>
          <p:nvPr/>
        </p:nvCxnSpPr>
        <p:spPr>
          <a:xfrm flipV="1">
            <a:off x="4355502" y="2745716"/>
            <a:ext cx="784318" cy="23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87563" y="1341934"/>
            <a:ext cx="3268897" cy="2845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171" y="974066"/>
            <a:ext cx="479324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63553" y="2650596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2650596"/>
                <a:ext cx="52373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917182" y="2658900"/>
                <a:ext cx="512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82" y="2658900"/>
                <a:ext cx="51251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83711" y="2246666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11" y="2246666"/>
                <a:ext cx="527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77320" y="4632889"/>
                <a:ext cx="8385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If</a:t>
                </a:r>
                <a:r>
                  <a:rPr lang="en-US" sz="3200" dirty="0" smtClean="0"/>
                  <a:t>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/>
                  <a:t>the bottom-k in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our estimate is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2+3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=5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20" y="4632889"/>
                <a:ext cx="8385680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1890" t="-6780" r="-1599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endCxn id="9" idx="5"/>
          </p:cNvCxnSpPr>
          <p:nvPr/>
        </p:nvCxnSpPr>
        <p:spPr>
          <a:xfrm>
            <a:off x="5278502" y="2745717"/>
            <a:ext cx="899239" cy="10251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645277" y="2691453"/>
                <a:ext cx="7555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77" y="2691453"/>
                <a:ext cx="75552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0" idx="3"/>
            <a:endCxn id="12" idx="0"/>
          </p:cNvCxnSpPr>
          <p:nvPr/>
        </p:nvCxnSpPr>
        <p:spPr>
          <a:xfrm flipV="1">
            <a:off x="2607125" y="2650596"/>
            <a:ext cx="1618295" cy="1380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660744" y="2983840"/>
                <a:ext cx="7555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4" y="2983840"/>
                <a:ext cx="75552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5-Point Star 25"/>
          <p:cNvSpPr/>
          <p:nvPr/>
        </p:nvSpPr>
        <p:spPr>
          <a:xfrm>
            <a:off x="5578907" y="1536748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469402" y="1909314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3124827" y="1332589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78208" y="5867400"/>
            <a:ext cx="415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More generally….</a:t>
            </a:r>
            <a:endParaRPr lang="en-US" sz="3200" dirty="0" smtClean="0"/>
          </a:p>
        </p:txBody>
      </p:sp>
      <p:cxnSp>
        <p:nvCxnSpPr>
          <p:cNvPr id="30" name="Straight Connector 29"/>
          <p:cNvCxnSpPr>
            <a:stCxn id="26" idx="0"/>
            <a:endCxn id="2" idx="7"/>
          </p:cNvCxnSpPr>
          <p:nvPr/>
        </p:nvCxnSpPr>
        <p:spPr>
          <a:xfrm flipH="1">
            <a:off x="4355502" y="1536748"/>
            <a:ext cx="1372619" cy="1130457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0"/>
            <a:endCxn id="26" idx="2"/>
          </p:cNvCxnSpPr>
          <p:nvPr/>
        </p:nvCxnSpPr>
        <p:spPr>
          <a:xfrm flipV="1">
            <a:off x="5173439" y="1765347"/>
            <a:ext cx="462463" cy="89355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697618" y="1904629"/>
                <a:ext cx="12091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18" y="1904629"/>
                <a:ext cx="120917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963553" y="1536748"/>
                <a:ext cx="12091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1536748"/>
                <a:ext cx="120917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2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6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25420" y="26504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139820" y="26885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3" idx="2"/>
          </p:cNvCxnSpPr>
          <p:nvPr/>
        </p:nvCxnSpPr>
        <p:spPr>
          <a:xfrm flipV="1">
            <a:off x="4355502" y="2745716"/>
            <a:ext cx="784318" cy="23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87563" y="1341934"/>
            <a:ext cx="3268897" cy="2845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171" y="974066"/>
            <a:ext cx="479324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63553" y="2650596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2650596"/>
                <a:ext cx="52373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917182" y="2658900"/>
                <a:ext cx="512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82" y="2658900"/>
                <a:ext cx="51251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83711" y="2246666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11" y="2246666"/>
                <a:ext cx="527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3570" y="389291"/>
                <a:ext cx="2171748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−1)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2171748" cy="632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883020" y="381766"/>
                <a:ext cx="20683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h𝑑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020" y="381766"/>
                <a:ext cx="206832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77320" y="4632889"/>
                <a:ext cx="8001000" cy="1617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If</a:t>
                </a:r>
                <a:r>
                  <a:rPr lang="en-US" sz="3200" dirty="0" smtClean="0"/>
                  <a:t>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−1)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/>
                  <a:t>the bottom-k in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our estimate is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−1)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h𝑑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=(2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20" y="4632889"/>
                <a:ext cx="8001000" cy="1617046"/>
              </a:xfrm>
              <a:prstGeom prst="rect">
                <a:avLst/>
              </a:prstGeom>
              <a:blipFill rotWithShape="1">
                <a:blip r:embed="rId7"/>
                <a:stretch>
                  <a:fillRect l="-1982" t="-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endCxn id="9" idx="5"/>
          </p:cNvCxnSpPr>
          <p:nvPr/>
        </p:nvCxnSpPr>
        <p:spPr>
          <a:xfrm>
            <a:off x="5278502" y="2745717"/>
            <a:ext cx="899239" cy="10251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645277" y="2691453"/>
                <a:ext cx="1818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−1)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77" y="2691453"/>
                <a:ext cx="181851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0" idx="3"/>
            <a:endCxn id="12" idx="0"/>
          </p:cNvCxnSpPr>
          <p:nvPr/>
        </p:nvCxnSpPr>
        <p:spPr>
          <a:xfrm flipV="1">
            <a:off x="2607125" y="2650596"/>
            <a:ext cx="1618295" cy="1380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660744" y="2983840"/>
                <a:ext cx="7555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4" y="2983840"/>
                <a:ext cx="75552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5-Point Star 25"/>
          <p:cNvSpPr/>
          <p:nvPr/>
        </p:nvSpPr>
        <p:spPr>
          <a:xfrm>
            <a:off x="5548404" y="1561189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469402" y="1909314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3124827" y="1332589"/>
            <a:ext cx="298427" cy="228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355502" y="1536748"/>
            <a:ext cx="1372619" cy="1130457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173439" y="1765347"/>
            <a:ext cx="462463" cy="89355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697618" y="1904629"/>
                <a:ext cx="22972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&lt;(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18" y="1904629"/>
                <a:ext cx="229723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963553" y="1536748"/>
                <a:ext cx="12236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𝒉𝒅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1536748"/>
                <a:ext cx="1223605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4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10856" y="416081"/>
                <a:ext cx="1348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6" y="416081"/>
                <a:ext cx="134819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3570" y="416081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416081"/>
                <a:ext cx="204427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22692" y="416081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92" y="416081"/>
                <a:ext cx="205549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983942" y="416081"/>
                <a:ext cx="204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42" y="416081"/>
                <a:ext cx="204427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199" y="1213449"/>
                <a:ext cx="8985058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solidFill>
                      <a:schemeClr val="tx2"/>
                    </a:solidFill>
                  </a:rPr>
                  <a:t>Proof outline</a:t>
                </a:r>
                <a:r>
                  <a:rPr lang="en-US" sz="3200" dirty="0" smtClean="0"/>
                  <a:t>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&lt;|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&lt;⋯&lt;|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h𝑑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 smtClean="0">
                    <a:solidFill>
                      <a:schemeClr val="tx2"/>
                    </a:solidFill>
                  </a:rPr>
                  <a:t>Part 1:</a:t>
                </a:r>
                <a:r>
                  <a:rPr lang="en-US" sz="3200" dirty="0" smtClean="0"/>
                  <a:t>  We show that if the ratio between the cardinalities of two consecutive sets is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≤</m:t>
                    </m:r>
                    <m:r>
                      <a:rPr lang="en-US" sz="32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, then  the min-hash of the smaller set is likely to be a member of the bottom-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 of the larger set.</a:t>
                </a:r>
                <a:endParaRPr lang="en-US" sz="32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If the larger set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h𝑑</m:t>
                    </m:r>
                  </m:oMath>
                </a14:m>
                <a:r>
                  <a:rPr lang="en-US" sz="3200" dirty="0" smtClean="0"/>
                  <a:t>  then the bound that we get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0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atin typeface="Cambria Math"/>
                      </a:rPr>
                      <m:t>𝑑</m:t>
                    </m:r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>
                      <a:rPr lang="en-US" sz="3200" b="0" i="1" dirty="0" smtClean="0">
                        <a:latin typeface="Cambria Math"/>
                      </a:rPr>
                      <m:t>h𝑑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𝑑</m:t>
                    </m:r>
                  </m:oMath>
                </a14:m>
                <a:endParaRPr lang="en-US" sz="3200" dirty="0"/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     </a:t>
                </a:r>
                <a:r>
                  <a:rPr lang="en-US" sz="3200" u="sng" dirty="0" smtClean="0">
                    <a:solidFill>
                      <a:schemeClr val="tx2"/>
                    </a:solidFill>
                  </a:rPr>
                  <a:t>Part 2:</a:t>
                </a:r>
                <a:r>
                  <a:rPr lang="en-US" sz="3200" dirty="0" smtClean="0"/>
                  <a:t>  If all pairs have ratio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&gt;</m:t>
                    </m:r>
                    <m:r>
                      <a:rPr lang="en-US" sz="32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, we show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 smtClean="0"/>
                  <a:t> can not be too big and the minimum hash node gives good stretch.</a:t>
                </a:r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9" y="1213449"/>
                <a:ext cx="8985058" cy="5509200"/>
              </a:xfrm>
              <a:prstGeom prst="rect">
                <a:avLst/>
              </a:prstGeom>
              <a:blipFill rotWithShape="1">
                <a:blip r:embed="rId6"/>
                <a:stretch>
                  <a:fillRect l="-1764" t="-1438" r="-1967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-11689" y="225669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60198" y="5267864"/>
            <a:ext cx="397002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113854" y="4495800"/>
            <a:ext cx="397002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25420" y="26504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139820" y="2688566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3" idx="2"/>
          </p:cNvCxnSpPr>
          <p:nvPr/>
        </p:nvCxnSpPr>
        <p:spPr>
          <a:xfrm flipV="1">
            <a:off x="4355502" y="2745716"/>
            <a:ext cx="784318" cy="23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87563" y="1341934"/>
            <a:ext cx="3268897" cy="2845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171" y="974066"/>
            <a:ext cx="479324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63553" y="2650596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53" y="2650596"/>
                <a:ext cx="52373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917182" y="2658900"/>
                <a:ext cx="512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82" y="2658900"/>
                <a:ext cx="51251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83711" y="2246666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11" y="2246666"/>
                <a:ext cx="527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064" y="4521679"/>
                <a:ext cx="8934535" cy="13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solidFill>
                      <a:schemeClr val="tx2"/>
                    </a:solidFill>
                  </a:rPr>
                  <a:t>Lemma:  </a:t>
                </a:r>
                <a:r>
                  <a:rPr lang="en-US" sz="3200" dirty="0" smtClean="0"/>
                  <a:t>The probability that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minimum hash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is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4" y="4521679"/>
                <a:ext cx="8934535" cy="1380827"/>
              </a:xfrm>
              <a:prstGeom prst="rect">
                <a:avLst/>
              </a:prstGeom>
              <a:blipFill rotWithShape="1">
                <a:blip r:embed="rId7"/>
                <a:stretch>
                  <a:fillRect l="-1705" t="-5752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endCxn id="9" idx="5"/>
          </p:cNvCxnSpPr>
          <p:nvPr/>
        </p:nvCxnSpPr>
        <p:spPr>
          <a:xfrm>
            <a:off x="5278502" y="2745717"/>
            <a:ext cx="899239" cy="10251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645277" y="2691453"/>
                <a:ext cx="7555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277" y="2691453"/>
                <a:ext cx="75552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0" idx="3"/>
            <a:endCxn id="12" idx="0"/>
          </p:cNvCxnSpPr>
          <p:nvPr/>
        </p:nvCxnSpPr>
        <p:spPr>
          <a:xfrm flipV="1">
            <a:off x="2607125" y="2650596"/>
            <a:ext cx="1618295" cy="1380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660744" y="2983840"/>
                <a:ext cx="7555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4" y="2983840"/>
                <a:ext cx="75552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7064" y="5702918"/>
                <a:ext cx="864151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solidFill>
                      <a:schemeClr val="tx2"/>
                    </a:solidFill>
                  </a:rPr>
                  <a:t>Proof:</a:t>
                </a:r>
                <a:r>
                  <a:rPr lang="en-US" sz="3200" dirty="0" smtClean="0"/>
                  <a:t>  look at the minimum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3200" dirty="0" smtClean="0"/>
                  <a:t> It is a uniform random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 smtClean="0"/>
                  <a:t>  </a:t>
                </a:r>
                <a:endParaRPr lang="en-US" sz="32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4" y="5702918"/>
                <a:ext cx="8641511" cy="1077218"/>
              </a:xfrm>
              <a:prstGeom prst="rect">
                <a:avLst/>
              </a:prstGeom>
              <a:blipFill rotWithShape="1">
                <a:blip r:embed="rId10"/>
                <a:stretch>
                  <a:fillRect l="-1763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0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1290" y="1371600"/>
                <a:ext cx="8239796" cy="1873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solidFill>
                      <a:schemeClr val="tx2"/>
                    </a:solidFill>
                  </a:rPr>
                  <a:t>Lemma:</a:t>
                </a:r>
                <a:r>
                  <a:rPr lang="en-US" sz="3200" dirty="0" smtClean="0"/>
                  <a:t> The probability that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 smtClean="0"/>
                  <a:t>  the bottom-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is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1,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𝑘𝑟</m:t>
                        </m:r>
                      </m:e>
                    </m:d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i="1" dirty="0" smtClean="0">
                    <a:latin typeface="Cambria Math"/>
                  </a:rPr>
                  <a:t>, </a:t>
                </a:r>
                <a:r>
                  <a:rPr lang="en-US" sz="3200" dirty="0" smtClean="0">
                    <a:latin typeface="Cambria Math"/>
                  </a:rPr>
                  <a:t>where </a:t>
                </a:r>
                <a:r>
                  <a:rPr lang="en-US" sz="32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0" y="1371600"/>
                <a:ext cx="8239796" cy="1873270"/>
              </a:xfrm>
              <a:prstGeom prst="rect">
                <a:avLst/>
              </a:prstGeom>
              <a:blipFill rotWithShape="1">
                <a:blip r:embed="rId4"/>
                <a:stretch>
                  <a:fillRect l="-1849" t="-4235" r="-1036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01290" y="3581400"/>
                <a:ext cx="8001000" cy="279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/>
                  <a:t>Proof</a:t>
                </a:r>
                <a:r>
                  <a:rPr lang="en-US" sz="2800" dirty="0" smtClean="0"/>
                  <a:t>:   The probability that none in the bottom-k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0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0" dirty="0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𝑘𝑟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</a:t>
                </a:r>
              </a:p>
              <a:p>
                <a:r>
                  <a:rPr lang="en-US" sz="2800" dirty="0" smtClean="0"/>
                  <a:t>The probability that at least one is 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&gt;1−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𝑘𝑟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1,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𝑘𝑟</m:t>
                        </m:r>
                      </m:e>
                    </m:d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b="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&lt;1−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0" y="3581400"/>
                <a:ext cx="8001000" cy="2794868"/>
              </a:xfrm>
              <a:prstGeom prst="rect">
                <a:avLst/>
              </a:prstGeom>
              <a:blipFill rotWithShape="1">
                <a:blip r:embed="rId5"/>
                <a:stretch>
                  <a:fillRect l="-1523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3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70" y="389291"/>
                <a:ext cx="151009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⊂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41" y="381767"/>
                <a:ext cx="205549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47998" y="1371600"/>
                <a:ext cx="8239796" cy="1873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solidFill>
                      <a:schemeClr val="tx2"/>
                    </a:solidFill>
                  </a:rPr>
                  <a:t>Lemma:</a:t>
                </a:r>
                <a:r>
                  <a:rPr lang="en-US" sz="3200" dirty="0" smtClean="0"/>
                  <a:t> The probability that the minimum hash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 smtClean="0"/>
                  <a:t>  the bottom-k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is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1,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𝑘𝑟</m:t>
                        </m:r>
                      </m:e>
                    </m:d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i="1" dirty="0" smtClean="0">
                    <a:latin typeface="Cambria Math"/>
                  </a:rPr>
                  <a:t>, </a:t>
                </a:r>
                <a:r>
                  <a:rPr lang="en-US" sz="3200" dirty="0" smtClean="0">
                    <a:latin typeface="Cambria Math"/>
                  </a:rPr>
                  <a:t>where </a:t>
                </a:r>
                <a:r>
                  <a:rPr lang="en-US" sz="32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98" y="1371600"/>
                <a:ext cx="8239796" cy="1873270"/>
              </a:xfrm>
              <a:prstGeom prst="rect">
                <a:avLst/>
              </a:prstGeom>
              <a:blipFill rotWithShape="1">
                <a:blip r:embed="rId4"/>
                <a:stretch>
                  <a:fillRect l="-1849" t="-4235" r="-1036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7998" y="3505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Argument</a:t>
            </a:r>
            <a:r>
              <a:rPr lang="en-US" sz="3200" dirty="0" smtClean="0"/>
              <a:t> holds for </a:t>
            </a:r>
            <a:r>
              <a:rPr lang="en-US" sz="3200" i="1" dirty="0" smtClean="0"/>
              <a:t>any</a:t>
            </a:r>
            <a:r>
              <a:rPr lang="en-US" sz="3200" dirty="0" smtClean="0"/>
              <a:t> two neighborhoods in the sequence: 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532422" y="4694951"/>
            <a:ext cx="7517364" cy="584775"/>
            <a:chOff x="532422" y="4694951"/>
            <a:chExt cx="7517364" cy="5847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32422" y="4694951"/>
                  <a:ext cx="13481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2" y="4694951"/>
                  <a:ext cx="134819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885136" y="4694951"/>
                  <a:ext cx="20442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⊂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136" y="4694951"/>
                  <a:ext cx="2044278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944258" y="4694951"/>
                  <a:ext cx="205549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⊂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258" y="4694951"/>
                  <a:ext cx="2055499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05508" y="4694951"/>
                  <a:ext cx="204427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⊂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508" y="4694951"/>
                  <a:ext cx="2044278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7396" y="5486400"/>
                <a:ext cx="8001000" cy="128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3200" dirty="0" smtClean="0"/>
                  <a:t>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3200" dirty="0" smtClean="0"/>
                  <a:t>, the probability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≥(1−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at least a  constant.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6" y="5486400"/>
                <a:ext cx="8001000" cy="1282787"/>
              </a:xfrm>
              <a:prstGeom prst="rect">
                <a:avLst/>
              </a:prstGeom>
              <a:blipFill rotWithShape="1">
                <a:blip r:embed="rId9"/>
                <a:stretch>
                  <a:fillRect l="-1982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Closeness centrality on ADSs using HIP: </a:t>
            </a:r>
            <a:r>
              <a:rPr lang="en-US" sz="2800" dirty="0" smtClean="0"/>
              <a:t>E. Cohen “All-Distances </a:t>
            </a:r>
            <a:r>
              <a:rPr lang="en-US" sz="2800" dirty="0"/>
              <a:t>Sketches, Revisited: HIP Estimators for Massive Graphs </a:t>
            </a:r>
            <a:r>
              <a:rPr lang="en-US" sz="2800" dirty="0" smtClean="0"/>
              <a:t>Analysis” </a:t>
            </a:r>
            <a:r>
              <a:rPr lang="en-US" sz="2800" dirty="0" err="1" smtClean="0"/>
              <a:t>arXiv</a:t>
            </a:r>
            <a:r>
              <a:rPr lang="en-US" sz="2800" dirty="0" smtClean="0"/>
              <a:t> 2013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2"/>
                </a:solidFill>
              </a:rPr>
              <a:t>Closeness similarity and distance oracles using ADSs: </a:t>
            </a:r>
            <a:r>
              <a:rPr lang="en-US" sz="2600" dirty="0"/>
              <a:t>E. Cohen, D. </a:t>
            </a:r>
            <a:r>
              <a:rPr lang="en-US" sz="2600" dirty="0" err="1"/>
              <a:t>Delling</a:t>
            </a:r>
            <a:r>
              <a:rPr lang="en-US" sz="2600" dirty="0"/>
              <a:t>, F. Fuchs, A. </a:t>
            </a:r>
            <a:r>
              <a:rPr lang="en-US" sz="2600" dirty="0" err="1"/>
              <a:t>Goldberg,M</a:t>
            </a:r>
            <a:r>
              <a:rPr lang="en-US" sz="2600" dirty="0"/>
              <a:t>. </a:t>
            </a:r>
            <a:r>
              <a:rPr lang="en-US" sz="2600" dirty="0" err="1"/>
              <a:t>Goldszmidt</a:t>
            </a:r>
            <a:r>
              <a:rPr lang="en-US" sz="2600" dirty="0"/>
              <a:t>, and R. </a:t>
            </a:r>
            <a:r>
              <a:rPr lang="en-US" sz="2600" dirty="0" err="1"/>
              <a:t>Werneck</a:t>
            </a:r>
            <a:r>
              <a:rPr lang="en-US" sz="2600" dirty="0"/>
              <a:t>. </a:t>
            </a:r>
            <a:r>
              <a:rPr lang="en-US" sz="2600" dirty="0" smtClean="0"/>
              <a:t>“Scalable </a:t>
            </a:r>
            <a:r>
              <a:rPr lang="en-US" sz="2600" dirty="0"/>
              <a:t>similarity estimation in social networks: Closeness, node labels, and random edge lengths</a:t>
            </a:r>
            <a:r>
              <a:rPr lang="en-US" sz="2600" dirty="0" smtClean="0"/>
              <a:t>.” </a:t>
            </a:r>
            <a:r>
              <a:rPr lang="en-US" sz="2600" dirty="0"/>
              <a:t>In COSN, 2013.</a:t>
            </a:r>
            <a:endParaRPr lang="en-US" sz="2600" dirty="0" smtClean="0"/>
          </a:p>
          <a:p>
            <a:pPr marL="0" indent="0">
              <a:buNone/>
            </a:pPr>
            <a:r>
              <a:rPr lang="en-US" dirty="0" smtClean="0"/>
              <a:t>Related: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Distance distribution on social graphs</a:t>
            </a:r>
            <a:r>
              <a:rPr lang="en-US" sz="2800" dirty="0" smtClean="0"/>
              <a:t>: </a:t>
            </a:r>
            <a:r>
              <a:rPr lang="en-US" sz="2400" dirty="0" smtClean="0"/>
              <a:t>P. </a:t>
            </a:r>
            <a:r>
              <a:rPr lang="en-US" sz="2400" dirty="0" err="1"/>
              <a:t>Boldi</a:t>
            </a:r>
            <a:r>
              <a:rPr lang="en-US" sz="2400" dirty="0"/>
              <a:t>, M. Rosa, and S. </a:t>
            </a:r>
            <a:r>
              <a:rPr lang="en-US" sz="2400" dirty="0" err="1"/>
              <a:t>Vigna</a:t>
            </a:r>
            <a:r>
              <a:rPr lang="en-US" sz="2400" dirty="0"/>
              <a:t>. </a:t>
            </a:r>
            <a:r>
              <a:rPr lang="en-US" sz="2400" dirty="0" err="1"/>
              <a:t>HyperANF</a:t>
            </a:r>
            <a:r>
              <a:rPr lang="en-US" sz="2400" dirty="0"/>
              <a:t>: </a:t>
            </a:r>
            <a:r>
              <a:rPr lang="en-US" sz="2400" dirty="0" smtClean="0"/>
              <a:t>“approximating the </a:t>
            </a:r>
            <a:r>
              <a:rPr lang="en-US" sz="2400" dirty="0" err="1"/>
              <a:t>neighbourhood</a:t>
            </a:r>
            <a:r>
              <a:rPr lang="en-US" sz="2400" dirty="0"/>
              <a:t> function of very large graphs on a budget</a:t>
            </a:r>
            <a:r>
              <a:rPr lang="en-US" sz="2400" dirty="0" smtClean="0"/>
              <a:t>.” In </a:t>
            </a:r>
            <a:r>
              <a:rPr lang="en-US" sz="2400" dirty="0"/>
              <a:t>WWW, 2011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More on distance oracles: </a:t>
            </a:r>
            <a:r>
              <a:rPr lang="en-US" sz="2000" dirty="0" smtClean="0"/>
              <a:t>M. </a:t>
            </a:r>
            <a:r>
              <a:rPr lang="en-US" sz="2000" dirty="0" err="1" smtClean="0"/>
              <a:t>Thorup</a:t>
            </a:r>
            <a:r>
              <a:rPr lang="en-US" sz="2000" dirty="0" smtClean="0"/>
              <a:t> U. </a:t>
            </a:r>
            <a:r>
              <a:rPr lang="en-US" sz="2000" dirty="0" err="1" smtClean="0"/>
              <a:t>Zwick</a:t>
            </a:r>
            <a:r>
              <a:rPr lang="en-US" sz="2000" dirty="0" smtClean="0"/>
              <a:t> “Approximate Distance Oracles”  JACM 2005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Next:</a:t>
            </a:r>
            <a:r>
              <a:rPr lang="en-US" dirty="0" smtClean="0"/>
              <a:t> </a:t>
            </a:r>
            <a:r>
              <a:rPr lang="en-US" dirty="0" smtClean="0"/>
              <a:t>(back to) Linear Sketches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5052" y="1371600"/>
            <a:ext cx="8229600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Linear </a:t>
            </a:r>
            <a:r>
              <a:rPr lang="en-US" dirty="0" smtClean="0"/>
              <a:t>Transformations of the input vector to a lower dimension.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70828" y="2433924"/>
            <a:ext cx="1592344" cy="2116603"/>
            <a:chOff x="3581400" y="3631912"/>
            <a:chExt cx="1592344" cy="21166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4658293" y="5109471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293" y="5109471"/>
                  <a:ext cx="505267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3581400" y="3691115"/>
              <a:ext cx="1558127" cy="2057400"/>
              <a:chOff x="3318673" y="4231341"/>
              <a:chExt cx="1558127" cy="2057400"/>
            </a:xfrm>
          </p:grpSpPr>
          <p:sp>
            <p:nvSpPr>
              <p:cNvPr id="6" name="Double Bracket 5"/>
              <p:cNvSpPr/>
              <p:nvPr/>
            </p:nvSpPr>
            <p:spPr>
              <a:xfrm>
                <a:off x="4419600" y="4231341"/>
                <a:ext cx="457200" cy="2057400"/>
              </a:xfrm>
              <a:prstGeom prst="bracketPair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3318673" y="4961103"/>
                    <a:ext cx="928075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8673" y="4961103"/>
                    <a:ext cx="928075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4635684" y="4394198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684" y="4394198"/>
                  <a:ext cx="505267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4668477" y="3631912"/>
                  <a:ext cx="50526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8477" y="3631912"/>
                  <a:ext cx="505267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449298" y="5982710"/>
            <a:ext cx="6400800" cy="8465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When to use  linear sketches?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7398" y="4842168"/>
            <a:ext cx="898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B050"/>
                </a:solidFill>
              </a:rPr>
              <a:t>Examples:</a:t>
            </a:r>
            <a:r>
              <a:rPr lang="en-US" sz="3200" dirty="0" smtClean="0"/>
              <a:t>  JL Lemma on Gaussian random projections, AMS sketch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48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Min-Hash sketches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458200" cy="51816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Simple, little overhead.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 smtClean="0"/>
                  <a:t>Mergeable</a:t>
                </a:r>
                <a:r>
                  <a:rPr lang="en-US" dirty="0" smtClean="0"/>
                  <a:t> (in particular, can add elements)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One sketch with many uses: distinct count, similarity, sample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W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eighted vectors </a:t>
                </a:r>
                <a:r>
                  <a:rPr lang="en-US" dirty="0" smtClean="0"/>
                  <a:t>(we did not see in class):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W</a:t>
                </a:r>
                <a:r>
                  <a:rPr lang="en-US" dirty="0" smtClean="0"/>
                  <a:t>eighted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norm/distance estimates.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S</a:t>
                </a:r>
                <a:r>
                  <a:rPr lang="en-US" dirty="0" smtClean="0"/>
                  <a:t>ketch supports increase of entries values  or replace with a larger value.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But..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 support  for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negative updates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458200" cy="5181600"/>
              </a:xfrm>
              <a:blipFill rotWithShape="1">
                <a:blip r:embed="rId2"/>
                <a:stretch>
                  <a:fillRect l="-180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6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Sketches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229600" cy="20573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linear transformations (usually “random”)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Input 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whose entries are specified by (carefully chosen) random hash functions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229600" cy="2057399"/>
              </a:xfrm>
              <a:blipFill rotWithShape="1">
                <a:blip r:embed="rId2"/>
                <a:stretch>
                  <a:fillRect l="-1926" t="-3858" b="-18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786727" y="3691115"/>
            <a:ext cx="2779059" cy="914400"/>
            <a:chOff x="1295400" y="4231341"/>
            <a:chExt cx="2779059" cy="914400"/>
          </a:xfrm>
        </p:grpSpPr>
        <p:sp>
          <p:nvSpPr>
            <p:cNvPr id="7" name="Double Bracket 6"/>
            <p:cNvSpPr/>
            <p:nvPr/>
          </p:nvSpPr>
          <p:spPr>
            <a:xfrm>
              <a:off x="1295400" y="4231341"/>
              <a:ext cx="2779059" cy="914400"/>
            </a:xfrm>
            <a:prstGeom prst="bracketPair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394240" y="4426931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240" y="4426931"/>
                  <a:ext cx="58137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656979" y="3691115"/>
            <a:ext cx="507896" cy="2057400"/>
            <a:chOff x="4394252" y="4231341"/>
            <a:chExt cx="507896" cy="2057400"/>
          </a:xfrm>
        </p:grpSpPr>
        <p:sp>
          <p:nvSpPr>
            <p:cNvPr id="8" name="Double Bracket 7"/>
            <p:cNvSpPr/>
            <p:nvPr/>
          </p:nvSpPr>
          <p:spPr>
            <a:xfrm>
              <a:off x="4419600" y="4231341"/>
              <a:ext cx="457200" cy="2057400"/>
            </a:xfrm>
            <a:prstGeom prst="bracketPair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4394252" y="4967653"/>
                  <a:ext cx="50789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52" y="4967653"/>
                  <a:ext cx="507896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329176" y="3842652"/>
                <a:ext cx="583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176" y="3842652"/>
                <a:ext cx="58381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926437" y="3677839"/>
            <a:ext cx="461102" cy="914400"/>
            <a:chOff x="1295400" y="4231341"/>
            <a:chExt cx="2779059" cy="914400"/>
          </a:xfrm>
        </p:grpSpPr>
        <p:sp>
          <p:nvSpPr>
            <p:cNvPr id="15" name="Double Bracket 14"/>
            <p:cNvSpPr/>
            <p:nvPr/>
          </p:nvSpPr>
          <p:spPr>
            <a:xfrm>
              <a:off x="1295400" y="4231341"/>
              <a:ext cx="2779059" cy="914400"/>
            </a:xfrm>
            <a:prstGeom prst="bracketPair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44821" y="4396154"/>
                  <a:ext cx="16802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821" y="4396154"/>
                  <a:ext cx="1680217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>
            <a:off x="1295400" y="3691115"/>
            <a:ext cx="0" cy="9011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945763" y="3873429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63" y="3873429"/>
                <a:ext cx="48622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6737176" y="3654640"/>
            <a:ext cx="0" cy="9011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642231" y="3836954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231" y="3836954"/>
                <a:ext cx="48622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1786727" y="4876800"/>
            <a:ext cx="263287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863482" y="4876800"/>
                <a:ext cx="479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82" y="4876800"/>
                <a:ext cx="47936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944192" y="5748515"/>
                <a:ext cx="1219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≪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92" y="5748515"/>
                <a:ext cx="121930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3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/>
          <p:cNvGrpSpPr/>
          <p:nvPr/>
        </p:nvGrpSpPr>
        <p:grpSpPr>
          <a:xfrm>
            <a:off x="6163652" y="5028455"/>
            <a:ext cx="870501" cy="1171156"/>
            <a:chOff x="5590828" y="1408402"/>
            <a:chExt cx="870501" cy="1171156"/>
          </a:xfrm>
        </p:grpSpPr>
        <p:pic>
          <p:nvPicPr>
            <p:cNvPr id="239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" name="TextBox 239"/>
            <p:cNvSpPr txBox="1"/>
            <p:nvPr/>
          </p:nvSpPr>
          <p:spPr>
            <a:xfrm>
              <a:off x="566203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3671" y="186065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ADS example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671" y="186065"/>
                <a:ext cx="8229600" cy="1143000"/>
              </a:xfr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798" y="5267865"/>
                <a:ext cx="115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98" y="5267865"/>
                <a:ext cx="115615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00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>
            <a:off x="45692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1756614" y="5080866"/>
            <a:ext cx="728084" cy="1118745"/>
            <a:chOff x="3032291" y="1377160"/>
            <a:chExt cx="728084" cy="1118745"/>
          </a:xfrm>
        </p:grpSpPr>
        <p:pic>
          <p:nvPicPr>
            <p:cNvPr id="12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25"/>
            <p:cNvSpPr txBox="1"/>
            <p:nvPr/>
          </p:nvSpPr>
          <p:spPr>
            <a:xfrm>
              <a:off x="3032291" y="203424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27" name="Up Arrow 126"/>
          <p:cNvSpPr/>
          <p:nvPr/>
        </p:nvSpPr>
        <p:spPr>
          <a:xfrm>
            <a:off x="110221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Up Arrow 127"/>
          <p:cNvSpPr/>
          <p:nvPr/>
        </p:nvSpPr>
        <p:spPr>
          <a:xfrm>
            <a:off x="174751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Up Arrow 128"/>
          <p:cNvSpPr/>
          <p:nvPr/>
        </p:nvSpPr>
        <p:spPr>
          <a:xfrm>
            <a:off x="368339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Up Arrow 129"/>
          <p:cNvSpPr/>
          <p:nvPr/>
        </p:nvSpPr>
        <p:spPr>
          <a:xfrm>
            <a:off x="303810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Up Arrow 130"/>
          <p:cNvSpPr/>
          <p:nvPr/>
        </p:nvSpPr>
        <p:spPr>
          <a:xfrm>
            <a:off x="239280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Up Arrow 131"/>
          <p:cNvSpPr/>
          <p:nvPr/>
        </p:nvSpPr>
        <p:spPr>
          <a:xfrm>
            <a:off x="432869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Up Arrow 132"/>
          <p:cNvSpPr/>
          <p:nvPr/>
        </p:nvSpPr>
        <p:spPr>
          <a:xfrm>
            <a:off x="497398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Up Arrow 146"/>
          <p:cNvSpPr/>
          <p:nvPr/>
        </p:nvSpPr>
        <p:spPr>
          <a:xfrm>
            <a:off x="561928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Up Arrow 162"/>
          <p:cNvSpPr/>
          <p:nvPr/>
        </p:nvSpPr>
        <p:spPr>
          <a:xfrm>
            <a:off x="755516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Up Arrow 164"/>
          <p:cNvSpPr/>
          <p:nvPr/>
        </p:nvSpPr>
        <p:spPr>
          <a:xfrm>
            <a:off x="690987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Up Arrow 221"/>
          <p:cNvSpPr/>
          <p:nvPr/>
        </p:nvSpPr>
        <p:spPr>
          <a:xfrm>
            <a:off x="626457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Up Arrow 222"/>
          <p:cNvSpPr/>
          <p:nvPr/>
        </p:nvSpPr>
        <p:spPr>
          <a:xfrm>
            <a:off x="8200458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2638021" y="5091546"/>
            <a:ext cx="728084" cy="1108065"/>
            <a:chOff x="4279398" y="1418493"/>
            <a:chExt cx="728084" cy="1108065"/>
          </a:xfrm>
        </p:grpSpPr>
        <p:pic>
          <p:nvPicPr>
            <p:cNvPr id="225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TextBox 225"/>
            <p:cNvSpPr txBox="1"/>
            <p:nvPr/>
          </p:nvSpPr>
          <p:spPr>
            <a:xfrm>
              <a:off x="4279398" y="2064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3519428" y="4968501"/>
            <a:ext cx="728084" cy="1231110"/>
            <a:chOff x="3708430" y="1348448"/>
            <a:chExt cx="728084" cy="1231110"/>
          </a:xfrm>
        </p:grpSpPr>
        <p:pic>
          <p:nvPicPr>
            <p:cNvPr id="230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TextBox 230"/>
            <p:cNvSpPr txBox="1"/>
            <p:nvPr/>
          </p:nvSpPr>
          <p:spPr>
            <a:xfrm>
              <a:off x="3708430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0.56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4400836" y="5022033"/>
            <a:ext cx="728084" cy="1177578"/>
            <a:chOff x="8315506" y="1401980"/>
            <a:chExt cx="728084" cy="1177578"/>
          </a:xfrm>
        </p:grpSpPr>
        <p:pic>
          <p:nvPicPr>
            <p:cNvPr id="233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" name="TextBox 233"/>
            <p:cNvSpPr txBox="1"/>
            <p:nvPr/>
          </p:nvSpPr>
          <p:spPr>
            <a:xfrm>
              <a:off x="831550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282244" y="5075839"/>
            <a:ext cx="728084" cy="1123772"/>
            <a:chOff x="2429109" y="1455786"/>
            <a:chExt cx="728084" cy="1123772"/>
          </a:xfrm>
        </p:grpSpPr>
        <p:pic>
          <p:nvPicPr>
            <p:cNvPr id="236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TextBox 236"/>
            <p:cNvSpPr txBox="1"/>
            <p:nvPr/>
          </p:nvSpPr>
          <p:spPr>
            <a:xfrm>
              <a:off x="2429109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0.35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7187476" y="4903371"/>
            <a:ext cx="843263" cy="1296240"/>
            <a:chOff x="7646464" y="1272961"/>
            <a:chExt cx="843263" cy="1296240"/>
          </a:xfrm>
        </p:grpSpPr>
        <p:pic>
          <p:nvPicPr>
            <p:cNvPr id="242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" name="TextBox 242"/>
            <p:cNvSpPr txBox="1"/>
            <p:nvPr/>
          </p:nvSpPr>
          <p:spPr>
            <a:xfrm>
              <a:off x="7704053" y="210753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0.14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80369" y="2897328"/>
            <a:ext cx="798926" cy="961209"/>
            <a:chOff x="2923058" y="1377160"/>
            <a:chExt cx="798926" cy="961209"/>
          </a:xfrm>
        </p:grpSpPr>
        <p:pic>
          <p:nvPicPr>
            <p:cNvPr id="244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" name="TextBox 244"/>
            <p:cNvSpPr txBox="1"/>
            <p:nvPr/>
          </p:nvSpPr>
          <p:spPr>
            <a:xfrm>
              <a:off x="2923058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860051" y="2938661"/>
            <a:ext cx="728084" cy="919876"/>
            <a:chOff x="4254023" y="1418493"/>
            <a:chExt cx="728084" cy="919876"/>
          </a:xfrm>
        </p:grpSpPr>
        <p:pic>
          <p:nvPicPr>
            <p:cNvPr id="247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" name="TextBox 247"/>
            <p:cNvSpPr txBox="1"/>
            <p:nvPr/>
          </p:nvSpPr>
          <p:spPr>
            <a:xfrm>
              <a:off x="425402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1468891" y="2885896"/>
            <a:ext cx="728084" cy="972641"/>
            <a:chOff x="3730490" y="1348448"/>
            <a:chExt cx="728084" cy="972641"/>
          </a:xfrm>
        </p:grpSpPr>
        <p:pic>
          <p:nvPicPr>
            <p:cNvPr id="250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1" name="TextBox 250"/>
            <p:cNvSpPr txBox="1"/>
            <p:nvPr/>
          </p:nvSpPr>
          <p:spPr>
            <a:xfrm>
              <a:off x="3730490" y="18594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0.56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2077731" y="2810001"/>
            <a:ext cx="770750" cy="1048536"/>
            <a:chOff x="4938745" y="1340430"/>
            <a:chExt cx="770750" cy="1048536"/>
          </a:xfrm>
        </p:grpSpPr>
        <p:pic>
          <p:nvPicPr>
            <p:cNvPr id="25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4" name="TextBox 253"/>
            <p:cNvSpPr txBox="1"/>
            <p:nvPr/>
          </p:nvSpPr>
          <p:spPr>
            <a:xfrm>
              <a:off x="4981411" y="192730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0.84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2729237" y="2885464"/>
            <a:ext cx="728084" cy="973073"/>
            <a:chOff x="8355593" y="1401980"/>
            <a:chExt cx="728084" cy="973073"/>
          </a:xfrm>
        </p:grpSpPr>
        <p:pic>
          <p:nvPicPr>
            <p:cNvPr id="25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" name="TextBox 256"/>
            <p:cNvSpPr txBox="1"/>
            <p:nvPr/>
          </p:nvSpPr>
          <p:spPr>
            <a:xfrm>
              <a:off x="8355593" y="191338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338077" y="3001208"/>
            <a:ext cx="728084" cy="857329"/>
            <a:chOff x="2367127" y="1455786"/>
            <a:chExt cx="728084" cy="857329"/>
          </a:xfrm>
        </p:grpSpPr>
        <p:pic>
          <p:nvPicPr>
            <p:cNvPr id="259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" name="TextBox 259"/>
            <p:cNvSpPr txBox="1"/>
            <p:nvPr/>
          </p:nvSpPr>
          <p:spPr>
            <a:xfrm>
              <a:off x="2367127" y="185145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0.35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946917" y="3011081"/>
            <a:ext cx="728084" cy="847456"/>
            <a:chOff x="703317" y="1438133"/>
            <a:chExt cx="728084" cy="847456"/>
          </a:xfrm>
        </p:grpSpPr>
        <p:pic>
          <p:nvPicPr>
            <p:cNvPr id="262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438133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/>
            <p:cNvSpPr txBox="1"/>
            <p:nvPr/>
          </p:nvSpPr>
          <p:spPr>
            <a:xfrm>
              <a:off x="703317" y="18239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0.49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5164597" y="2947931"/>
            <a:ext cx="728084" cy="910606"/>
            <a:chOff x="1922237" y="1409713"/>
            <a:chExt cx="728084" cy="910606"/>
          </a:xfrm>
        </p:grpSpPr>
        <p:pic>
          <p:nvPicPr>
            <p:cNvPr id="265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" name="TextBox 265"/>
            <p:cNvSpPr txBox="1"/>
            <p:nvPr/>
          </p:nvSpPr>
          <p:spPr>
            <a:xfrm>
              <a:off x="1922237" y="185865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0.91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773437" y="2928570"/>
            <a:ext cx="870501" cy="929967"/>
            <a:chOff x="5590828" y="1408402"/>
            <a:chExt cx="870501" cy="929967"/>
          </a:xfrm>
        </p:grpSpPr>
        <p:pic>
          <p:nvPicPr>
            <p:cNvPr id="268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9" name="TextBox 268"/>
            <p:cNvSpPr txBox="1"/>
            <p:nvPr/>
          </p:nvSpPr>
          <p:spPr>
            <a:xfrm>
              <a:off x="5662036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6524694" y="2940726"/>
            <a:ext cx="728084" cy="917811"/>
            <a:chOff x="6899118" y="1437052"/>
            <a:chExt cx="728084" cy="917811"/>
          </a:xfrm>
        </p:grpSpPr>
        <p:pic>
          <p:nvPicPr>
            <p:cNvPr id="271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2" name="TextBox 271"/>
            <p:cNvSpPr txBox="1"/>
            <p:nvPr/>
          </p:nvSpPr>
          <p:spPr>
            <a:xfrm>
              <a:off x="6899118" y="189319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0.28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133534" y="2793129"/>
            <a:ext cx="843263" cy="1065408"/>
            <a:chOff x="7646464" y="1272961"/>
            <a:chExt cx="843263" cy="1065408"/>
          </a:xfrm>
        </p:grpSpPr>
        <p:pic>
          <p:nvPicPr>
            <p:cNvPr id="27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TextBox 274"/>
            <p:cNvSpPr txBox="1"/>
            <p:nvPr/>
          </p:nvSpPr>
          <p:spPr>
            <a:xfrm>
              <a:off x="776164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0.14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8047483" y="2996942"/>
            <a:ext cx="728084" cy="861595"/>
            <a:chOff x="6281971" y="1460690"/>
            <a:chExt cx="728084" cy="861595"/>
          </a:xfrm>
        </p:grpSpPr>
        <p:pic>
          <p:nvPicPr>
            <p:cNvPr id="277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8" name="TextBox 277"/>
            <p:cNvSpPr txBox="1"/>
            <p:nvPr/>
          </p:nvSpPr>
          <p:spPr>
            <a:xfrm>
              <a:off x="6281971" y="186062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0.70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4555757" y="2913282"/>
            <a:ext cx="728084" cy="945255"/>
            <a:chOff x="1356120" y="1407342"/>
            <a:chExt cx="728084" cy="945255"/>
          </a:xfrm>
        </p:grpSpPr>
        <p:pic>
          <p:nvPicPr>
            <p:cNvPr id="280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" name="TextBox 280"/>
            <p:cNvSpPr txBox="1"/>
            <p:nvPr/>
          </p:nvSpPr>
          <p:spPr>
            <a:xfrm>
              <a:off x="1356120" y="1890932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0.77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82" name="TextBox 281"/>
          <p:cNvSpPr txBox="1"/>
          <p:nvPr/>
        </p:nvSpPr>
        <p:spPr>
          <a:xfrm>
            <a:off x="456920" y="1780468"/>
            <a:ext cx="820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Sorted SP distances from        to all other nodes</a:t>
            </a:r>
            <a:endParaRPr lang="en-US" sz="3200" dirty="0"/>
          </a:p>
        </p:txBody>
      </p:sp>
      <p:pic>
        <p:nvPicPr>
          <p:cNvPr id="283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67" y="1780468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7" grpId="0" animBg="1"/>
      <p:bldP spid="163" grpId="0" animBg="1"/>
      <p:bldP spid="165" grpId="0" animBg="1"/>
      <p:bldP spid="222" grpId="0" animBg="1"/>
      <p:bldP spid="2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Linear Sketches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5777" y="1676400"/>
                <a:ext cx="8229600" cy="2971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E</a:t>
                </a:r>
                <a:r>
                  <a:rPr lang="en-US" dirty="0" smtClean="0"/>
                  <a:t>asy to update sketch under positive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negative</a:t>
                </a:r>
                <a:r>
                  <a:rPr lang="en-US" dirty="0" smtClean="0"/>
                  <a:t> updates to entry: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U</a:t>
                </a:r>
                <a:r>
                  <a:rPr lang="en-US" dirty="0" smtClean="0"/>
                  <a:t>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,  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∈[1,…,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means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To update sketch: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7" y="1676400"/>
                <a:ext cx="8229600" cy="2971800"/>
              </a:xfrm>
              <a:prstGeom prst="rect">
                <a:avLst/>
              </a:prstGeom>
              <a:blipFill rotWithShape="1">
                <a:blip r:embed="rId2"/>
                <a:stretch>
                  <a:fillRect l="-1630" t="-2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5734" y="5176745"/>
                <a:ext cx="86696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/>
                  <a:t>Naturally </a:t>
                </a:r>
                <a:r>
                  <a:rPr lang="en-US" sz="3200" dirty="0" err="1" smtClean="0"/>
                  <a:t>mergeable</a:t>
                </a:r>
                <a:r>
                  <a:rPr lang="en-US" sz="3200" dirty="0" smtClean="0"/>
                  <a:t> (over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signed</a:t>
                </a:r>
                <a:r>
                  <a:rPr lang="en-US" sz="3200" dirty="0" smtClean="0"/>
                  <a:t> entries)</a:t>
                </a:r>
                <a:endParaRPr lang="en-US" sz="3200" dirty="0"/>
              </a:p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𝑀𝑏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𝑀𝑐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4" y="5176745"/>
                <a:ext cx="8669681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547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0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Expected Size of Bottom-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ADS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553106" y="1600200"/>
                <a:ext cx="8419444" cy="3505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/>
                  <a:t>Lemma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𝐀𝐃𝐒</m:t>
                            </m:r>
                            <m:d>
                              <m:dPr>
                                <m:ctrlP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≤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m:rPr>
                        <m:sty m:val="p"/>
                      </m:rP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ln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 smtClean="0"/>
                  <a:t>Proof</a:t>
                </a:r>
                <a:r>
                  <a:rPr lang="en-US" dirty="0" smtClean="0"/>
                  <a:t>: The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1" i="1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b="1" baseline="30000" dirty="0" err="1" smtClean="0">
                    <a:solidFill>
                      <a:schemeClr val="accent1"/>
                    </a:solidFill>
                  </a:rPr>
                  <a:t>th</a:t>
                </a:r>
                <a:r>
                  <a:rPr lang="en-US" b="1" baseline="30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closest node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included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min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⁡{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box>
                      <m:box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box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𝐀𝐃𝐒</m:t>
                            </m:r>
                            <m:d>
                              <m:dPr>
                                <m:ctrlP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box>
                                  <m:boxPr>
                                    <m:ctrlPr>
                                      <a:rPr lang="en-US" b="1" i="1" dirty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𝒌</m:t>
                                        </m:r>
                                      </m:num>
                                      <m:den>
                                        <m:r>
                                          <a:rPr lang="en-US" b="1" i="1" dirty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func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/>
                      </a:rPr>
                      <m:t>&lt;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1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ln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⁡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6" y="1600200"/>
                <a:ext cx="8419444" cy="3505200"/>
              </a:xfrm>
              <a:prstGeom prst="rect">
                <a:avLst/>
              </a:prstGeom>
              <a:blipFill rotWithShape="1">
                <a:blip r:embed="rId4"/>
                <a:stretch>
                  <a:fillRect l="-1883" t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3106" y="5238571"/>
            <a:ext cx="8417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dirty="0" smtClean="0">
                <a:solidFill>
                  <a:srgbClr val="FF0000"/>
                </a:solidFill>
              </a:rPr>
              <a:t>Same argument as in lecture2 to bound number of updates to a Min-Hash sketch of a stream. Distance instead of time.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Computing </a:t>
                </a:r>
                <a:r>
                  <a:rPr lang="en-US" dirty="0"/>
                  <a:t>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ADS for all nodes: pruned </a:t>
                </a:r>
                <a:r>
                  <a:rPr lang="en-US" dirty="0" err="1" smtClean="0"/>
                  <a:t>Dijkstra’s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t="-15957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70140" y="1752600"/>
                <a:ext cx="8360434" cy="48006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Iterate over nodes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 by increasing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sz="3200" dirty="0" smtClean="0"/>
                  <a:t>Run </a:t>
                </a:r>
                <a:r>
                  <a:rPr lang="en-US" sz="3200" dirty="0" err="1" smtClean="0"/>
                  <a:t>Dijkstra’s</a:t>
                </a:r>
                <a:r>
                  <a:rPr lang="en-US" sz="3200" dirty="0" smtClean="0"/>
                  <a:t> algorithm from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3200" dirty="0" smtClean="0"/>
                  <a:t> on the reverse graph.  When visiting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3200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sz="3200" b="1" dirty="0" smtClean="0"/>
                  <a:t>IF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∧</m:t>
                    </m:r>
                  </m:oMath>
                </a14:m>
                <a:endParaRPr lang="en-US" sz="3200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400050" lvl="1" indent="0">
                  <a:buNone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&lt; </m:t>
                    </m:r>
                    <m:r>
                      <m:rPr>
                        <m:nor/>
                      </m:rPr>
                      <a:rPr lang="en-US" sz="3200" dirty="0"/>
                      <m:t>k</m:t>
                    </m:r>
                    <m:r>
                      <m:rPr>
                        <m:nor/>
                      </m:rPr>
                      <a:rPr lang="en-US" sz="3200" baseline="30000" dirty="0"/>
                      <m:t>th</m:t>
                    </m:r>
                    <m:r>
                      <m:rPr>
                        <m:lit/>
                      </m:rP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)|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ADS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𝑣𝑖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𝑣𝑢</m:t>
                        </m:r>
                      </m:sub>
                    </m:sSub>
                    <m:r>
                      <m:rPr>
                        <m:lit/>
                      </m:rP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3200" b="0" dirty="0" smtClean="0">
                    <a:solidFill>
                      <a:schemeClr val="tx2"/>
                    </a:solidFill>
                  </a:rPr>
                  <a:t>ADS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r>
                      <m:rPr>
                        <m:lit/>
                      </m:rP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m:rPr>
                        <m:lit/>
                      </m:rP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Continue 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solidFill>
                          <a:schemeClr val="tx2"/>
                        </a:solidFill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nNeighbors</m:t>
                    </m:r>
                    <m:r>
                      <a:rPr lang="en-US" sz="32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 smtClean="0"/>
                  <a:t>ELSE</a:t>
                </a:r>
                <a:r>
                  <a:rPr lang="en-US" sz="3200" dirty="0" smtClean="0"/>
                  <a:t>, prune at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0" y="1752600"/>
                <a:ext cx="8360434" cy="4800600"/>
              </a:xfrm>
              <a:prstGeom prst="rect">
                <a:avLst/>
              </a:prstGeom>
              <a:blipFill rotWithShape="1">
                <a:blip r:embed="rId3"/>
                <a:stretch>
                  <a:fillRect l="-1747" t="-1394" r="-873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Computation: </a:t>
            </a:r>
            <a:r>
              <a:rPr lang="en-US" dirty="0" err="1" smtClean="0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16" y="1219200"/>
            <a:ext cx="8229600" cy="838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Perform pruned </a:t>
            </a:r>
            <a:r>
              <a:rPr lang="en-US" dirty="0" err="1" smtClean="0"/>
              <a:t>Dijkstra</a:t>
            </a:r>
            <a:r>
              <a:rPr lang="en-US" dirty="0" smtClean="0"/>
              <a:t> from nodes by </a:t>
            </a:r>
            <a:r>
              <a:rPr lang="en-US" dirty="0" smtClean="0">
                <a:solidFill>
                  <a:schemeClr val="tx2"/>
                </a:solidFill>
              </a:rPr>
              <a:t>increasing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hash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81596" y="268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308364" y="381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458302" y="5334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2157585" y="32631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0432" y="29965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355230" y="33281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3326571" y="38724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4250681" y="36181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2527378" y="362827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2998592" y="43516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4798813" y="45209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1792276" y="43840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724829" y="55284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2132093" y="52727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694512" y="4948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5708551" y="30828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754135" y="3451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726505" y="38070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2775202" y="52909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500568" y="58357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6391114" y="28072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21385" y="42328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971931" y="33068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6643574" y="35916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6172537" y="39861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6925524" y="3419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023698" y="30696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5" name="Oval 84"/>
          <p:cNvSpPr/>
          <p:nvPr/>
        </p:nvSpPr>
        <p:spPr>
          <a:xfrm>
            <a:off x="5076641" y="2755954"/>
            <a:ext cx="751552" cy="79566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576145" y="2202369"/>
            <a:ext cx="7813664" cy="4698652"/>
            <a:chOff x="576145" y="2202369"/>
            <a:chExt cx="7813664" cy="4698652"/>
          </a:xfrm>
        </p:grpSpPr>
        <p:sp>
          <p:nvSpPr>
            <p:cNvPr id="87" name="TextBox 86"/>
            <p:cNvSpPr txBox="1"/>
            <p:nvPr/>
          </p:nvSpPr>
          <p:spPr>
            <a:xfrm>
              <a:off x="576145" y="2680952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0.49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6145" y="40577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0.91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62832" y="626175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0.56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40624" y="643935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0.42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70943" y="2538963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0.07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72537" y="527167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52487" y="220236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0.14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94701" y="2227081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0.28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67796" y="552491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0.63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46033" y="58019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0.84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56916" y="42132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0.70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50383" y="253790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89376" y="408993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0.35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0" name="Oval 99"/>
          <p:cNvSpPr/>
          <p:nvPr/>
        </p:nvSpPr>
        <p:spPr>
          <a:xfrm>
            <a:off x="6952360" y="2651886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endCxn id="23" idx="1"/>
          </p:cNvCxnSpPr>
          <p:nvPr/>
        </p:nvCxnSpPr>
        <p:spPr>
          <a:xfrm>
            <a:off x="5673869" y="3591668"/>
            <a:ext cx="428094" cy="947466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20" idx="3"/>
          </p:cNvCxnSpPr>
          <p:nvPr/>
        </p:nvCxnSpPr>
        <p:spPr>
          <a:xfrm flipV="1">
            <a:off x="5694701" y="3132239"/>
            <a:ext cx="407262" cy="423822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0" idx="5"/>
            <a:endCxn id="21" idx="2"/>
          </p:cNvCxnSpPr>
          <p:nvPr/>
        </p:nvCxnSpPr>
        <p:spPr>
          <a:xfrm flipV="1">
            <a:off x="6182057" y="3088370"/>
            <a:ext cx="682182" cy="43869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8" idx="0"/>
            <a:endCxn id="18" idx="3"/>
          </p:cNvCxnSpPr>
          <p:nvPr/>
        </p:nvCxnSpPr>
        <p:spPr>
          <a:xfrm flipV="1">
            <a:off x="2184704" y="3105483"/>
            <a:ext cx="448529" cy="717018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8" idx="1"/>
            <a:endCxn id="17" idx="5"/>
          </p:cNvCxnSpPr>
          <p:nvPr/>
        </p:nvCxnSpPr>
        <p:spPr>
          <a:xfrm flipH="1" flipV="1">
            <a:off x="1325248" y="2932100"/>
            <a:ext cx="819409" cy="908573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8" idx="6"/>
            <a:endCxn id="19" idx="2"/>
          </p:cNvCxnSpPr>
          <p:nvPr/>
        </p:nvCxnSpPr>
        <p:spPr>
          <a:xfrm flipV="1">
            <a:off x="2241339" y="3556062"/>
            <a:ext cx="3375895" cy="328481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47" idx="7"/>
          </p:cNvCxnSpPr>
          <p:nvPr/>
        </p:nvCxnSpPr>
        <p:spPr>
          <a:xfrm flipH="1">
            <a:off x="1844530" y="3583984"/>
            <a:ext cx="3850171" cy="1706982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21" idx="2"/>
          </p:cNvCxnSpPr>
          <p:nvPr/>
        </p:nvCxnSpPr>
        <p:spPr>
          <a:xfrm>
            <a:off x="6142010" y="3083879"/>
            <a:ext cx="722229" cy="4491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22" idx="1"/>
          </p:cNvCxnSpPr>
          <p:nvPr/>
        </p:nvCxnSpPr>
        <p:spPr>
          <a:xfrm>
            <a:off x="5708551" y="3575467"/>
            <a:ext cx="1452273" cy="657402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27" idx="6"/>
            <a:endCxn id="23" idx="2"/>
          </p:cNvCxnSpPr>
          <p:nvPr/>
        </p:nvCxnSpPr>
        <p:spPr>
          <a:xfrm flipV="1">
            <a:off x="4244237" y="4583004"/>
            <a:ext cx="1841138" cy="418860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7" idx="5"/>
            <a:endCxn id="14" idx="0"/>
          </p:cNvCxnSpPr>
          <p:nvPr/>
        </p:nvCxnSpPr>
        <p:spPr>
          <a:xfrm>
            <a:off x="1844530" y="5378705"/>
            <a:ext cx="1238107" cy="488425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8" idx="2"/>
            <a:endCxn id="25" idx="6"/>
          </p:cNvCxnSpPr>
          <p:nvPr/>
        </p:nvCxnSpPr>
        <p:spPr>
          <a:xfrm flipH="1" flipV="1">
            <a:off x="1136968" y="3833672"/>
            <a:ext cx="991101" cy="50871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695388" y="5378705"/>
            <a:ext cx="109095" cy="742650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22" idx="0"/>
          </p:cNvCxnSpPr>
          <p:nvPr/>
        </p:nvCxnSpPr>
        <p:spPr>
          <a:xfrm>
            <a:off x="6925524" y="3157581"/>
            <a:ext cx="275347" cy="105711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endCxn id="21" idx="3"/>
          </p:cNvCxnSpPr>
          <p:nvPr/>
        </p:nvCxnSpPr>
        <p:spPr>
          <a:xfrm flipV="1">
            <a:off x="6155104" y="3132239"/>
            <a:ext cx="725723" cy="1406895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5851703" y="4625099"/>
            <a:ext cx="751552" cy="795665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𝑘</m:t>
                      </m:r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Connector 117"/>
          <p:cNvCxnSpPr/>
          <p:nvPr/>
        </p:nvCxnSpPr>
        <p:spPr>
          <a:xfrm flipH="1">
            <a:off x="4312479" y="4625099"/>
            <a:ext cx="1754184" cy="43880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2" idx="4"/>
          </p:cNvCxnSpPr>
          <p:nvPr/>
        </p:nvCxnSpPr>
        <p:spPr>
          <a:xfrm flipV="1">
            <a:off x="6198645" y="4338780"/>
            <a:ext cx="1002226" cy="212824"/>
          </a:xfrm>
          <a:prstGeom prst="line">
            <a:avLst/>
          </a:prstGeom>
          <a:ln w="76200">
            <a:solidFill>
              <a:schemeClr val="bg2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48" idx="1"/>
          </p:cNvCxnSpPr>
          <p:nvPr/>
        </p:nvCxnSpPr>
        <p:spPr>
          <a:xfrm flipV="1">
            <a:off x="4244237" y="4741621"/>
            <a:ext cx="1717528" cy="404794"/>
          </a:xfrm>
          <a:prstGeom prst="line">
            <a:avLst/>
          </a:prstGeom>
          <a:ln w="76200">
            <a:solidFill>
              <a:schemeClr val="bg2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26" idx="7"/>
          </p:cNvCxnSpPr>
          <p:nvPr/>
        </p:nvCxnSpPr>
        <p:spPr>
          <a:xfrm flipV="1">
            <a:off x="1957800" y="5146415"/>
            <a:ext cx="2173167" cy="974940"/>
          </a:xfrm>
          <a:prstGeom prst="line">
            <a:avLst/>
          </a:prstGeom>
          <a:ln w="76200">
            <a:solidFill>
              <a:schemeClr val="bg2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27" idx="4"/>
          </p:cNvCxnSpPr>
          <p:nvPr/>
        </p:nvCxnSpPr>
        <p:spPr>
          <a:xfrm flipV="1">
            <a:off x="3246416" y="5063905"/>
            <a:ext cx="941186" cy="790676"/>
          </a:xfrm>
          <a:prstGeom prst="line">
            <a:avLst/>
          </a:prstGeom>
          <a:ln w="76200">
            <a:solidFill>
              <a:schemeClr val="bg2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00" grpId="0" animBg="1"/>
      <p:bldP spid="148" grpId="0" animBg="1"/>
      <p:bldP spid="1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9132</TotalTime>
  <Words>5542</Words>
  <Application>Microsoft Office PowerPoint</Application>
  <PresentationFormat>On-screen Show (4:3)</PresentationFormat>
  <Paragraphs>810</Paragraphs>
  <Slides>60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Leveraging Big Data:  Lecture 12</vt:lpstr>
      <vt:lpstr>Today</vt:lpstr>
      <vt:lpstr>All-Distances Sketches (ADSs)</vt:lpstr>
      <vt:lpstr>ADS example</vt:lpstr>
      <vt:lpstr>ADS example k=1</vt:lpstr>
      <vt:lpstr>ADS example k=2</vt:lpstr>
      <vt:lpstr>Expected Size of Bottom-k ADS</vt:lpstr>
      <vt:lpstr>PowerPoint Presentation</vt:lpstr>
      <vt:lpstr>ADS Computation: Dijkstra</vt:lpstr>
      <vt:lpstr>PowerPoint Presentation</vt:lpstr>
      <vt:lpstr>ADS Computation: Dynamic Programming</vt:lpstr>
      <vt:lpstr>ADS Computation: Dynamic Programming</vt:lpstr>
      <vt:lpstr>ADS Computation: Dynamic Programming</vt:lpstr>
      <vt:lpstr>ADS Computation: Dynamic Programming</vt:lpstr>
      <vt:lpstr>ADS Computation: Dynamic Programming</vt:lpstr>
      <vt:lpstr>ADS Computation: Dynamic Programming</vt:lpstr>
      <vt:lpstr>ADS Computation: Dynamic Programming</vt:lpstr>
      <vt:lpstr>ADS computation: Analysis</vt:lpstr>
      <vt:lpstr>ADS computation: Comments</vt:lpstr>
      <vt:lpstr>Next: Some ADS applications</vt:lpstr>
      <vt:lpstr>Next: Some ADS applications</vt:lpstr>
      <vt:lpstr>Using ADSs</vt:lpstr>
      <vt:lpstr>Some ADS applications</vt:lpstr>
      <vt:lpstr>Closeness Centrality</vt:lpstr>
      <vt:lpstr>Closeness Centrality</vt:lpstr>
      <vt:lpstr>Closeness Centrality</vt:lpstr>
      <vt:lpstr>HIP estimators for ADSs</vt:lpstr>
      <vt:lpstr>Example: HIP estimates</vt:lpstr>
      <vt:lpstr>Example: HIP estimates</vt:lpstr>
      <vt:lpstr>Example: HIP estimates</vt:lpstr>
      <vt:lpstr>Example: HIP estimates</vt:lpstr>
      <vt:lpstr>Estimating Closeness Centrality</vt:lpstr>
      <vt:lpstr>Closeness Centrality Interpreted as the L1 norm of closeness vectors </vt:lpstr>
      <vt:lpstr>Next: Some ADS applications</vt:lpstr>
      <vt:lpstr>Closeness Similarity</vt:lpstr>
      <vt:lpstr>Closeness Similarity: choices of α, β</vt:lpstr>
      <vt:lpstr>Estimating Closeness Similarity</vt:lpstr>
      <vt:lpstr>Next: Some ADS applications</vt:lpstr>
      <vt:lpstr>Estimating SP distance</vt:lpstr>
      <vt:lpstr>Bottom-2 ADSs of     </vt:lpstr>
      <vt:lpstr>Common nodes in bottom-2 ADSs of     </vt:lpstr>
      <vt:lpstr>Query time improvement:  Only test Min-Hash nodes membership in other ADS     </vt:lpstr>
      <vt:lpstr>Query time</vt:lpstr>
      <vt:lpstr>Bounding the stretch</vt:lpstr>
      <vt:lpstr>Bounding the stretch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</vt:lpstr>
      <vt:lpstr>Next: (back to) Linear Sketches</vt:lpstr>
      <vt:lpstr>Min-Hash sketches</vt:lpstr>
      <vt:lpstr>Linear Sketches</vt:lpstr>
      <vt:lpstr>Advantages of Linear Sketches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Cohen</dc:creator>
  <cp:lastModifiedBy>Edith Cohen</cp:lastModifiedBy>
  <cp:revision>315</cp:revision>
  <dcterms:created xsi:type="dcterms:W3CDTF">2013-12-25T07:44:57Z</dcterms:created>
  <dcterms:modified xsi:type="dcterms:W3CDTF">2013-12-31T15:57:32Z</dcterms:modified>
</cp:coreProperties>
</file>