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7" r:id="rId2"/>
    <p:sldId id="268" r:id="rId3"/>
    <p:sldId id="289" r:id="rId4"/>
    <p:sldId id="287" r:id="rId5"/>
    <p:sldId id="288" r:id="rId6"/>
    <p:sldId id="290" r:id="rId7"/>
    <p:sldId id="300" r:id="rId8"/>
    <p:sldId id="301" r:id="rId9"/>
    <p:sldId id="297" r:id="rId10"/>
    <p:sldId id="298" r:id="rId11"/>
    <p:sldId id="299" r:id="rId12"/>
    <p:sldId id="291" r:id="rId13"/>
    <p:sldId id="292" r:id="rId14"/>
    <p:sldId id="293" r:id="rId15"/>
    <p:sldId id="295" r:id="rId16"/>
    <p:sldId id="304" r:id="rId17"/>
    <p:sldId id="294" r:id="rId18"/>
    <p:sldId id="296" r:id="rId19"/>
    <p:sldId id="302" r:id="rId20"/>
    <p:sldId id="307" r:id="rId21"/>
    <p:sldId id="303" r:id="rId22"/>
    <p:sldId id="306" r:id="rId23"/>
    <p:sldId id="260" r:id="rId24"/>
    <p:sldId id="258" r:id="rId25"/>
    <p:sldId id="261" r:id="rId26"/>
    <p:sldId id="262" r:id="rId27"/>
    <p:sldId id="263" r:id="rId28"/>
    <p:sldId id="264" r:id="rId29"/>
    <p:sldId id="265" r:id="rId30"/>
    <p:sldId id="266" r:id="rId31"/>
    <p:sldId id="270" r:id="rId32"/>
    <p:sldId id="271" r:id="rId33"/>
    <p:sldId id="272" r:id="rId34"/>
    <p:sldId id="267" r:id="rId35"/>
    <p:sldId id="269" r:id="rId36"/>
    <p:sldId id="275" r:id="rId37"/>
    <p:sldId id="273" r:id="rId38"/>
    <p:sldId id="308" r:id="rId39"/>
    <p:sldId id="336" r:id="rId40"/>
    <p:sldId id="337" r:id="rId41"/>
    <p:sldId id="314" r:id="rId42"/>
    <p:sldId id="313" r:id="rId43"/>
    <p:sldId id="274" r:id="rId44"/>
    <p:sldId id="338" r:id="rId45"/>
    <p:sldId id="277" r:id="rId46"/>
    <p:sldId id="276" r:id="rId47"/>
    <p:sldId id="339" r:id="rId48"/>
    <p:sldId id="281" r:id="rId49"/>
    <p:sldId id="283" r:id="rId50"/>
    <p:sldId id="284" r:id="rId51"/>
    <p:sldId id="285" r:id="rId52"/>
    <p:sldId id="286" r:id="rId53"/>
    <p:sldId id="282" r:id="rId54"/>
    <p:sldId id="309" r:id="rId55"/>
    <p:sldId id="311" r:id="rId56"/>
    <p:sldId id="279" r:id="rId57"/>
    <p:sldId id="280" r:id="rId58"/>
    <p:sldId id="340" r:id="rId59"/>
    <p:sldId id="347" r:id="rId60"/>
    <p:sldId id="348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38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9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1CE22-8CB3-45AB-AC87-3929FC122DC3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F657C-02EF-43C2-ABA8-A32E9A165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9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Monitin</a:t>
            </a:r>
            <a:r>
              <a:rPr lang="en-US" dirty="0" smtClean="0"/>
              <a:t>=Reputation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F657C-02EF-43C2-ABA8-A32E9A165B3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0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A485-F0F6-4382-AD92-2546A41684F4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1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A485-F0F6-4382-AD92-2546A41684F4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06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A485-F0F6-4382-AD92-2546A41684F4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4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A485-F0F6-4382-AD92-2546A41684F4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6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A485-F0F6-4382-AD92-2546A41684F4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0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A485-F0F6-4382-AD92-2546A41684F4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3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A485-F0F6-4382-AD92-2546A41684F4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6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A485-F0F6-4382-AD92-2546A41684F4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7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A485-F0F6-4382-AD92-2546A41684F4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3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A485-F0F6-4382-AD92-2546A41684F4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1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A485-F0F6-4382-AD92-2546A41684F4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1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1A485-F0F6-4382-AD92-2546A41684F4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D9483-DE5B-4179-930D-B03F558A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6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5.jpeg"/><Relationship Id="rId5" Type="http://schemas.openxmlformats.org/officeDocument/2006/relationships/image" Target="../media/image20.jpeg"/><Relationship Id="rId10" Type="http://schemas.openxmlformats.org/officeDocument/2006/relationships/image" Target="../media/image24.jpeg"/><Relationship Id="rId4" Type="http://schemas.openxmlformats.org/officeDocument/2006/relationships/image" Target="../media/image19.jpeg"/><Relationship Id="rId9" Type="http://schemas.openxmlformats.org/officeDocument/2006/relationships/image" Target="../media/image11.jpeg"/><Relationship Id="rId1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31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6.jpeg"/><Relationship Id="rId3" Type="http://schemas.openxmlformats.org/officeDocument/2006/relationships/image" Target="../media/image30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13.jpeg"/><Relationship Id="rId5" Type="http://schemas.openxmlformats.org/officeDocument/2006/relationships/image" Target="../media/image32.jpeg"/><Relationship Id="rId10" Type="http://schemas.openxmlformats.org/officeDocument/2006/relationships/image" Target="../media/image35.jpeg"/><Relationship Id="rId4" Type="http://schemas.openxmlformats.org/officeDocument/2006/relationships/image" Target="../media/image31.jpeg"/><Relationship Id="rId9" Type="http://schemas.openxmlformats.org/officeDocument/2006/relationships/image" Target="../media/image11.jpeg"/><Relationship Id="rId1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6.jpeg"/><Relationship Id="rId3" Type="http://schemas.openxmlformats.org/officeDocument/2006/relationships/image" Target="../media/image30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13.jpeg"/><Relationship Id="rId5" Type="http://schemas.openxmlformats.org/officeDocument/2006/relationships/image" Target="../media/image32.jpeg"/><Relationship Id="rId10" Type="http://schemas.openxmlformats.org/officeDocument/2006/relationships/image" Target="../media/image35.jpeg"/><Relationship Id="rId4" Type="http://schemas.openxmlformats.org/officeDocument/2006/relationships/image" Target="../media/image31.jpeg"/><Relationship Id="rId9" Type="http://schemas.openxmlformats.org/officeDocument/2006/relationships/image" Target="../media/image11.jpeg"/><Relationship Id="rId1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6.jpeg"/><Relationship Id="rId3" Type="http://schemas.openxmlformats.org/officeDocument/2006/relationships/image" Target="../media/image30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13.jpeg"/><Relationship Id="rId5" Type="http://schemas.openxmlformats.org/officeDocument/2006/relationships/image" Target="../media/image32.jpeg"/><Relationship Id="rId10" Type="http://schemas.openxmlformats.org/officeDocument/2006/relationships/image" Target="../media/image35.jpeg"/><Relationship Id="rId4" Type="http://schemas.openxmlformats.org/officeDocument/2006/relationships/image" Target="../media/image31.jpeg"/><Relationship Id="rId9" Type="http://schemas.openxmlformats.org/officeDocument/2006/relationships/image" Target="../media/image11.jpeg"/><Relationship Id="rId1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13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5.jpeg"/><Relationship Id="rId5" Type="http://schemas.openxmlformats.org/officeDocument/2006/relationships/image" Target="../media/image31.jpeg"/><Relationship Id="rId15" Type="http://schemas.openxmlformats.org/officeDocument/2006/relationships/image" Target="../media/image37.jpeg"/><Relationship Id="rId10" Type="http://schemas.openxmlformats.org/officeDocument/2006/relationships/image" Target="../media/image11.jpeg"/><Relationship Id="rId4" Type="http://schemas.openxmlformats.org/officeDocument/2006/relationships/image" Target="../media/image30.jpeg"/><Relationship Id="rId9" Type="http://schemas.openxmlformats.org/officeDocument/2006/relationships/image" Target="../media/image34.jpeg"/><Relationship Id="rId1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13.jpeg"/><Relationship Id="rId3" Type="http://schemas.openxmlformats.org/officeDocument/2006/relationships/image" Target="../media/image47.png"/><Relationship Id="rId7" Type="http://schemas.openxmlformats.org/officeDocument/2006/relationships/image" Target="../media/image32.jpeg"/><Relationship Id="rId12" Type="http://schemas.openxmlformats.org/officeDocument/2006/relationships/image" Target="../media/image35.jpeg"/><Relationship Id="rId2" Type="http://schemas.openxmlformats.org/officeDocument/2006/relationships/image" Target="../media/image44.pn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11.jpeg"/><Relationship Id="rId5" Type="http://schemas.openxmlformats.org/officeDocument/2006/relationships/image" Target="../media/image30.jpeg"/><Relationship Id="rId15" Type="http://schemas.openxmlformats.org/officeDocument/2006/relationships/image" Target="../media/image36.jpeg"/><Relationship Id="rId10" Type="http://schemas.openxmlformats.org/officeDocument/2006/relationships/image" Target="../media/image34.jpeg"/><Relationship Id="rId4" Type="http://schemas.openxmlformats.org/officeDocument/2006/relationships/image" Target="../media/image29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6.jpeg"/><Relationship Id="rId3" Type="http://schemas.openxmlformats.org/officeDocument/2006/relationships/image" Target="../media/image30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13.jpeg"/><Relationship Id="rId5" Type="http://schemas.openxmlformats.org/officeDocument/2006/relationships/image" Target="../media/image32.jpeg"/><Relationship Id="rId10" Type="http://schemas.openxmlformats.org/officeDocument/2006/relationships/image" Target="../media/image35.jpeg"/><Relationship Id="rId4" Type="http://schemas.openxmlformats.org/officeDocument/2006/relationships/image" Target="../media/image31.jpeg"/><Relationship Id="rId9" Type="http://schemas.openxmlformats.org/officeDocument/2006/relationships/image" Target="../media/image11.jpeg"/><Relationship Id="rId1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13.jpeg"/><Relationship Id="rId2" Type="http://schemas.openxmlformats.org/officeDocument/2006/relationships/image" Target="../media/image47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5.jpeg"/><Relationship Id="rId5" Type="http://schemas.openxmlformats.org/officeDocument/2006/relationships/image" Target="../media/image31.jpeg"/><Relationship Id="rId15" Type="http://schemas.openxmlformats.org/officeDocument/2006/relationships/image" Target="../media/image37.jpeg"/><Relationship Id="rId10" Type="http://schemas.openxmlformats.org/officeDocument/2006/relationships/image" Target="../media/image11.jpeg"/><Relationship Id="rId4" Type="http://schemas.openxmlformats.org/officeDocument/2006/relationships/image" Target="../media/image30.jpeg"/><Relationship Id="rId9" Type="http://schemas.openxmlformats.org/officeDocument/2006/relationships/image" Target="../media/image34.jpeg"/><Relationship Id="rId1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6.jpeg"/><Relationship Id="rId3" Type="http://schemas.openxmlformats.org/officeDocument/2006/relationships/image" Target="../media/image30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13.jpeg"/><Relationship Id="rId5" Type="http://schemas.openxmlformats.org/officeDocument/2006/relationships/image" Target="../media/image32.jpeg"/><Relationship Id="rId10" Type="http://schemas.openxmlformats.org/officeDocument/2006/relationships/image" Target="../media/image35.jpeg"/><Relationship Id="rId4" Type="http://schemas.openxmlformats.org/officeDocument/2006/relationships/image" Target="../media/image31.jpeg"/><Relationship Id="rId9" Type="http://schemas.openxmlformats.org/officeDocument/2006/relationships/image" Target="../media/image11.jpeg"/><Relationship Id="rId14" Type="http://schemas.openxmlformats.org/officeDocument/2006/relationships/image" Target="../media/image3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13.jpeg"/><Relationship Id="rId3" Type="http://schemas.openxmlformats.org/officeDocument/2006/relationships/image" Target="../media/image650.png"/><Relationship Id="rId7" Type="http://schemas.openxmlformats.org/officeDocument/2006/relationships/image" Target="../media/image32.jpeg"/><Relationship Id="rId12" Type="http://schemas.openxmlformats.org/officeDocument/2006/relationships/image" Target="../media/image35.jpeg"/><Relationship Id="rId2" Type="http://schemas.openxmlformats.org/officeDocument/2006/relationships/image" Target="../media/image640.pn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11.jpeg"/><Relationship Id="rId5" Type="http://schemas.openxmlformats.org/officeDocument/2006/relationships/image" Target="../media/image30.jpeg"/><Relationship Id="rId15" Type="http://schemas.openxmlformats.org/officeDocument/2006/relationships/image" Target="../media/image36.jpeg"/><Relationship Id="rId10" Type="http://schemas.openxmlformats.org/officeDocument/2006/relationships/image" Target="../media/image34.jpeg"/><Relationship Id="rId4" Type="http://schemas.openxmlformats.org/officeDocument/2006/relationships/image" Target="../media/image29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13.jpe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5.jpeg"/><Relationship Id="rId5" Type="http://schemas.openxmlformats.org/officeDocument/2006/relationships/image" Target="../media/image31.jpeg"/><Relationship Id="rId15" Type="http://schemas.openxmlformats.org/officeDocument/2006/relationships/image" Target="../media/image37.jpeg"/><Relationship Id="rId10" Type="http://schemas.openxmlformats.org/officeDocument/2006/relationships/image" Target="../media/image11.jpeg"/><Relationship Id="rId4" Type="http://schemas.openxmlformats.org/officeDocument/2006/relationships/image" Target="../media/image30.jpeg"/><Relationship Id="rId9" Type="http://schemas.openxmlformats.org/officeDocument/2006/relationships/image" Target="../media/image34.jpeg"/><Relationship Id="rId1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13.jpe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5.jpeg"/><Relationship Id="rId5" Type="http://schemas.openxmlformats.org/officeDocument/2006/relationships/image" Target="../media/image31.jpeg"/><Relationship Id="rId15" Type="http://schemas.openxmlformats.org/officeDocument/2006/relationships/image" Target="../media/image37.jpeg"/><Relationship Id="rId10" Type="http://schemas.openxmlformats.org/officeDocument/2006/relationships/image" Target="../media/image11.jpeg"/><Relationship Id="rId4" Type="http://schemas.openxmlformats.org/officeDocument/2006/relationships/image" Target="../media/image30.jpeg"/><Relationship Id="rId9" Type="http://schemas.openxmlformats.org/officeDocument/2006/relationships/image" Target="../media/image34.jpeg"/><Relationship Id="rId14" Type="http://schemas.openxmlformats.org/officeDocument/2006/relationships/image" Target="../media/image36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13.jpe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5.jpeg"/><Relationship Id="rId5" Type="http://schemas.openxmlformats.org/officeDocument/2006/relationships/image" Target="../media/image31.jpeg"/><Relationship Id="rId15" Type="http://schemas.openxmlformats.org/officeDocument/2006/relationships/image" Target="../media/image37.jpeg"/><Relationship Id="rId10" Type="http://schemas.openxmlformats.org/officeDocument/2006/relationships/image" Target="../media/image11.jpeg"/><Relationship Id="rId4" Type="http://schemas.openxmlformats.org/officeDocument/2006/relationships/image" Target="../media/image30.jpeg"/><Relationship Id="rId9" Type="http://schemas.openxmlformats.org/officeDocument/2006/relationships/image" Target="../media/image34.jpeg"/><Relationship Id="rId14" Type="http://schemas.openxmlformats.org/officeDocument/2006/relationships/image" Target="../media/image36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13.jpe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5.jpeg"/><Relationship Id="rId5" Type="http://schemas.openxmlformats.org/officeDocument/2006/relationships/image" Target="../media/image31.jpeg"/><Relationship Id="rId15" Type="http://schemas.openxmlformats.org/officeDocument/2006/relationships/image" Target="../media/image37.jpeg"/><Relationship Id="rId10" Type="http://schemas.openxmlformats.org/officeDocument/2006/relationships/image" Target="../media/image11.jpeg"/><Relationship Id="rId4" Type="http://schemas.openxmlformats.org/officeDocument/2006/relationships/image" Target="../media/image30.jpeg"/><Relationship Id="rId9" Type="http://schemas.openxmlformats.org/officeDocument/2006/relationships/image" Target="../media/image34.jpeg"/><Relationship Id="rId14" Type="http://schemas.openxmlformats.org/officeDocument/2006/relationships/image" Target="../media/image36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13.jpe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5.jpeg"/><Relationship Id="rId5" Type="http://schemas.openxmlformats.org/officeDocument/2006/relationships/image" Target="../media/image31.jpeg"/><Relationship Id="rId15" Type="http://schemas.openxmlformats.org/officeDocument/2006/relationships/image" Target="../media/image37.jpeg"/><Relationship Id="rId10" Type="http://schemas.openxmlformats.org/officeDocument/2006/relationships/image" Target="../media/image11.jpeg"/><Relationship Id="rId4" Type="http://schemas.openxmlformats.org/officeDocument/2006/relationships/image" Target="../media/image30.jpeg"/><Relationship Id="rId9" Type="http://schemas.openxmlformats.org/officeDocument/2006/relationships/image" Target="../media/image34.jpeg"/><Relationship Id="rId14" Type="http://schemas.openxmlformats.org/officeDocument/2006/relationships/image" Target="../media/image3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course/sna" TargetMode="External"/><Relationship Id="rId2" Type="http://schemas.openxmlformats.org/officeDocument/2006/relationships/hyperlink" Target="http://www.cs.cornell.edu/home/kleinber/networks-boo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pen.umich.edu/education/si/si508/fall2008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dirty="0" smtClean="0"/>
              <a:t>Leveraging Big Data:  Lecture 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6100" y="2667000"/>
            <a:ext cx="2455729" cy="843182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/>
              <a:t>Instructors: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031163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http://www.cohenwang.com/edith/bigdataclass2013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048000" y="3276600"/>
            <a:ext cx="3134085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Edith Cohen</a:t>
            </a:r>
          </a:p>
          <a:p>
            <a:pPr algn="l"/>
            <a:r>
              <a:rPr lang="en-US" dirty="0" smtClean="0"/>
              <a:t>Amos Fiat</a:t>
            </a:r>
          </a:p>
          <a:p>
            <a:pPr algn="l"/>
            <a:r>
              <a:rPr lang="en-US" dirty="0" err="1" smtClean="0"/>
              <a:t>Haim</a:t>
            </a:r>
            <a:r>
              <a:rPr lang="en-US" dirty="0" smtClean="0"/>
              <a:t> Kaplan</a:t>
            </a:r>
          </a:p>
          <a:p>
            <a:pPr algn="l"/>
            <a:r>
              <a:rPr lang="en-US" dirty="0" err="1" smtClean="0"/>
              <a:t>Tova</a:t>
            </a:r>
            <a:r>
              <a:rPr lang="en-US" dirty="0" smtClean="0"/>
              <a:t> Milo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19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Triangles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" y="1371600"/>
            <a:ext cx="7620000" cy="5181600"/>
            <a:chOff x="415704" y="1455435"/>
            <a:chExt cx="7763903" cy="5009618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Connector 63"/>
          <p:cNvCxnSpPr>
            <a:stCxn id="19" idx="3"/>
          </p:cNvCxnSpPr>
          <p:nvPr/>
        </p:nvCxnSpPr>
        <p:spPr>
          <a:xfrm flipH="1">
            <a:off x="1783569" y="2931486"/>
            <a:ext cx="4099136" cy="2011756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47" idx="1"/>
          </p:cNvCxnSpPr>
          <p:nvPr/>
        </p:nvCxnSpPr>
        <p:spPr>
          <a:xfrm flipH="1">
            <a:off x="1739435" y="3300017"/>
            <a:ext cx="427626" cy="1600700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527532" y="5615946"/>
            <a:ext cx="3225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closed triangle</a:t>
            </a:r>
            <a:endParaRPr lang="en-US" sz="4000" dirty="0"/>
          </a:p>
        </p:txBody>
      </p:sp>
      <p:cxnSp>
        <p:nvCxnSpPr>
          <p:cNvPr id="61" name="Straight Connector 60"/>
          <p:cNvCxnSpPr>
            <a:stCxn id="19" idx="3"/>
          </p:cNvCxnSpPr>
          <p:nvPr/>
        </p:nvCxnSpPr>
        <p:spPr>
          <a:xfrm flipH="1">
            <a:off x="2128807" y="2931486"/>
            <a:ext cx="3753898" cy="301813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25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Triangles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04800" y="12954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smtClean="0"/>
              <a:t>Social graphs have many more closed triangle than random graphs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smtClean="0"/>
              <a:t>“Communities” have more closed triangles</a:t>
            </a:r>
            <a:endParaRPr lang="en-US" sz="4000" dirty="0"/>
          </a:p>
        </p:txBody>
      </p:sp>
      <p:grpSp>
        <p:nvGrpSpPr>
          <p:cNvPr id="3" name="Group 2"/>
          <p:cNvGrpSpPr/>
          <p:nvPr/>
        </p:nvGrpSpPr>
        <p:grpSpPr>
          <a:xfrm>
            <a:off x="806618" y="3849945"/>
            <a:ext cx="4908382" cy="2744994"/>
            <a:chOff x="533400" y="1371600"/>
            <a:chExt cx="7620000" cy="5181600"/>
          </a:xfrm>
        </p:grpSpPr>
        <p:grpSp>
          <p:nvGrpSpPr>
            <p:cNvPr id="4" name="Group 3"/>
            <p:cNvGrpSpPr/>
            <p:nvPr/>
          </p:nvGrpSpPr>
          <p:grpSpPr>
            <a:xfrm>
              <a:off x="533400" y="1371600"/>
              <a:ext cx="7620000" cy="5181600"/>
              <a:chOff x="415704" y="1455435"/>
              <a:chExt cx="7763903" cy="5009618"/>
            </a:xfrm>
          </p:grpSpPr>
          <p:pic>
            <p:nvPicPr>
              <p:cNvPr id="5" name="Picture 14" descr="C:\Users\edithcohen\Documents\Dropbox\mytalks\MSR 201310\lego_starwars_luk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1387" y="5654591"/>
                <a:ext cx="608584" cy="8104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 descr="C:\Users\edithcohen\Documents\Dropbox\mytalks\MSR 201310\lego_chima_cragger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1223" y="1499498"/>
                <a:ext cx="592923" cy="5929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3" descr="C:\Users\edithcohen\Documents\Dropbox\mytalks\MSR 201310\lego_chima_laval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7431" y="1630992"/>
                <a:ext cx="460849" cy="5806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C:\Users\edithcohen\Documents\Dropbox\mytalks\MSR 201310\lego_chima_razcal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1847" y="3353830"/>
                <a:ext cx="400492" cy="489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5" descr="C:\Users\edithcohen\Documents\Dropbox\mytalks\MSR 201310\lego_ninja_Kai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5107" y="1545542"/>
                <a:ext cx="750718" cy="7276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6" descr="C:\Users\edithcohen\Documents\Dropbox\mytalks\MSR 201310\lego_ninja_nya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3896" y="1455435"/>
                <a:ext cx="920003" cy="860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7" descr="C:\Users\edithcohen\Documents\Dropbox\mytalks\MSR 201310\lego_ninja_Lloyd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37476" y="3558263"/>
                <a:ext cx="542131" cy="542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8" descr="C:\Users\edithcohen\Documents\Dropbox\mytalks\MSR 201310\lego_ninja_sensei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0522" y="4129881"/>
                <a:ext cx="1309687" cy="8715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9" descr="C:\Users\edithcohen\Documents\Dropbox\mytalks\MSR 201310\lego_starwars_yoda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7707" y="4438048"/>
                <a:ext cx="944562" cy="9710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0" descr="C:\Users\edithcohen\Documents\Dropbox\mytalks\MSR 201310\lego_starwars_r2d2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4221" y="5516099"/>
                <a:ext cx="696913" cy="8720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1" descr="C:\Users\edithcohen\Documents\Dropbox\mytalks\MSR 201310\lego_starwars_DV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1450" y="4472079"/>
                <a:ext cx="742617" cy="7497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2" descr="C:\Users\edithcohen\Documents\Dropbox\mytalks\MSR 201310\lego_snake_accidus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0102" y="2195531"/>
                <a:ext cx="685005" cy="6464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Oval 16"/>
              <p:cNvSpPr/>
              <p:nvPr/>
            </p:nvSpPr>
            <p:spPr>
              <a:xfrm>
                <a:off x="1059879" y="2092421"/>
                <a:ext cx="123578" cy="1397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574278" y="2287627"/>
                <a:ext cx="123578" cy="1397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847933" y="2844306"/>
                <a:ext cx="123578" cy="1397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358677" y="2317750"/>
                <a:ext cx="123578" cy="1397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208420" y="2317750"/>
                <a:ext cx="123578" cy="1397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513898" y="3655688"/>
                <a:ext cx="123578" cy="1397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358677" y="4000500"/>
                <a:ext cx="123578" cy="1397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020889" y="5481511"/>
                <a:ext cx="123578" cy="1397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836367" y="3156857"/>
                <a:ext cx="123578" cy="1397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749995" y="5781861"/>
                <a:ext cx="123578" cy="1397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226410" y="4472079"/>
                <a:ext cx="123578" cy="1397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/>
              <p:cNvCxnSpPr>
                <a:stCxn id="17" idx="6"/>
                <a:endCxn id="18" idx="2"/>
              </p:cNvCxnSpPr>
              <p:nvPr/>
            </p:nvCxnSpPr>
            <p:spPr>
              <a:xfrm>
                <a:off x="1183457" y="2162271"/>
                <a:ext cx="1390821" cy="19520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17" idx="4"/>
                <a:endCxn id="25" idx="0"/>
              </p:cNvCxnSpPr>
              <p:nvPr/>
            </p:nvCxnSpPr>
            <p:spPr>
              <a:xfrm flipH="1">
                <a:off x="898156" y="2232121"/>
                <a:ext cx="223512" cy="92473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25" idx="7"/>
                <a:endCxn id="18" idx="3"/>
              </p:cNvCxnSpPr>
              <p:nvPr/>
            </p:nvCxnSpPr>
            <p:spPr>
              <a:xfrm flipV="1">
                <a:off x="941847" y="2406868"/>
                <a:ext cx="1650529" cy="770448"/>
              </a:xfrm>
              <a:prstGeom prst="line">
                <a:avLst/>
              </a:prstGeom>
              <a:ln w="571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4" idx="7"/>
                <a:endCxn id="27" idx="3"/>
              </p:cNvCxnSpPr>
              <p:nvPr/>
            </p:nvCxnSpPr>
            <p:spPr>
              <a:xfrm flipV="1">
                <a:off x="3126369" y="4591320"/>
                <a:ext cx="1118139" cy="91065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26" idx="6"/>
                <a:endCxn id="27" idx="2"/>
              </p:cNvCxnSpPr>
              <p:nvPr/>
            </p:nvCxnSpPr>
            <p:spPr>
              <a:xfrm flipV="1">
                <a:off x="1873573" y="4541929"/>
                <a:ext cx="2352837" cy="1309782"/>
              </a:xfrm>
              <a:prstGeom prst="line">
                <a:avLst/>
              </a:prstGeom>
              <a:ln w="571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26" idx="5"/>
                <a:endCxn id="24" idx="2"/>
              </p:cNvCxnSpPr>
              <p:nvPr/>
            </p:nvCxnSpPr>
            <p:spPr>
              <a:xfrm flipV="1">
                <a:off x="1855475" y="5551361"/>
                <a:ext cx="1165414" cy="34974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22" idx="0"/>
                <a:endCxn id="21" idx="4"/>
              </p:cNvCxnSpPr>
              <p:nvPr/>
            </p:nvCxnSpPr>
            <p:spPr>
              <a:xfrm flipH="1" flipV="1">
                <a:off x="7270209" y="2457450"/>
                <a:ext cx="305478" cy="119823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21" idx="2"/>
                <a:endCxn id="20" idx="6"/>
              </p:cNvCxnSpPr>
              <p:nvPr/>
            </p:nvCxnSpPr>
            <p:spPr>
              <a:xfrm flipH="1">
                <a:off x="6482255" y="2387600"/>
                <a:ext cx="726165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21" idx="3"/>
                <a:endCxn id="23" idx="7"/>
              </p:cNvCxnSpPr>
              <p:nvPr/>
            </p:nvCxnSpPr>
            <p:spPr>
              <a:xfrm flipH="1">
                <a:off x="6464157" y="2436991"/>
                <a:ext cx="762361" cy="158396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20" idx="3"/>
                <a:endCxn id="19" idx="7"/>
              </p:cNvCxnSpPr>
              <p:nvPr/>
            </p:nvCxnSpPr>
            <p:spPr>
              <a:xfrm flipH="1">
                <a:off x="5953413" y="2436991"/>
                <a:ext cx="423362" cy="42777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19" idx="4"/>
                <a:endCxn id="23" idx="1"/>
              </p:cNvCxnSpPr>
              <p:nvPr/>
            </p:nvCxnSpPr>
            <p:spPr>
              <a:xfrm>
                <a:off x="5909722" y="2984006"/>
                <a:ext cx="467053" cy="103695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22" idx="3"/>
                <a:endCxn id="23" idx="6"/>
              </p:cNvCxnSpPr>
              <p:nvPr/>
            </p:nvCxnSpPr>
            <p:spPr>
              <a:xfrm flipH="1">
                <a:off x="6482255" y="3774929"/>
                <a:ext cx="1049741" cy="29542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20" idx="4"/>
                <a:endCxn id="23" idx="0"/>
              </p:cNvCxnSpPr>
              <p:nvPr/>
            </p:nvCxnSpPr>
            <p:spPr>
              <a:xfrm>
                <a:off x="6420466" y="2457450"/>
                <a:ext cx="0" cy="154305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22" idx="1"/>
                <a:endCxn id="19" idx="5"/>
              </p:cNvCxnSpPr>
              <p:nvPr/>
            </p:nvCxnSpPr>
            <p:spPr>
              <a:xfrm flipH="1" flipV="1">
                <a:off x="5953413" y="2963547"/>
                <a:ext cx="1578583" cy="712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23" idx="2"/>
                <a:endCxn id="27" idx="6"/>
              </p:cNvCxnSpPr>
              <p:nvPr/>
            </p:nvCxnSpPr>
            <p:spPr>
              <a:xfrm flipH="1">
                <a:off x="4349988" y="4070350"/>
                <a:ext cx="2008689" cy="47157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20" idx="5"/>
                <a:endCxn id="22" idx="0"/>
              </p:cNvCxnSpPr>
              <p:nvPr/>
            </p:nvCxnSpPr>
            <p:spPr>
              <a:xfrm>
                <a:off x="6464157" y="2436991"/>
                <a:ext cx="1111530" cy="121869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18" idx="5"/>
                <a:endCxn id="27" idx="0"/>
              </p:cNvCxnSpPr>
              <p:nvPr/>
            </p:nvCxnSpPr>
            <p:spPr>
              <a:xfrm>
                <a:off x="2679758" y="2406868"/>
                <a:ext cx="1608441" cy="206521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23" idx="1"/>
                <a:endCxn id="18" idx="6"/>
              </p:cNvCxnSpPr>
              <p:nvPr/>
            </p:nvCxnSpPr>
            <p:spPr>
              <a:xfrm flipH="1" flipV="1">
                <a:off x="2697856" y="2357477"/>
                <a:ext cx="3678919" cy="166348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6" name="Picture 13" descr="C:\Users\edithcohen\Documents\Dropbox\mytalks\MSR 201310\leg_chima_eagle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704" y="3023338"/>
                <a:ext cx="405519" cy="5930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Oval 46"/>
              <p:cNvSpPr/>
              <p:nvPr/>
            </p:nvSpPr>
            <p:spPr>
              <a:xfrm>
                <a:off x="1626417" y="4846959"/>
                <a:ext cx="123578" cy="1397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041240" y="3214130"/>
                <a:ext cx="123578" cy="1397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/>
              <p:cNvCxnSpPr>
                <a:stCxn id="48" idx="7"/>
                <a:endCxn id="18" idx="4"/>
              </p:cNvCxnSpPr>
              <p:nvPr/>
            </p:nvCxnSpPr>
            <p:spPr>
              <a:xfrm flipV="1">
                <a:off x="2146720" y="2427327"/>
                <a:ext cx="489347" cy="80726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25" idx="6"/>
                <a:endCxn id="48" idx="2"/>
              </p:cNvCxnSpPr>
              <p:nvPr/>
            </p:nvCxnSpPr>
            <p:spPr>
              <a:xfrm>
                <a:off x="959945" y="3226707"/>
                <a:ext cx="1081295" cy="5727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17" idx="5"/>
                <a:endCxn id="48" idx="1"/>
              </p:cNvCxnSpPr>
              <p:nvPr/>
            </p:nvCxnSpPr>
            <p:spPr>
              <a:xfrm>
                <a:off x="1165359" y="2211662"/>
                <a:ext cx="893979" cy="102292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47" idx="6"/>
                <a:endCxn id="27" idx="1"/>
              </p:cNvCxnSpPr>
              <p:nvPr/>
            </p:nvCxnSpPr>
            <p:spPr>
              <a:xfrm flipV="1">
                <a:off x="1749995" y="4492538"/>
                <a:ext cx="2494513" cy="42427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47" idx="4"/>
                <a:endCxn id="26" idx="0"/>
              </p:cNvCxnSpPr>
              <p:nvPr/>
            </p:nvCxnSpPr>
            <p:spPr>
              <a:xfrm>
                <a:off x="1688206" y="4986659"/>
                <a:ext cx="123578" cy="79520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47" idx="5"/>
                <a:endCxn id="24" idx="0"/>
              </p:cNvCxnSpPr>
              <p:nvPr/>
            </p:nvCxnSpPr>
            <p:spPr>
              <a:xfrm>
                <a:off x="1731897" y="4966200"/>
                <a:ext cx="1350781" cy="51531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48" idx="4"/>
                <a:endCxn id="47" idx="0"/>
              </p:cNvCxnSpPr>
              <p:nvPr/>
            </p:nvCxnSpPr>
            <p:spPr>
              <a:xfrm flipH="1">
                <a:off x="1688206" y="3353830"/>
                <a:ext cx="414823" cy="14931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48" idx="6"/>
                <a:endCxn id="19" idx="2"/>
              </p:cNvCxnSpPr>
              <p:nvPr/>
            </p:nvCxnSpPr>
            <p:spPr>
              <a:xfrm flipV="1">
                <a:off x="2164818" y="2914156"/>
                <a:ext cx="3683115" cy="36982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47" idx="7"/>
                <a:endCxn id="19" idx="3"/>
              </p:cNvCxnSpPr>
              <p:nvPr/>
            </p:nvCxnSpPr>
            <p:spPr>
              <a:xfrm flipV="1">
                <a:off x="1731897" y="2963547"/>
                <a:ext cx="4134134" cy="190387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Connector 63"/>
            <p:cNvCxnSpPr>
              <a:stCxn id="19" idx="3"/>
            </p:cNvCxnSpPr>
            <p:nvPr/>
          </p:nvCxnSpPr>
          <p:spPr>
            <a:xfrm flipH="1">
              <a:off x="1783569" y="2931486"/>
              <a:ext cx="4099136" cy="2011756"/>
            </a:xfrm>
            <a:prstGeom prst="line">
              <a:avLst/>
            </a:prstGeom>
            <a:ln w="127000">
              <a:solidFill>
                <a:srgbClr val="FF0000">
                  <a:alpha val="3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endCxn id="47" idx="1"/>
            </p:cNvCxnSpPr>
            <p:nvPr/>
          </p:nvCxnSpPr>
          <p:spPr>
            <a:xfrm flipH="1">
              <a:off x="1739435" y="3300017"/>
              <a:ext cx="427626" cy="1600700"/>
            </a:xfrm>
            <a:prstGeom prst="line">
              <a:avLst/>
            </a:prstGeom>
            <a:ln w="127000">
              <a:solidFill>
                <a:srgbClr val="FF0000">
                  <a:alpha val="3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19" idx="3"/>
            </p:cNvCxnSpPr>
            <p:nvPr/>
          </p:nvCxnSpPr>
          <p:spPr>
            <a:xfrm flipH="1">
              <a:off x="2128807" y="2931486"/>
              <a:ext cx="3753898" cy="301813"/>
            </a:xfrm>
            <a:prstGeom prst="line">
              <a:avLst/>
            </a:prstGeom>
            <a:ln w="127000">
              <a:solidFill>
                <a:srgbClr val="FF0000">
                  <a:alpha val="3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367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…Mining the link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Centrality</a:t>
            </a:r>
            <a:r>
              <a:rPr lang="en-US" dirty="0" smtClean="0">
                <a:solidFill>
                  <a:schemeClr val="tx2"/>
                </a:solidFill>
              </a:rPr>
              <a:t>  </a:t>
            </a:r>
            <a:r>
              <a:rPr lang="en-US" dirty="0" smtClean="0"/>
              <a:t>(who are the most important nodes?)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Similarity</a:t>
            </a:r>
            <a:r>
              <a:rPr lang="en-US" dirty="0" smtClean="0">
                <a:solidFill>
                  <a:schemeClr val="tx2"/>
                </a:solidFill>
              </a:rPr>
              <a:t> of nodes </a:t>
            </a:r>
            <a:r>
              <a:rPr lang="en-US" dirty="0" smtClean="0"/>
              <a:t>(link prediction, targeted ads, friend/product recommendations, Meta-Data completion)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Communities</a:t>
            </a:r>
            <a:r>
              <a:rPr lang="en-US" dirty="0" smtClean="0"/>
              <a:t>: set of nodes that are more tightly related to each other than to others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“cover:”</a:t>
            </a:r>
            <a:r>
              <a:rPr lang="en-US" dirty="0" smtClean="0"/>
              <a:t>  set of nodes with good coverage (facility location,  influence maximization)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86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Communities Example (overlapping)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" y="1371600"/>
            <a:ext cx="7620000" cy="5181600"/>
            <a:chOff x="415704" y="1455435"/>
            <a:chExt cx="7763903" cy="5009618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Oval 57"/>
          <p:cNvSpPr/>
          <p:nvPr/>
        </p:nvSpPr>
        <p:spPr>
          <a:xfrm>
            <a:off x="186533" y="3924584"/>
            <a:ext cx="5244822" cy="2823394"/>
          </a:xfrm>
          <a:prstGeom prst="ellipse">
            <a:avLst/>
          </a:prstGeom>
          <a:solidFill>
            <a:srgbClr val="92D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5527532" y="5615946"/>
            <a:ext cx="2181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Star Wars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5362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Communities Example (overlapping)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" y="1371600"/>
            <a:ext cx="7620000" cy="5181600"/>
            <a:chOff x="415704" y="1455435"/>
            <a:chExt cx="7763903" cy="5009618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Oval 57"/>
          <p:cNvSpPr/>
          <p:nvPr/>
        </p:nvSpPr>
        <p:spPr>
          <a:xfrm>
            <a:off x="4578618" y="1101190"/>
            <a:ext cx="4184382" cy="4168202"/>
          </a:xfrm>
          <a:prstGeom prst="ellipse">
            <a:avLst/>
          </a:prstGeom>
          <a:solidFill>
            <a:srgbClr val="92D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5527532" y="5615946"/>
            <a:ext cx="17809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Ninjago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471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Communities Example (overlapping)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" y="1371600"/>
            <a:ext cx="7620000" cy="5181600"/>
            <a:chOff x="415704" y="1455435"/>
            <a:chExt cx="7763903" cy="5009618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5527532" y="5615946"/>
            <a:ext cx="2114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Bad Guys</a:t>
            </a:r>
            <a:endParaRPr lang="en-US" sz="4000" dirty="0"/>
          </a:p>
        </p:txBody>
      </p:sp>
      <p:sp>
        <p:nvSpPr>
          <p:cNvPr id="61" name="Oval 60"/>
          <p:cNvSpPr/>
          <p:nvPr/>
        </p:nvSpPr>
        <p:spPr>
          <a:xfrm>
            <a:off x="1301587" y="2698331"/>
            <a:ext cx="1463992" cy="1394222"/>
          </a:xfrm>
          <a:prstGeom prst="ellipse">
            <a:avLst/>
          </a:prstGeom>
          <a:solidFill>
            <a:srgbClr val="92D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844958" y="2051406"/>
            <a:ext cx="1463992" cy="1394222"/>
          </a:xfrm>
          <a:prstGeom prst="ellipse">
            <a:avLst/>
          </a:prstGeom>
          <a:solidFill>
            <a:srgbClr val="92D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82339" y="4166107"/>
            <a:ext cx="1463992" cy="1394222"/>
          </a:xfrm>
          <a:prstGeom prst="ellipse">
            <a:avLst/>
          </a:prstGeom>
          <a:solidFill>
            <a:srgbClr val="92D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4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 animBg="1"/>
      <p:bldP spid="62" grpId="0" animBg="1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Communities Example (overlapping)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" y="1371600"/>
            <a:ext cx="7620000" cy="5181600"/>
            <a:chOff x="415704" y="1455435"/>
            <a:chExt cx="7763903" cy="5009618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5527532" y="5615946"/>
            <a:ext cx="2456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Good Guys</a:t>
            </a:r>
            <a:endParaRPr lang="en-US" sz="4000" dirty="0"/>
          </a:p>
        </p:txBody>
      </p:sp>
      <p:sp>
        <p:nvSpPr>
          <p:cNvPr id="61" name="Oval 60"/>
          <p:cNvSpPr/>
          <p:nvPr/>
        </p:nvSpPr>
        <p:spPr>
          <a:xfrm>
            <a:off x="2023494" y="1156375"/>
            <a:ext cx="1463992" cy="1394222"/>
          </a:xfrm>
          <a:prstGeom prst="ellipse">
            <a:avLst/>
          </a:prstGeom>
          <a:solidFill>
            <a:srgbClr val="92D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746147" y="3706985"/>
            <a:ext cx="1463992" cy="1394222"/>
          </a:xfrm>
          <a:prstGeom prst="ellipse">
            <a:avLst/>
          </a:prstGeom>
          <a:solidFill>
            <a:srgbClr val="92D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653238" y="4182446"/>
            <a:ext cx="1463992" cy="1394222"/>
          </a:xfrm>
          <a:prstGeom prst="ellipse">
            <a:avLst/>
          </a:prstGeom>
          <a:solidFill>
            <a:srgbClr val="92D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2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 animBg="1"/>
      <p:bldP spid="62" grpId="0" animBg="1"/>
      <p:bldP spid="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Also a good “cover”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" y="1371600"/>
            <a:ext cx="7620000" cy="5181600"/>
            <a:chOff x="415704" y="1455435"/>
            <a:chExt cx="7763903" cy="5009618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Oval 60"/>
          <p:cNvSpPr/>
          <p:nvPr/>
        </p:nvSpPr>
        <p:spPr>
          <a:xfrm>
            <a:off x="2023494" y="1156375"/>
            <a:ext cx="1463992" cy="1394222"/>
          </a:xfrm>
          <a:prstGeom prst="ellipse">
            <a:avLst/>
          </a:prstGeom>
          <a:solidFill>
            <a:srgbClr val="92D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746147" y="3706985"/>
            <a:ext cx="1463992" cy="1394222"/>
          </a:xfrm>
          <a:prstGeom prst="ellipse">
            <a:avLst/>
          </a:prstGeom>
          <a:solidFill>
            <a:srgbClr val="92D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653238" y="4182446"/>
            <a:ext cx="1463992" cy="1394222"/>
          </a:xfrm>
          <a:prstGeom prst="ellipse">
            <a:avLst/>
          </a:prstGeom>
          <a:solidFill>
            <a:srgbClr val="92D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>
            <a:endCxn id="48" idx="7"/>
          </p:cNvCxnSpPr>
          <p:nvPr/>
        </p:nvCxnSpPr>
        <p:spPr>
          <a:xfrm flipH="1">
            <a:off x="2232332" y="2421681"/>
            <a:ext cx="469551" cy="790152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25" idx="7"/>
          </p:cNvCxnSpPr>
          <p:nvPr/>
        </p:nvCxnSpPr>
        <p:spPr>
          <a:xfrm flipH="1">
            <a:off x="1049791" y="2263519"/>
            <a:ext cx="1723460" cy="889074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6" idx="2"/>
          </p:cNvCxnSpPr>
          <p:nvPr/>
        </p:nvCxnSpPr>
        <p:spPr>
          <a:xfrm flipH="1" flipV="1">
            <a:off x="1222370" y="2030454"/>
            <a:ext cx="1547288" cy="391227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22" idx="4"/>
          </p:cNvCxnSpPr>
          <p:nvPr/>
        </p:nvCxnSpPr>
        <p:spPr>
          <a:xfrm flipV="1">
            <a:off x="6380937" y="3791884"/>
            <a:ext cx="1179737" cy="284402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1" idx="3"/>
          </p:cNvCxnSpPr>
          <p:nvPr/>
        </p:nvCxnSpPr>
        <p:spPr>
          <a:xfrm flipH="1">
            <a:off x="6362674" y="2386854"/>
            <a:ext cx="855302" cy="1756384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0" idx="3"/>
          </p:cNvCxnSpPr>
          <p:nvPr/>
        </p:nvCxnSpPr>
        <p:spPr>
          <a:xfrm flipH="1">
            <a:off x="6380937" y="2386854"/>
            <a:ext cx="3046" cy="1646795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896874" y="2953087"/>
            <a:ext cx="487110" cy="1190151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3211585" y="4615141"/>
            <a:ext cx="1122534" cy="1000805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1782316" y="4636302"/>
            <a:ext cx="2489015" cy="1354748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endCxn id="47" idx="7"/>
          </p:cNvCxnSpPr>
          <p:nvPr/>
        </p:nvCxnSpPr>
        <p:spPr>
          <a:xfrm flipH="1">
            <a:off x="1825198" y="4588299"/>
            <a:ext cx="2533663" cy="312418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42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Centrality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" y="1371600"/>
            <a:ext cx="7620000" cy="5181600"/>
            <a:chOff x="415704" y="1455435"/>
            <a:chExt cx="7763903" cy="5009618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5138164" y="5684597"/>
            <a:ext cx="2817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Central Guys</a:t>
            </a:r>
            <a:endParaRPr lang="en-US" sz="4000" dirty="0"/>
          </a:p>
        </p:txBody>
      </p:sp>
      <p:sp>
        <p:nvSpPr>
          <p:cNvPr id="61" name="Oval 60"/>
          <p:cNvSpPr/>
          <p:nvPr/>
        </p:nvSpPr>
        <p:spPr>
          <a:xfrm>
            <a:off x="3650598" y="4166107"/>
            <a:ext cx="1463992" cy="1394222"/>
          </a:xfrm>
          <a:prstGeom prst="ellipse">
            <a:avLst/>
          </a:prstGeom>
          <a:solidFill>
            <a:srgbClr val="92D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836747" y="3831037"/>
            <a:ext cx="1463992" cy="1394222"/>
          </a:xfrm>
          <a:prstGeom prst="ellipse">
            <a:avLst/>
          </a:prstGeom>
          <a:solidFill>
            <a:srgbClr val="92D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023494" y="1288006"/>
            <a:ext cx="1463992" cy="1394222"/>
          </a:xfrm>
          <a:prstGeom prst="ellipse">
            <a:avLst/>
          </a:prstGeom>
          <a:solidFill>
            <a:srgbClr val="92D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2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 animBg="1"/>
      <p:bldP spid="62" grpId="0" animBg="1"/>
      <p:bldP spid="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8229600" cy="1219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Which are the most important nodes ?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… 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answer depends on what we want to capture: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0139" y="22860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2"/>
                </a:solidFill>
              </a:rPr>
              <a:t>Degree (in/out):</a:t>
            </a:r>
            <a:r>
              <a:rPr lang="en-US" dirty="0" smtClean="0"/>
              <a:t> largest number of followers, friends.  Easy to compute locally.   </a:t>
            </a:r>
            <a:r>
              <a:rPr lang="en-US" dirty="0" err="1" smtClean="0"/>
              <a:t>Spammable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5379" y="33528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2"/>
                </a:solidFill>
              </a:rPr>
              <a:t>Eigenvalue (PageRank):  </a:t>
            </a:r>
            <a:r>
              <a:rPr lang="en-US" dirty="0" smtClean="0"/>
              <a:t>Your importance/ </a:t>
            </a:r>
            <a:r>
              <a:rPr lang="en-US" sz="3500" dirty="0" smtClean="0"/>
              <a:t>reputation</a:t>
            </a:r>
            <a:r>
              <a:rPr lang="en-US" dirty="0" smtClean="0"/>
              <a:t> recursively depend on that of your friends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0586" y="4572000"/>
            <a:ext cx="8229600" cy="888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b="1" dirty="0" err="1" smtClean="0">
                <a:solidFill>
                  <a:schemeClr val="tx2"/>
                </a:solidFill>
              </a:rPr>
              <a:t>Betweenness</a:t>
            </a:r>
            <a:r>
              <a:rPr lang="en-US" b="1" dirty="0" smtClean="0">
                <a:solidFill>
                  <a:schemeClr val="tx2"/>
                </a:solidFill>
              </a:rPr>
              <a:t>:</a:t>
            </a:r>
            <a:r>
              <a:rPr lang="en-US" dirty="0" smtClean="0"/>
              <a:t>  Your value as a “hub” -- being on a shortest path between many pairs.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0332" y="5638801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2"/>
                </a:solidFill>
              </a:rPr>
              <a:t>Closeness: </a:t>
            </a:r>
            <a:r>
              <a:rPr lang="en-US" dirty="0" smtClean="0"/>
              <a:t> Centrally located, able to  quickly reach/infect many nodes.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3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Graph datasets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Mining graphs:  which properties we look at and why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Challenges with massive graphs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Some techniques/algorithms for very large graphs: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 smtClean="0"/>
              <a:t>Min-Hash sketches of reachability sets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 smtClean="0"/>
              <a:t>All-Distances sketches</a:t>
            </a:r>
          </a:p>
        </p:txBody>
      </p:sp>
    </p:spTree>
    <p:extLst>
      <p:ext uri="{BB962C8B-B14F-4D97-AF65-F5344CB8AC3E}">
        <p14:creationId xmlns:p14="http://schemas.microsoft.com/office/powerpoint/2010/main" val="39751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Centrality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" y="1371600"/>
            <a:ext cx="7620000" cy="5181600"/>
            <a:chOff x="415704" y="1455435"/>
            <a:chExt cx="7763903" cy="5009618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4696204" y="5472061"/>
            <a:ext cx="4463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Central with respect to all measures</a:t>
            </a:r>
            <a:endParaRPr lang="en-US" sz="4000" dirty="0"/>
          </a:p>
        </p:txBody>
      </p:sp>
      <p:sp>
        <p:nvSpPr>
          <p:cNvPr id="61" name="Oval 60"/>
          <p:cNvSpPr/>
          <p:nvPr/>
        </p:nvSpPr>
        <p:spPr>
          <a:xfrm>
            <a:off x="3650598" y="4166107"/>
            <a:ext cx="1463992" cy="1394222"/>
          </a:xfrm>
          <a:prstGeom prst="ellipse">
            <a:avLst/>
          </a:prstGeom>
          <a:solidFill>
            <a:srgbClr val="92D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836852" y="3939191"/>
            <a:ext cx="1463992" cy="1394222"/>
          </a:xfrm>
          <a:prstGeom prst="ellipse">
            <a:avLst/>
          </a:prstGeom>
          <a:solidFill>
            <a:srgbClr val="92D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023494" y="1333343"/>
            <a:ext cx="1463992" cy="1394222"/>
          </a:xfrm>
          <a:prstGeom prst="ellipse">
            <a:avLst/>
          </a:prstGeom>
          <a:solidFill>
            <a:srgbClr val="92D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Computing on Very </a:t>
            </a:r>
            <a:r>
              <a:rPr lang="en-US" dirty="0"/>
              <a:t>L</a:t>
            </a:r>
            <a:r>
              <a:rPr lang="en-US" dirty="0" smtClean="0"/>
              <a:t>arge </a:t>
            </a:r>
            <a:r>
              <a:rPr lang="en-US" dirty="0"/>
              <a:t>G</a:t>
            </a:r>
            <a:r>
              <a:rPr lang="en-US" dirty="0" smtClean="0"/>
              <a:t>raphs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91600" cy="251460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Many applications, platforms, algorithms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2"/>
                </a:solidFill>
              </a:rPr>
              <a:t>Clusters</a:t>
            </a:r>
            <a:r>
              <a:rPr lang="en-US" dirty="0" smtClean="0"/>
              <a:t> (Map Reduce, Hadoop) when applicable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err="1" smtClean="0">
                <a:solidFill>
                  <a:schemeClr val="tx2"/>
                </a:solidFill>
              </a:rPr>
              <a:t>iGraph</a:t>
            </a:r>
            <a:r>
              <a:rPr lang="en-US" b="1" dirty="0" smtClean="0">
                <a:solidFill>
                  <a:schemeClr val="tx2"/>
                </a:solidFill>
              </a:rPr>
              <a:t>/</a:t>
            </a:r>
            <a:r>
              <a:rPr lang="en-US" b="1" dirty="0" err="1" smtClean="0">
                <a:solidFill>
                  <a:schemeClr val="tx2"/>
                </a:solidFill>
              </a:rPr>
              <a:t>Pregel</a:t>
            </a:r>
            <a:r>
              <a:rPr lang="en-US" dirty="0" smtClean="0"/>
              <a:t> better with edge traversals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(Semi-)</a:t>
            </a:r>
            <a:r>
              <a:rPr lang="en-US" b="1" dirty="0" smtClean="0">
                <a:solidFill>
                  <a:schemeClr val="tx2"/>
                </a:solidFill>
              </a:rPr>
              <a:t>streaming</a:t>
            </a:r>
            <a:r>
              <a:rPr lang="en-US" dirty="0" smtClean="0"/>
              <a:t> : pass(</a:t>
            </a:r>
            <a:r>
              <a:rPr lang="en-US" dirty="0" err="1" smtClean="0"/>
              <a:t>es</a:t>
            </a:r>
            <a:r>
              <a:rPr lang="en-US" dirty="0" smtClean="0"/>
              <a:t>), keep small info (per-node)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3581400"/>
            <a:ext cx="85344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B050"/>
                </a:solidFill>
              </a:rPr>
              <a:t>General algorithm design principles </a:t>
            </a:r>
            <a:r>
              <a:rPr lang="en-US" dirty="0" smtClean="0"/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300" dirty="0" smtClean="0"/>
              <a:t>settle for approximations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300" dirty="0" smtClean="0"/>
              <a:t>keep total computation/ communication/ storage  “linear” </a:t>
            </a:r>
            <a:r>
              <a:rPr lang="en-US" sz="3300" dirty="0" smtClean="0"/>
              <a:t>in the size of the data</a:t>
            </a:r>
            <a:endParaRPr lang="en-US" sz="33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300" dirty="0" smtClean="0"/>
              <a:t>Parallelize (minimize </a:t>
            </a:r>
            <a:r>
              <a:rPr lang="en-US" sz="3300" dirty="0" smtClean="0"/>
              <a:t>chains of dependencies</a:t>
            </a:r>
            <a:r>
              <a:rPr lang="en-US" sz="3300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300" dirty="0" smtClean="0"/>
              <a:t>Localize dependencies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41526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Next</a:t>
            </a:r>
            <a:r>
              <a:rPr lang="en-US" dirty="0" smtClean="0">
                <a:solidFill>
                  <a:schemeClr val="tx2"/>
                </a:solidFill>
              </a:rPr>
              <a:t>:</a:t>
            </a:r>
            <a:r>
              <a:rPr lang="en-US" dirty="0" smtClean="0"/>
              <a:t> Node sketches</a:t>
            </a:r>
            <a:br>
              <a:rPr lang="en-US" dirty="0" smtClean="0"/>
            </a:br>
            <a:r>
              <a:rPr lang="en-US" sz="3600" dirty="0" smtClean="0"/>
              <a:t>(this lecture and the next one)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21335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7030A0"/>
                </a:solidFill>
              </a:rPr>
              <a:t>Min-Hash sketches of reachability sets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7030A0"/>
                </a:solidFill>
              </a:rPr>
              <a:t>All-distances sketches </a:t>
            </a:r>
            <a:r>
              <a:rPr lang="en-US" dirty="0" smtClean="0"/>
              <a:t>(ADS)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7030A0"/>
                </a:solidFill>
              </a:rPr>
              <a:t>Connectivity sketches </a:t>
            </a:r>
            <a:r>
              <a:rPr lang="en-US" dirty="0" smtClean="0"/>
              <a:t>(</a:t>
            </a:r>
            <a:r>
              <a:rPr lang="en-US" dirty="0" err="1" smtClean="0"/>
              <a:t>Guha</a:t>
            </a:r>
            <a:r>
              <a:rPr lang="en-US" dirty="0" smtClean="0"/>
              <a:t>/McGregor)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4038600"/>
            <a:ext cx="82296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Sketching: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Compute a sketch for each node, </a:t>
            </a:r>
            <a:r>
              <a:rPr lang="en-US" u="sng" dirty="0" smtClean="0">
                <a:solidFill>
                  <a:schemeClr val="tx2"/>
                </a:solidFill>
              </a:rPr>
              <a:t>efficiently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From sketch(</a:t>
            </a:r>
            <a:r>
              <a:rPr lang="en-US" dirty="0" err="1" smtClean="0"/>
              <a:t>es</a:t>
            </a:r>
            <a:r>
              <a:rPr lang="en-US" dirty="0" smtClean="0"/>
              <a:t>) can estimate properties that are “harder”  to compute exactly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5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(lecture 2): Min Hash Sketches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991600" cy="50292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“Items”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𝑽</m:t>
                    </m:r>
                  </m:oMath>
                </a14:m>
                <a:r>
                  <a:rPr lang="en-US" b="1" dirty="0" smtClean="0">
                    <a:solidFill>
                      <a:schemeClr val="tx2"/>
                    </a:solidFill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Random hash function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𝒉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: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𝑽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→[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𝟏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b="1" dirty="0" smtClean="0">
                    <a:solidFill>
                      <a:schemeClr val="tx2"/>
                    </a:solidFill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For a subset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𝑵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⊂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𝑽</m:t>
                    </m:r>
                  </m:oMath>
                </a14:m>
                <a:r>
                  <a:rPr lang="en-US" dirty="0" smtClean="0"/>
                  <a:t> we get a sketch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𝒔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𝑵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chemeClr val="tx2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From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𝒔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𝑵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we can: 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E</a:t>
                </a:r>
                <a:r>
                  <a:rPr lang="en-US" sz="3200" dirty="0" smtClean="0"/>
                  <a:t>stimate cardinality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chemeClr val="tx2"/>
                        </a:solidFill>
                        <a:latin typeface="Cambria Math"/>
                      </a:rPr>
                      <m:t>|</m:t>
                    </m:r>
                    <m:r>
                      <a:rPr lang="en-US" sz="3200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𝑵</m:t>
                    </m:r>
                    <m:r>
                      <a:rPr lang="en-US" sz="3200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|</m:t>
                    </m:r>
                  </m:oMath>
                </a14:m>
                <a:r>
                  <a:rPr lang="en-US" sz="3200" dirty="0" smtClean="0"/>
                  <a:t>,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O</a:t>
                </a:r>
                <a:r>
                  <a:rPr lang="en-US" sz="3200" dirty="0" smtClean="0"/>
                  <a:t>btain a random sample of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𝑵</m:t>
                    </m:r>
                  </m:oMath>
                </a14:m>
                <a:r>
                  <a:rPr lang="en-US" sz="3200" dirty="0" smtClean="0"/>
                  <a:t>,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E</a:t>
                </a:r>
                <a:r>
                  <a:rPr lang="en-US" sz="3200" dirty="0" smtClean="0"/>
                  <a:t>stimate similarity, union, sketch merged sets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Basic sketch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𝒌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dirty="0" smtClean="0"/>
                  <a:t>) : maintain the minimum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𝒉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𝑵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991600" cy="5029200"/>
              </a:xfrm>
              <a:blipFill rotWithShape="1">
                <a:blip r:embed="rId2"/>
                <a:stretch>
                  <a:fillRect l="-1492" t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67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98" y="2286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Review: Min-Hash Sketches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/>
              <p:cNvSpPr txBox="1">
                <a:spLocks/>
              </p:cNvSpPr>
              <p:nvPr/>
            </p:nvSpPr>
            <p:spPr>
              <a:xfrm>
                <a:off x="177798" y="2095500"/>
                <a:ext cx="8762999" cy="95250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u="sng" dirty="0" smtClean="0">
                    <a:solidFill>
                      <a:schemeClr val="tx2"/>
                    </a:solidFill>
                  </a:rPr>
                  <a:t>k-</a:t>
                </a:r>
                <a:r>
                  <a:rPr lang="en-US" sz="2400" b="1" u="sng" dirty="0" err="1" smtClean="0">
                    <a:solidFill>
                      <a:schemeClr val="tx2"/>
                    </a:solidFill>
                  </a:rPr>
                  <a:t>mins</a:t>
                </a:r>
                <a:r>
                  <a:rPr lang="en-US" sz="2400" b="1" u="sng" dirty="0" smtClean="0">
                    <a:solidFill>
                      <a:schemeClr val="tx2"/>
                    </a:solidFill>
                  </a:rPr>
                  <a:t> sketch</a:t>
                </a:r>
                <a:r>
                  <a:rPr lang="en-US" sz="2400" b="1" dirty="0" smtClean="0">
                    <a:solidFill>
                      <a:schemeClr val="tx2"/>
                    </a:solidFill>
                  </a:rPr>
                  <a:t>: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Use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>
                    <a:solidFill>
                      <a:srgbClr val="7030A0"/>
                    </a:solidFill>
                  </a:rPr>
                  <a:t> “independent” hash functions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Track the respective minimum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 smtClean="0"/>
                  <a:t> for each function.</a:t>
                </a:r>
                <a:endParaRPr lang="en-US" sz="2400" dirty="0"/>
              </a:p>
            </p:txBody>
          </p:sp>
        </mc:Choice>
        <mc:Fallback xmlns="">
          <p:sp>
            <p:nvSpPr>
              <p:cNvPr id="7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98" y="2095500"/>
                <a:ext cx="8762999" cy="952500"/>
              </a:xfrm>
              <a:prstGeom prst="rect">
                <a:avLst/>
              </a:prstGeom>
              <a:blipFill rotWithShape="1">
                <a:blip r:embed="rId2"/>
                <a:stretch>
                  <a:fillRect l="-972" t="-4430" b="-8228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190499" y="3276600"/>
                <a:ext cx="8762999" cy="83820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u="sng" dirty="0" smtClean="0">
                    <a:solidFill>
                      <a:schemeClr val="tx2"/>
                    </a:solidFill>
                  </a:rPr>
                  <a:t>Bottom-k sketch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: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Use a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single hash function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Track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 smallest 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9" y="3276600"/>
                <a:ext cx="8762999" cy="838200"/>
              </a:xfrm>
              <a:prstGeom prst="rect">
                <a:avLst/>
              </a:prstGeom>
              <a:blipFill rotWithShape="1">
                <a:blip r:embed="rId3"/>
                <a:stretch>
                  <a:fillRect l="-1181" t="-13669" b="-17986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190499" y="4343400"/>
                <a:ext cx="8762999" cy="182880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u="sng" dirty="0" smtClean="0">
                    <a:solidFill>
                      <a:schemeClr val="tx2"/>
                    </a:solidFill>
                  </a:rPr>
                  <a:t>k-partition sketch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: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Use a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single hash function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h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′</m:t>
                    </m:r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Use the first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smtClean="0"/>
                  <a:t>bits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h</m:t>
                    </m:r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/>
                      </a:rPr>
                      <m:t>′(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𝑥</m:t>
                    </m:r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smtClean="0"/>
                  <a:t>to map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uniformly  to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smtClean="0"/>
                  <a:t>parts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.  </a:t>
                </a:r>
                <a:r>
                  <a:rPr lang="en-US" dirty="0" smtClean="0"/>
                  <a:t>Call the remaining bits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h</m:t>
                    </m:r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2"/>
                        </a:solidFill>
                        <a:latin typeface="Cambria Math"/>
                      </a:rPr>
                      <m:t>x</m:t>
                    </m:r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,…,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: Track the minimum hash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of the elements in part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9" y="4343400"/>
                <a:ext cx="8762999" cy="1828800"/>
              </a:xfrm>
              <a:prstGeom prst="rect">
                <a:avLst/>
              </a:prstGeom>
              <a:blipFill rotWithShape="1">
                <a:blip r:embed="rId4"/>
                <a:stretch>
                  <a:fillRect l="-1042" t="-5629" r="-1042" b="-4636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285750" y="1295400"/>
                <a:ext cx="8572498" cy="8001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from the range of the hash function (distribution).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1295400"/>
                <a:ext cx="8572498" cy="800100"/>
              </a:xfrm>
              <a:prstGeom prst="rect">
                <a:avLst/>
              </a:prstGeom>
              <a:blipFill rotWithShape="1">
                <a:blip r:embed="rId5"/>
                <a:stretch>
                  <a:fillRect l="-1351" t="-15267" b="-14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1549397" y="6300280"/>
                <a:ext cx="6019800" cy="5301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All sketches are the same 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397" y="6300280"/>
                <a:ext cx="6019800" cy="530157"/>
              </a:xfrm>
              <a:prstGeom prst="rect">
                <a:avLst/>
              </a:prstGeom>
              <a:blipFill rotWithShape="1">
                <a:blip r:embed="rId6"/>
                <a:stretch>
                  <a:fillRect l="-2328" t="-2325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Arrow 24"/>
          <p:cNvSpPr/>
          <p:nvPr/>
        </p:nvSpPr>
        <p:spPr>
          <a:xfrm>
            <a:off x="1094240" y="6425800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5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18" grpId="0" animBg="1"/>
      <p:bldP spid="19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Sketching Reachability </a:t>
            </a:r>
            <a:r>
              <a:rPr lang="en-US" dirty="0"/>
              <a:t>S</a:t>
            </a:r>
            <a:r>
              <a:rPr lang="en-US" dirty="0" smtClean="0"/>
              <a:t>ets</a:t>
            </a:r>
            <a:endParaRPr lang="en-US" dirty="0"/>
          </a:p>
        </p:txBody>
      </p:sp>
      <p:pic>
        <p:nvPicPr>
          <p:cNvPr id="5" name="Picture 14" descr="C:\Users\edithcohen\Documents\Dropbox\mytalks\MSR 201310\lego_starwars_lu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387" y="5654591"/>
            <a:ext cx="608584" cy="81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dithcohen\Documents\Dropbox\mytalks\MSR 201310\lego_chima_crag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23" y="1499498"/>
            <a:ext cx="592923" cy="59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edithcohen\Documents\Dropbox\mytalks\MSR 201310\lego_chima_lav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31" y="1630992"/>
            <a:ext cx="460849" cy="5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edithcohen\Documents\Dropbox\mytalks\MSR 201310\lego_chima_razc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847" y="3353830"/>
            <a:ext cx="400492" cy="48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edithcohen\Documents\Dropbox\mytalks\MSR 201310\lego_ninja_Ka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107" y="1545542"/>
            <a:ext cx="750718" cy="72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896" y="1455435"/>
            <a:ext cx="920003" cy="8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edithcohen\Documents\Dropbox\mytalks\MSR 201310\lego_ninja_Lloy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76" y="3558263"/>
            <a:ext cx="542131" cy="54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22" y="4129881"/>
            <a:ext cx="1309687" cy="8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edithcohen\Documents\Dropbox\mytalks\MSR 201310\lego_starwars_yod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707" y="4438048"/>
            <a:ext cx="944562" cy="97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edithcohen\Documents\Dropbox\mytalks\MSR 201310\lego_starwars_r2d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21" y="5516099"/>
            <a:ext cx="696913" cy="87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50" y="4472079"/>
            <a:ext cx="742617" cy="74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:\Users\edithcohen\Documents\Dropbox\mytalks\MSR 201310\lego_snake_accidus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102" y="2195531"/>
            <a:ext cx="685005" cy="6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1059879" y="2092421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574278" y="2287627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47933" y="2844306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358677" y="2317750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08420" y="2317750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513898" y="3655688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58677" y="4000500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20889" y="5481511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36367" y="3156857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749995" y="5781861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226410" y="4472079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17" idx="6"/>
            <a:endCxn id="18" idx="2"/>
          </p:cNvCxnSpPr>
          <p:nvPr/>
        </p:nvCxnSpPr>
        <p:spPr>
          <a:xfrm>
            <a:off x="1183457" y="2162271"/>
            <a:ext cx="1390821" cy="195206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" idx="0"/>
            <a:endCxn id="17" idx="4"/>
          </p:cNvCxnSpPr>
          <p:nvPr/>
        </p:nvCxnSpPr>
        <p:spPr>
          <a:xfrm flipV="1">
            <a:off x="898156" y="2232121"/>
            <a:ext cx="223512" cy="924736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6" idx="5"/>
            <a:endCxn id="24" idx="2"/>
          </p:cNvCxnSpPr>
          <p:nvPr/>
        </p:nvCxnSpPr>
        <p:spPr>
          <a:xfrm flipV="1">
            <a:off x="1855475" y="5551361"/>
            <a:ext cx="1165414" cy="349741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1" idx="3"/>
            <a:endCxn id="23" idx="7"/>
          </p:cNvCxnSpPr>
          <p:nvPr/>
        </p:nvCxnSpPr>
        <p:spPr>
          <a:xfrm flipH="1">
            <a:off x="6464157" y="2436991"/>
            <a:ext cx="762361" cy="15839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0" idx="3"/>
            <a:endCxn id="19" idx="7"/>
          </p:cNvCxnSpPr>
          <p:nvPr/>
        </p:nvCxnSpPr>
        <p:spPr>
          <a:xfrm flipH="1">
            <a:off x="5953413" y="2436991"/>
            <a:ext cx="423362" cy="427774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9" idx="4"/>
            <a:endCxn id="23" idx="1"/>
          </p:cNvCxnSpPr>
          <p:nvPr/>
        </p:nvCxnSpPr>
        <p:spPr>
          <a:xfrm>
            <a:off x="5909722" y="2984006"/>
            <a:ext cx="467053" cy="1036953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0" idx="4"/>
            <a:endCxn id="23" idx="0"/>
          </p:cNvCxnSpPr>
          <p:nvPr/>
        </p:nvCxnSpPr>
        <p:spPr>
          <a:xfrm>
            <a:off x="6420466" y="2457450"/>
            <a:ext cx="0" cy="1543050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2" idx="1"/>
            <a:endCxn id="19" idx="5"/>
          </p:cNvCxnSpPr>
          <p:nvPr/>
        </p:nvCxnSpPr>
        <p:spPr>
          <a:xfrm flipH="1" flipV="1">
            <a:off x="5953413" y="2963547"/>
            <a:ext cx="1578583" cy="712600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7" idx="5"/>
            <a:endCxn id="23" idx="2"/>
          </p:cNvCxnSpPr>
          <p:nvPr/>
        </p:nvCxnSpPr>
        <p:spPr>
          <a:xfrm flipV="1">
            <a:off x="4331890" y="4070350"/>
            <a:ext cx="2026787" cy="520970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0" idx="5"/>
            <a:endCxn id="22" idx="0"/>
          </p:cNvCxnSpPr>
          <p:nvPr/>
        </p:nvCxnSpPr>
        <p:spPr>
          <a:xfrm>
            <a:off x="6464157" y="2436991"/>
            <a:ext cx="1111530" cy="1218697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7" idx="0"/>
            <a:endCxn id="18" idx="5"/>
          </p:cNvCxnSpPr>
          <p:nvPr/>
        </p:nvCxnSpPr>
        <p:spPr>
          <a:xfrm flipH="1" flipV="1">
            <a:off x="2679758" y="2406868"/>
            <a:ext cx="1608441" cy="206521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3" idx="1"/>
            <a:endCxn id="18" idx="6"/>
          </p:cNvCxnSpPr>
          <p:nvPr/>
        </p:nvCxnSpPr>
        <p:spPr>
          <a:xfrm flipH="1" flipV="1">
            <a:off x="2697856" y="2357477"/>
            <a:ext cx="3678919" cy="1663482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13" descr="C:\Users\edithcohen\Documents\Dropbox\mytalks\MSR 201310\leg_chima_eagl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04" y="3023338"/>
            <a:ext cx="405519" cy="59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Oval 46"/>
          <p:cNvSpPr/>
          <p:nvPr/>
        </p:nvSpPr>
        <p:spPr>
          <a:xfrm>
            <a:off x="1626417" y="4846959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041240" y="3214130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17" idx="5"/>
            <a:endCxn id="48" idx="1"/>
          </p:cNvCxnSpPr>
          <p:nvPr/>
        </p:nvCxnSpPr>
        <p:spPr>
          <a:xfrm>
            <a:off x="1165359" y="2211662"/>
            <a:ext cx="893979" cy="1022927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7" idx="5"/>
            <a:endCxn id="24" idx="0"/>
          </p:cNvCxnSpPr>
          <p:nvPr/>
        </p:nvCxnSpPr>
        <p:spPr>
          <a:xfrm>
            <a:off x="1731897" y="4966200"/>
            <a:ext cx="1350781" cy="5153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7" idx="7"/>
            <a:endCxn id="48" idx="4"/>
          </p:cNvCxnSpPr>
          <p:nvPr/>
        </p:nvCxnSpPr>
        <p:spPr>
          <a:xfrm flipV="1">
            <a:off x="1731897" y="3353830"/>
            <a:ext cx="371132" cy="1513588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48" idx="6"/>
          </p:cNvCxnSpPr>
          <p:nvPr/>
        </p:nvCxnSpPr>
        <p:spPr>
          <a:xfrm flipH="1">
            <a:off x="2164818" y="2912669"/>
            <a:ext cx="3731823" cy="37131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26" idx="6"/>
          </p:cNvCxnSpPr>
          <p:nvPr/>
        </p:nvCxnSpPr>
        <p:spPr>
          <a:xfrm flipV="1">
            <a:off x="1873573" y="4591320"/>
            <a:ext cx="2352837" cy="126039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4" idx="7"/>
            <a:endCxn id="27" idx="6"/>
          </p:cNvCxnSpPr>
          <p:nvPr/>
        </p:nvCxnSpPr>
        <p:spPr>
          <a:xfrm flipV="1">
            <a:off x="3126369" y="4541929"/>
            <a:ext cx="1223619" cy="96004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47" idx="5"/>
          </p:cNvCxnSpPr>
          <p:nvPr/>
        </p:nvCxnSpPr>
        <p:spPr>
          <a:xfrm flipH="1">
            <a:off x="1731897" y="4541929"/>
            <a:ext cx="2494513" cy="42427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47" idx="7"/>
            <a:endCxn id="26" idx="7"/>
          </p:cNvCxnSpPr>
          <p:nvPr/>
        </p:nvCxnSpPr>
        <p:spPr>
          <a:xfrm>
            <a:off x="1731897" y="4867418"/>
            <a:ext cx="123578" cy="934902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5" idx="7"/>
            <a:endCxn id="18" idx="3"/>
          </p:cNvCxnSpPr>
          <p:nvPr/>
        </p:nvCxnSpPr>
        <p:spPr>
          <a:xfrm flipV="1">
            <a:off x="941847" y="2406868"/>
            <a:ext cx="1650529" cy="770448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20" idx="6"/>
            <a:endCxn id="21" idx="4"/>
          </p:cNvCxnSpPr>
          <p:nvPr/>
        </p:nvCxnSpPr>
        <p:spPr>
          <a:xfrm>
            <a:off x="6482255" y="2387600"/>
            <a:ext cx="787954" cy="69850"/>
          </a:xfrm>
          <a:prstGeom prst="line">
            <a:avLst/>
          </a:prstGeom>
          <a:ln w="254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18" idx="4"/>
            <a:endCxn id="48" idx="7"/>
          </p:cNvCxnSpPr>
          <p:nvPr/>
        </p:nvCxnSpPr>
        <p:spPr>
          <a:xfrm flipH="1">
            <a:off x="2146720" y="2427327"/>
            <a:ext cx="489347" cy="807262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48" idx="3"/>
            <a:endCxn id="25" idx="6"/>
          </p:cNvCxnSpPr>
          <p:nvPr/>
        </p:nvCxnSpPr>
        <p:spPr>
          <a:xfrm flipH="1" flipV="1">
            <a:off x="959945" y="3226707"/>
            <a:ext cx="1099393" cy="106664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23" idx="7"/>
            <a:endCxn id="22" idx="3"/>
          </p:cNvCxnSpPr>
          <p:nvPr/>
        </p:nvCxnSpPr>
        <p:spPr>
          <a:xfrm flipV="1">
            <a:off x="6464157" y="3774929"/>
            <a:ext cx="1067839" cy="246030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21" idx="4"/>
          </p:cNvCxnSpPr>
          <p:nvPr/>
        </p:nvCxnSpPr>
        <p:spPr>
          <a:xfrm flipH="1" flipV="1">
            <a:off x="7270209" y="2457450"/>
            <a:ext cx="362033" cy="1228054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3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Reachability Set of</a:t>
            </a:r>
            <a:endParaRPr lang="en-US" dirty="0"/>
          </a:p>
        </p:txBody>
      </p:sp>
      <p:pic>
        <p:nvPicPr>
          <p:cNvPr id="5" name="Picture 14" descr="C:\Users\edithcohen\Documents\Dropbox\mytalks\MSR 201310\lego_starwars_lu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387" y="5654591"/>
            <a:ext cx="608584" cy="81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dithcohen\Documents\Dropbox\mytalks\MSR 201310\lego_chima_crag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23" y="1499498"/>
            <a:ext cx="592923" cy="59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edithcohen\Documents\Dropbox\mytalks\MSR 201310\lego_chima_lav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31" y="1630992"/>
            <a:ext cx="460849" cy="5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edithcohen\Documents\Dropbox\mytalks\MSR 201310\lego_chima_razc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847" y="3353830"/>
            <a:ext cx="400492" cy="48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edithcohen\Documents\Dropbox\mytalks\MSR 201310\lego_ninja_Ka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107" y="1545542"/>
            <a:ext cx="750718" cy="72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896" y="1455435"/>
            <a:ext cx="920003" cy="8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edithcohen\Documents\Dropbox\mytalks\MSR 201310\lego_ninja_Lloy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76" y="3558263"/>
            <a:ext cx="542131" cy="54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22" y="4129881"/>
            <a:ext cx="1309687" cy="8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edithcohen\Documents\Dropbox\mytalks\MSR 201310\lego_starwars_yod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707" y="4438048"/>
            <a:ext cx="944562" cy="97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edithcohen\Documents\Dropbox\mytalks\MSR 201310\lego_starwars_r2d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21" y="5516099"/>
            <a:ext cx="696913" cy="87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50" y="4472079"/>
            <a:ext cx="742617" cy="74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:\Users\edithcohen\Documents\Dropbox\mytalks\MSR 201310\lego_snake_accidus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102" y="2195531"/>
            <a:ext cx="685005" cy="6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1059879" y="2092421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574278" y="2287627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47933" y="2844306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358677" y="2317750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08420" y="2317750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513898" y="3655688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58677" y="4000500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20889" y="5481511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36367" y="3156857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749995" y="5781861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226410" y="4472079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17" idx="6"/>
            <a:endCxn id="18" idx="2"/>
          </p:cNvCxnSpPr>
          <p:nvPr/>
        </p:nvCxnSpPr>
        <p:spPr>
          <a:xfrm>
            <a:off x="1183457" y="2162271"/>
            <a:ext cx="1390821" cy="195206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" idx="0"/>
            <a:endCxn id="17" idx="4"/>
          </p:cNvCxnSpPr>
          <p:nvPr/>
        </p:nvCxnSpPr>
        <p:spPr>
          <a:xfrm flipV="1">
            <a:off x="898156" y="2232121"/>
            <a:ext cx="223512" cy="924736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6" idx="5"/>
            <a:endCxn id="24" idx="2"/>
          </p:cNvCxnSpPr>
          <p:nvPr/>
        </p:nvCxnSpPr>
        <p:spPr>
          <a:xfrm flipV="1">
            <a:off x="1855475" y="5551361"/>
            <a:ext cx="1165414" cy="349741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1" idx="3"/>
            <a:endCxn id="23" idx="7"/>
          </p:cNvCxnSpPr>
          <p:nvPr/>
        </p:nvCxnSpPr>
        <p:spPr>
          <a:xfrm flipH="1">
            <a:off x="6464157" y="2436991"/>
            <a:ext cx="762361" cy="15839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0" idx="3"/>
            <a:endCxn id="19" idx="7"/>
          </p:cNvCxnSpPr>
          <p:nvPr/>
        </p:nvCxnSpPr>
        <p:spPr>
          <a:xfrm flipH="1">
            <a:off x="5953413" y="2436991"/>
            <a:ext cx="423362" cy="427774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9" idx="4"/>
            <a:endCxn id="23" idx="1"/>
          </p:cNvCxnSpPr>
          <p:nvPr/>
        </p:nvCxnSpPr>
        <p:spPr>
          <a:xfrm>
            <a:off x="5909722" y="2984006"/>
            <a:ext cx="467053" cy="1036953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0" idx="4"/>
            <a:endCxn id="23" idx="0"/>
          </p:cNvCxnSpPr>
          <p:nvPr/>
        </p:nvCxnSpPr>
        <p:spPr>
          <a:xfrm>
            <a:off x="6420466" y="2457450"/>
            <a:ext cx="0" cy="1543050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2" idx="1"/>
            <a:endCxn id="19" idx="5"/>
          </p:cNvCxnSpPr>
          <p:nvPr/>
        </p:nvCxnSpPr>
        <p:spPr>
          <a:xfrm flipH="1" flipV="1">
            <a:off x="5953413" y="2963547"/>
            <a:ext cx="1578583" cy="712600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7" idx="5"/>
            <a:endCxn id="23" idx="2"/>
          </p:cNvCxnSpPr>
          <p:nvPr/>
        </p:nvCxnSpPr>
        <p:spPr>
          <a:xfrm flipV="1">
            <a:off x="4331890" y="4070350"/>
            <a:ext cx="2026787" cy="520970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0" idx="5"/>
            <a:endCxn id="22" idx="0"/>
          </p:cNvCxnSpPr>
          <p:nvPr/>
        </p:nvCxnSpPr>
        <p:spPr>
          <a:xfrm>
            <a:off x="6464157" y="2436991"/>
            <a:ext cx="1111530" cy="1218697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7" idx="0"/>
            <a:endCxn id="18" idx="5"/>
          </p:cNvCxnSpPr>
          <p:nvPr/>
        </p:nvCxnSpPr>
        <p:spPr>
          <a:xfrm flipH="1" flipV="1">
            <a:off x="2679758" y="2406868"/>
            <a:ext cx="1608441" cy="206521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3" idx="1"/>
            <a:endCxn id="18" idx="6"/>
          </p:cNvCxnSpPr>
          <p:nvPr/>
        </p:nvCxnSpPr>
        <p:spPr>
          <a:xfrm flipH="1" flipV="1">
            <a:off x="2697856" y="2357477"/>
            <a:ext cx="3678919" cy="1663482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13" descr="C:\Users\edithcohen\Documents\Dropbox\mytalks\MSR 201310\leg_chima_eagl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04" y="3023338"/>
            <a:ext cx="405519" cy="59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Oval 46"/>
          <p:cNvSpPr/>
          <p:nvPr/>
        </p:nvSpPr>
        <p:spPr>
          <a:xfrm>
            <a:off x="1626417" y="4846959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041240" y="3214130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17" idx="5"/>
            <a:endCxn id="48" idx="1"/>
          </p:cNvCxnSpPr>
          <p:nvPr/>
        </p:nvCxnSpPr>
        <p:spPr>
          <a:xfrm>
            <a:off x="1165359" y="2211662"/>
            <a:ext cx="893979" cy="1022927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7" idx="5"/>
            <a:endCxn id="24" idx="0"/>
          </p:cNvCxnSpPr>
          <p:nvPr/>
        </p:nvCxnSpPr>
        <p:spPr>
          <a:xfrm>
            <a:off x="1731897" y="4966200"/>
            <a:ext cx="1350781" cy="5153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7" idx="7"/>
            <a:endCxn id="48" idx="4"/>
          </p:cNvCxnSpPr>
          <p:nvPr/>
        </p:nvCxnSpPr>
        <p:spPr>
          <a:xfrm flipV="1">
            <a:off x="1731897" y="3353830"/>
            <a:ext cx="371132" cy="1513588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48" idx="6"/>
          </p:cNvCxnSpPr>
          <p:nvPr/>
        </p:nvCxnSpPr>
        <p:spPr>
          <a:xfrm flipH="1">
            <a:off x="2164818" y="2912669"/>
            <a:ext cx="3731823" cy="37131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26" idx="6"/>
          </p:cNvCxnSpPr>
          <p:nvPr/>
        </p:nvCxnSpPr>
        <p:spPr>
          <a:xfrm flipV="1">
            <a:off x="1873573" y="4591320"/>
            <a:ext cx="2352837" cy="126039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4" idx="7"/>
            <a:endCxn id="27" idx="6"/>
          </p:cNvCxnSpPr>
          <p:nvPr/>
        </p:nvCxnSpPr>
        <p:spPr>
          <a:xfrm flipV="1">
            <a:off x="3126369" y="4541929"/>
            <a:ext cx="1223619" cy="96004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47" idx="5"/>
          </p:cNvCxnSpPr>
          <p:nvPr/>
        </p:nvCxnSpPr>
        <p:spPr>
          <a:xfrm flipH="1">
            <a:off x="1731897" y="4541929"/>
            <a:ext cx="2494513" cy="42427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47" idx="7"/>
            <a:endCxn id="26" idx="7"/>
          </p:cNvCxnSpPr>
          <p:nvPr/>
        </p:nvCxnSpPr>
        <p:spPr>
          <a:xfrm>
            <a:off x="1731897" y="4867418"/>
            <a:ext cx="123578" cy="934902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5" idx="7"/>
            <a:endCxn id="18" idx="3"/>
          </p:cNvCxnSpPr>
          <p:nvPr/>
        </p:nvCxnSpPr>
        <p:spPr>
          <a:xfrm flipV="1">
            <a:off x="941847" y="2406868"/>
            <a:ext cx="1650529" cy="770448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20" idx="6"/>
            <a:endCxn id="21" idx="4"/>
          </p:cNvCxnSpPr>
          <p:nvPr/>
        </p:nvCxnSpPr>
        <p:spPr>
          <a:xfrm>
            <a:off x="6482255" y="2387600"/>
            <a:ext cx="787954" cy="69850"/>
          </a:xfrm>
          <a:prstGeom prst="line">
            <a:avLst/>
          </a:prstGeom>
          <a:ln w="254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18" idx="4"/>
            <a:endCxn id="48" idx="7"/>
          </p:cNvCxnSpPr>
          <p:nvPr/>
        </p:nvCxnSpPr>
        <p:spPr>
          <a:xfrm flipH="1">
            <a:off x="2146720" y="2427327"/>
            <a:ext cx="489347" cy="807262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48" idx="3"/>
            <a:endCxn id="25" idx="6"/>
          </p:cNvCxnSpPr>
          <p:nvPr/>
        </p:nvCxnSpPr>
        <p:spPr>
          <a:xfrm flipH="1" flipV="1">
            <a:off x="959945" y="3226707"/>
            <a:ext cx="1099393" cy="106664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23" idx="7"/>
            <a:endCxn id="22" idx="3"/>
          </p:cNvCxnSpPr>
          <p:nvPr/>
        </p:nvCxnSpPr>
        <p:spPr>
          <a:xfrm flipV="1">
            <a:off x="6464157" y="3774929"/>
            <a:ext cx="1067839" cy="246030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21" idx="4"/>
          </p:cNvCxnSpPr>
          <p:nvPr/>
        </p:nvCxnSpPr>
        <p:spPr>
          <a:xfrm flipH="1" flipV="1">
            <a:off x="7270209" y="2457450"/>
            <a:ext cx="362033" cy="1228054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3" descr="C:\Users\edithcohen\Documents\Dropbox\mytalks\MSR 201310\lego_chima_lav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32" y="609600"/>
            <a:ext cx="460849" cy="5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821223" y="3177316"/>
            <a:ext cx="1435723" cy="112378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17" idx="3"/>
          </p:cNvCxnSpPr>
          <p:nvPr/>
        </p:nvCxnSpPr>
        <p:spPr>
          <a:xfrm flipV="1">
            <a:off x="836367" y="2211662"/>
            <a:ext cx="241610" cy="1017313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48" idx="6"/>
          </p:cNvCxnSpPr>
          <p:nvPr/>
        </p:nvCxnSpPr>
        <p:spPr>
          <a:xfrm flipH="1">
            <a:off x="2164818" y="2381107"/>
            <a:ext cx="510844" cy="902873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273910" y="1517055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359660" y="3096836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90766" y="2879346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23146" y="1373041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005937" y="5802320"/>
            <a:ext cx="14784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Size 4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3176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7" grpId="0" animBg="1"/>
      <p:bldP spid="69" grpId="0" animBg="1"/>
      <p:bldP spid="70" grpId="0" animBg="1"/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Reachability Set of</a:t>
            </a:r>
            <a:endParaRPr lang="en-US" dirty="0"/>
          </a:p>
        </p:txBody>
      </p:sp>
      <p:pic>
        <p:nvPicPr>
          <p:cNvPr id="5" name="Picture 14" descr="C:\Users\edithcohen\Documents\Dropbox\mytalks\MSR 201310\lego_starwars_lu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387" y="5654591"/>
            <a:ext cx="608584" cy="81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dithcohen\Documents\Dropbox\mytalks\MSR 201310\lego_chima_crag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23" y="1499498"/>
            <a:ext cx="592923" cy="59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edithcohen\Documents\Dropbox\mytalks\MSR 201310\lego_chima_lav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31" y="1630992"/>
            <a:ext cx="460849" cy="5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edithcohen\Documents\Dropbox\mytalks\MSR 201310\lego_chima_razc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847" y="3353830"/>
            <a:ext cx="400492" cy="48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edithcohen\Documents\Dropbox\mytalks\MSR 201310\lego_ninja_Ka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107" y="1545542"/>
            <a:ext cx="750718" cy="72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896" y="1455435"/>
            <a:ext cx="920003" cy="8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edithcohen\Documents\Dropbox\mytalks\MSR 201310\lego_ninja_Lloy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76" y="3558263"/>
            <a:ext cx="542131" cy="54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22" y="4129881"/>
            <a:ext cx="1309687" cy="8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edithcohen\Documents\Dropbox\mytalks\MSR 201310\lego_starwars_yod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707" y="4438048"/>
            <a:ext cx="944562" cy="97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edithcohen\Documents\Dropbox\mytalks\MSR 201310\lego_starwars_r2d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21" y="5516099"/>
            <a:ext cx="696913" cy="87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50" y="4472079"/>
            <a:ext cx="742617" cy="74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:\Users\edithcohen\Documents\Dropbox\mytalks\MSR 201310\lego_snake_accidus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102" y="2195531"/>
            <a:ext cx="685005" cy="6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1059879" y="2092421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574278" y="2287627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47933" y="2844306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358677" y="2317750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08420" y="2317750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513898" y="3655688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58677" y="4000500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20889" y="5481511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36367" y="3156857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749995" y="5781861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226410" y="4472079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17" idx="6"/>
            <a:endCxn id="18" idx="2"/>
          </p:cNvCxnSpPr>
          <p:nvPr/>
        </p:nvCxnSpPr>
        <p:spPr>
          <a:xfrm>
            <a:off x="1183457" y="2162271"/>
            <a:ext cx="1390821" cy="195206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" idx="0"/>
            <a:endCxn id="17" idx="4"/>
          </p:cNvCxnSpPr>
          <p:nvPr/>
        </p:nvCxnSpPr>
        <p:spPr>
          <a:xfrm flipV="1">
            <a:off x="898156" y="2232121"/>
            <a:ext cx="223512" cy="924736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6" idx="5"/>
            <a:endCxn id="24" idx="2"/>
          </p:cNvCxnSpPr>
          <p:nvPr/>
        </p:nvCxnSpPr>
        <p:spPr>
          <a:xfrm flipV="1">
            <a:off x="1855475" y="5551361"/>
            <a:ext cx="1165414" cy="349741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1" idx="3"/>
            <a:endCxn id="23" idx="7"/>
          </p:cNvCxnSpPr>
          <p:nvPr/>
        </p:nvCxnSpPr>
        <p:spPr>
          <a:xfrm flipH="1">
            <a:off x="6464157" y="2436991"/>
            <a:ext cx="762361" cy="15839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0" idx="3"/>
            <a:endCxn id="19" idx="7"/>
          </p:cNvCxnSpPr>
          <p:nvPr/>
        </p:nvCxnSpPr>
        <p:spPr>
          <a:xfrm flipH="1">
            <a:off x="5953413" y="2436991"/>
            <a:ext cx="423362" cy="427774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9" idx="4"/>
            <a:endCxn id="23" idx="1"/>
          </p:cNvCxnSpPr>
          <p:nvPr/>
        </p:nvCxnSpPr>
        <p:spPr>
          <a:xfrm>
            <a:off x="5909722" y="2984006"/>
            <a:ext cx="467053" cy="1036953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0" idx="4"/>
            <a:endCxn id="23" idx="0"/>
          </p:cNvCxnSpPr>
          <p:nvPr/>
        </p:nvCxnSpPr>
        <p:spPr>
          <a:xfrm>
            <a:off x="6420466" y="2457450"/>
            <a:ext cx="0" cy="1543050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2" idx="1"/>
            <a:endCxn id="19" idx="5"/>
          </p:cNvCxnSpPr>
          <p:nvPr/>
        </p:nvCxnSpPr>
        <p:spPr>
          <a:xfrm flipH="1" flipV="1">
            <a:off x="5953413" y="2963547"/>
            <a:ext cx="1578583" cy="712600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7" idx="5"/>
            <a:endCxn id="23" idx="2"/>
          </p:cNvCxnSpPr>
          <p:nvPr/>
        </p:nvCxnSpPr>
        <p:spPr>
          <a:xfrm flipV="1">
            <a:off x="4331890" y="4070350"/>
            <a:ext cx="2026787" cy="520970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0" idx="5"/>
            <a:endCxn id="22" idx="0"/>
          </p:cNvCxnSpPr>
          <p:nvPr/>
        </p:nvCxnSpPr>
        <p:spPr>
          <a:xfrm>
            <a:off x="6464157" y="2436991"/>
            <a:ext cx="1111530" cy="1218697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7" idx="0"/>
            <a:endCxn id="18" idx="5"/>
          </p:cNvCxnSpPr>
          <p:nvPr/>
        </p:nvCxnSpPr>
        <p:spPr>
          <a:xfrm flipH="1" flipV="1">
            <a:off x="2679758" y="2406868"/>
            <a:ext cx="1608441" cy="206521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3" idx="1"/>
            <a:endCxn id="18" idx="6"/>
          </p:cNvCxnSpPr>
          <p:nvPr/>
        </p:nvCxnSpPr>
        <p:spPr>
          <a:xfrm flipH="1" flipV="1">
            <a:off x="2697856" y="2357477"/>
            <a:ext cx="3678919" cy="1663482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13" descr="C:\Users\edithcohen\Documents\Dropbox\mytalks\MSR 201310\leg_chima_eagl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04" y="3023338"/>
            <a:ext cx="405519" cy="59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Oval 46"/>
          <p:cNvSpPr/>
          <p:nvPr/>
        </p:nvSpPr>
        <p:spPr>
          <a:xfrm>
            <a:off x="1626417" y="4846959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041240" y="3214130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17" idx="5"/>
            <a:endCxn id="48" idx="1"/>
          </p:cNvCxnSpPr>
          <p:nvPr/>
        </p:nvCxnSpPr>
        <p:spPr>
          <a:xfrm>
            <a:off x="1165359" y="2211662"/>
            <a:ext cx="893979" cy="1022927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7" idx="5"/>
            <a:endCxn id="24" idx="0"/>
          </p:cNvCxnSpPr>
          <p:nvPr/>
        </p:nvCxnSpPr>
        <p:spPr>
          <a:xfrm>
            <a:off x="1731897" y="4966200"/>
            <a:ext cx="1350781" cy="5153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7" idx="7"/>
            <a:endCxn id="48" idx="4"/>
          </p:cNvCxnSpPr>
          <p:nvPr/>
        </p:nvCxnSpPr>
        <p:spPr>
          <a:xfrm flipV="1">
            <a:off x="1731897" y="3353830"/>
            <a:ext cx="371132" cy="1513588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48" idx="6"/>
          </p:cNvCxnSpPr>
          <p:nvPr/>
        </p:nvCxnSpPr>
        <p:spPr>
          <a:xfrm flipH="1">
            <a:off x="2164818" y="2912669"/>
            <a:ext cx="3731823" cy="37131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26" idx="6"/>
          </p:cNvCxnSpPr>
          <p:nvPr/>
        </p:nvCxnSpPr>
        <p:spPr>
          <a:xfrm flipV="1">
            <a:off x="1873573" y="4591320"/>
            <a:ext cx="2352837" cy="126039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4" idx="7"/>
            <a:endCxn id="27" idx="6"/>
          </p:cNvCxnSpPr>
          <p:nvPr/>
        </p:nvCxnSpPr>
        <p:spPr>
          <a:xfrm flipV="1">
            <a:off x="3126369" y="4541929"/>
            <a:ext cx="1223619" cy="96004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47" idx="5"/>
          </p:cNvCxnSpPr>
          <p:nvPr/>
        </p:nvCxnSpPr>
        <p:spPr>
          <a:xfrm flipH="1">
            <a:off x="1731897" y="4541929"/>
            <a:ext cx="2494513" cy="42427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47" idx="7"/>
            <a:endCxn id="26" idx="7"/>
          </p:cNvCxnSpPr>
          <p:nvPr/>
        </p:nvCxnSpPr>
        <p:spPr>
          <a:xfrm>
            <a:off x="1731897" y="4867418"/>
            <a:ext cx="123578" cy="934902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5" idx="7"/>
            <a:endCxn id="18" idx="3"/>
          </p:cNvCxnSpPr>
          <p:nvPr/>
        </p:nvCxnSpPr>
        <p:spPr>
          <a:xfrm flipV="1">
            <a:off x="941847" y="2406868"/>
            <a:ext cx="1650529" cy="770448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20" idx="6"/>
            <a:endCxn id="21" idx="4"/>
          </p:cNvCxnSpPr>
          <p:nvPr/>
        </p:nvCxnSpPr>
        <p:spPr>
          <a:xfrm>
            <a:off x="6482255" y="2387600"/>
            <a:ext cx="787954" cy="69850"/>
          </a:xfrm>
          <a:prstGeom prst="line">
            <a:avLst/>
          </a:prstGeom>
          <a:ln w="254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18" idx="4"/>
            <a:endCxn id="48" idx="7"/>
          </p:cNvCxnSpPr>
          <p:nvPr/>
        </p:nvCxnSpPr>
        <p:spPr>
          <a:xfrm flipH="1">
            <a:off x="2146720" y="2427327"/>
            <a:ext cx="489347" cy="807262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48" idx="3"/>
            <a:endCxn id="25" idx="6"/>
          </p:cNvCxnSpPr>
          <p:nvPr/>
        </p:nvCxnSpPr>
        <p:spPr>
          <a:xfrm flipH="1" flipV="1">
            <a:off x="959945" y="3226707"/>
            <a:ext cx="1099393" cy="106664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23" idx="7"/>
            <a:endCxn id="22" idx="3"/>
          </p:cNvCxnSpPr>
          <p:nvPr/>
        </p:nvCxnSpPr>
        <p:spPr>
          <a:xfrm flipV="1">
            <a:off x="6464157" y="3774929"/>
            <a:ext cx="1067839" cy="246030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21" idx="4"/>
          </p:cNvCxnSpPr>
          <p:nvPr/>
        </p:nvCxnSpPr>
        <p:spPr>
          <a:xfrm flipH="1" flipV="1">
            <a:off x="7270209" y="2457450"/>
            <a:ext cx="362033" cy="1228054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821223" y="3177316"/>
            <a:ext cx="1435723" cy="112378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17" idx="3"/>
          </p:cNvCxnSpPr>
          <p:nvPr/>
        </p:nvCxnSpPr>
        <p:spPr>
          <a:xfrm flipV="1">
            <a:off x="836367" y="2211662"/>
            <a:ext cx="241610" cy="1017313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48" idx="6"/>
          </p:cNvCxnSpPr>
          <p:nvPr/>
        </p:nvCxnSpPr>
        <p:spPr>
          <a:xfrm flipH="1">
            <a:off x="2164818" y="2381107"/>
            <a:ext cx="510844" cy="902873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273910" y="1517055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359660" y="3096836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90766" y="2879346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23146" y="1373041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9" descr="C:\Users\edithcohen\Documents\Dropbox\mytalks\MSR 201310\lego_starwars_yod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139" y="355289"/>
            <a:ext cx="944562" cy="97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4" name="Straight Connector 63"/>
          <p:cNvCxnSpPr>
            <a:stCxn id="47" idx="6"/>
          </p:cNvCxnSpPr>
          <p:nvPr/>
        </p:nvCxnSpPr>
        <p:spPr>
          <a:xfrm flipV="1">
            <a:off x="1749995" y="4591321"/>
            <a:ext cx="2538204" cy="325488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18" idx="5"/>
          </p:cNvCxnSpPr>
          <p:nvPr/>
        </p:nvCxnSpPr>
        <p:spPr>
          <a:xfrm flipH="1" flipV="1">
            <a:off x="2679758" y="2406868"/>
            <a:ext cx="1608441" cy="2158177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26" idx="6"/>
          </p:cNvCxnSpPr>
          <p:nvPr/>
        </p:nvCxnSpPr>
        <p:spPr>
          <a:xfrm flipH="1" flipV="1">
            <a:off x="1688206" y="4826213"/>
            <a:ext cx="185367" cy="1025498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24" idx="0"/>
          </p:cNvCxnSpPr>
          <p:nvPr/>
        </p:nvCxnSpPr>
        <p:spPr>
          <a:xfrm>
            <a:off x="1720504" y="4849255"/>
            <a:ext cx="1362174" cy="632256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endCxn id="23" idx="2"/>
          </p:cNvCxnSpPr>
          <p:nvPr/>
        </p:nvCxnSpPr>
        <p:spPr>
          <a:xfrm flipV="1">
            <a:off x="4328011" y="4070350"/>
            <a:ext cx="2030666" cy="466717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22" idx="1"/>
          </p:cNvCxnSpPr>
          <p:nvPr/>
        </p:nvCxnSpPr>
        <p:spPr>
          <a:xfrm flipV="1">
            <a:off x="6419279" y="3676147"/>
            <a:ext cx="1112717" cy="403690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7331998" y="2406868"/>
            <a:ext cx="219289" cy="1270385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endCxn id="19" idx="4"/>
          </p:cNvCxnSpPr>
          <p:nvPr/>
        </p:nvCxnSpPr>
        <p:spPr>
          <a:xfrm flipH="1" flipV="1">
            <a:off x="5909722" y="2984006"/>
            <a:ext cx="503286" cy="1056646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endCxn id="20" idx="6"/>
          </p:cNvCxnSpPr>
          <p:nvPr/>
        </p:nvCxnSpPr>
        <p:spPr>
          <a:xfrm flipV="1">
            <a:off x="6376775" y="2387600"/>
            <a:ext cx="105480" cy="1633360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1049330" y="5726231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574278" y="5379402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901648" y="4578500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23145" y="4375680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5210132" y="2104749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5960522" y="4072973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441642" y="3335580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6943264" y="1511642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924716" y="1489079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6005937" y="5802320"/>
            <a:ext cx="1857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Size 13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5645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7" grpId="0" animBg="1"/>
      <p:bldP spid="69" grpId="0" animBg="1"/>
      <p:bldP spid="70" grpId="0" animBg="1"/>
      <p:bldP spid="82" grpId="0" animBg="1"/>
      <p:bldP spid="83" grpId="0" animBg="1"/>
      <p:bldP spid="85" grpId="0" animBg="1"/>
      <p:bldP spid="8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sketch reachability sets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rom reachability sketch(</a:t>
            </a:r>
            <a:r>
              <a:rPr lang="en-US" dirty="0" err="1" smtClean="0"/>
              <a:t>es</a:t>
            </a:r>
            <a:r>
              <a:rPr lang="en-US" dirty="0" smtClean="0"/>
              <a:t>) we can: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Estimate cardinality  of reachability set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Get a sample of the reachable nodes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Estimate relations between reachability sets (e.g., </a:t>
            </a:r>
            <a:r>
              <a:rPr lang="en-US" dirty="0" err="1" smtClean="0">
                <a:solidFill>
                  <a:schemeClr val="tx2"/>
                </a:solidFill>
              </a:rPr>
              <a:t>Jaccard</a:t>
            </a:r>
            <a:r>
              <a:rPr lang="en-US" dirty="0" smtClean="0">
                <a:solidFill>
                  <a:schemeClr val="tx2"/>
                </a:solidFill>
              </a:rPr>
              <a:t> similarity)</a:t>
            </a:r>
            <a:endParaRPr 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77687" y="4724400"/>
                <a:ext cx="8229600" cy="1905000"/>
              </a:xfrm>
              <a:prstGeom prst="rect">
                <a:avLst/>
              </a:prstGeom>
              <a:ln w="25400"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Exact 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computation</a:t>
                </a:r>
                <a:r>
                  <a:rPr lang="en-US" dirty="0" smtClean="0"/>
                  <a:t> is </a:t>
                </a:r>
                <a:r>
                  <a:rPr lang="en-US" i="1" dirty="0" smtClean="0"/>
                  <a:t>costl</a:t>
                </a:r>
                <a:r>
                  <a:rPr lang="en-US" dirty="0" smtClean="0"/>
                  <a:t>y: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𝑚𝑛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nodes</a:t>
                </a:r>
                <a:r>
                  <a:rPr lang="en-US" dirty="0"/>
                  <a:t> </a:t>
                </a:r>
                <a:r>
                  <a:rPr lang="en-US" dirty="0" smtClean="0"/>
                  <a:t>and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edges, 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representation size </a:t>
                </a:r>
                <a:r>
                  <a:rPr lang="en-US" dirty="0" smtClean="0"/>
                  <a:t>is massive: does not  scale to large networks!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87" y="4724400"/>
                <a:ext cx="8229600" cy="1905000"/>
              </a:xfrm>
              <a:prstGeom prst="rect">
                <a:avLst/>
              </a:prstGeom>
              <a:blipFill rotWithShape="1">
                <a:blip r:embed="rId2"/>
                <a:stretch>
                  <a:fillRect l="-1551" t="-3155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56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299495"/>
            <a:ext cx="772240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Min-Hash sketches of all Reachability 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53882" y="6100315"/>
                <a:ext cx="5096619" cy="64405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</a:rPr>
                  <a:t>hash values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</a:rPr>
                      <m:t>𝐡</m:t>
                    </m:r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𝒗</m:t>
                    </m:r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∼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𝑼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[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𝟎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𝟏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b="1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53882" y="6100315"/>
                <a:ext cx="5096619" cy="644051"/>
              </a:xfrm>
              <a:blipFill rotWithShape="1">
                <a:blip r:embed="rId2"/>
                <a:stretch>
                  <a:fillRect l="-3110" t="-11429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415704" y="1455435"/>
            <a:ext cx="7763903" cy="5009618"/>
            <a:chOff x="415704" y="1455435"/>
            <a:chExt cx="7763903" cy="5009618"/>
          </a:xfrm>
        </p:grpSpPr>
        <p:pic>
          <p:nvPicPr>
            <p:cNvPr id="4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Oval 15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>
              <a:stCxn id="16" idx="6"/>
              <a:endCxn id="17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4" idx="0"/>
              <a:endCxn id="16" idx="4"/>
            </p:cNvCxnSpPr>
            <p:nvPr/>
          </p:nvCxnSpPr>
          <p:spPr>
            <a:xfrm flipV="1">
              <a:off x="898156" y="2232121"/>
              <a:ext cx="223512" cy="92473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5" idx="5"/>
              <a:endCxn id="23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0" idx="3"/>
              <a:endCxn id="22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9" idx="3"/>
              <a:endCxn id="18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8" idx="4"/>
              <a:endCxn id="22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9" idx="4"/>
              <a:endCxn id="22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1" idx="1"/>
              <a:endCxn id="18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6" idx="5"/>
              <a:endCxn id="22" idx="2"/>
            </p:cNvCxnSpPr>
            <p:nvPr/>
          </p:nvCxnSpPr>
          <p:spPr>
            <a:xfrm flipV="1">
              <a:off x="4331890" y="4070350"/>
              <a:ext cx="2026787" cy="52097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9" idx="5"/>
              <a:endCxn id="21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6" idx="0"/>
              <a:endCxn id="17" idx="5"/>
            </p:cNvCxnSpPr>
            <p:nvPr/>
          </p:nvCxnSpPr>
          <p:spPr>
            <a:xfrm flipH="1" flipV="1">
              <a:off x="2679758" y="2406868"/>
              <a:ext cx="1608441" cy="20652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2" idx="1"/>
              <a:endCxn id="17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Oval 39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>
              <a:stCxn id="16" idx="5"/>
              <a:endCxn id="41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0" idx="5"/>
              <a:endCxn id="23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7"/>
              <a:endCxn id="41" idx="4"/>
            </p:cNvCxnSpPr>
            <p:nvPr/>
          </p:nvCxnSpPr>
          <p:spPr>
            <a:xfrm flipV="1">
              <a:off x="1731897" y="3353830"/>
              <a:ext cx="371132" cy="151358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endCxn id="41" idx="6"/>
            </p:cNvCxnSpPr>
            <p:nvPr/>
          </p:nvCxnSpPr>
          <p:spPr>
            <a:xfrm flipH="1">
              <a:off x="2164818" y="2912669"/>
              <a:ext cx="3731823" cy="371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5" idx="6"/>
            </p:cNvCxnSpPr>
            <p:nvPr/>
          </p:nvCxnSpPr>
          <p:spPr>
            <a:xfrm flipV="1">
              <a:off x="1873573" y="4591320"/>
              <a:ext cx="2352837" cy="126039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3" idx="7"/>
              <a:endCxn id="26" idx="6"/>
            </p:cNvCxnSpPr>
            <p:nvPr/>
          </p:nvCxnSpPr>
          <p:spPr>
            <a:xfrm flipV="1">
              <a:off x="3126369" y="4541929"/>
              <a:ext cx="1223619" cy="9600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40" idx="5"/>
            </p:cNvCxnSpPr>
            <p:nvPr/>
          </p:nvCxnSpPr>
          <p:spPr>
            <a:xfrm flipH="1">
              <a:off x="1731897" y="4541929"/>
              <a:ext cx="2494513" cy="42427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0" idx="7"/>
              <a:endCxn id="25" idx="7"/>
            </p:cNvCxnSpPr>
            <p:nvPr/>
          </p:nvCxnSpPr>
          <p:spPr>
            <a:xfrm>
              <a:off x="1731897" y="4867418"/>
              <a:ext cx="123578" cy="93490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4" idx="7"/>
              <a:endCxn id="17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9" idx="6"/>
              <a:endCxn id="20" idx="4"/>
            </p:cNvCxnSpPr>
            <p:nvPr/>
          </p:nvCxnSpPr>
          <p:spPr>
            <a:xfrm>
              <a:off x="6482255" y="2387600"/>
              <a:ext cx="787954" cy="698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7" idx="4"/>
              <a:endCxn id="41" idx="7"/>
            </p:cNvCxnSpPr>
            <p:nvPr/>
          </p:nvCxnSpPr>
          <p:spPr>
            <a:xfrm flipH="1">
              <a:off x="2146720" y="2427327"/>
              <a:ext cx="489347" cy="80726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1" idx="3"/>
              <a:endCxn id="24" idx="6"/>
            </p:cNvCxnSpPr>
            <p:nvPr/>
          </p:nvCxnSpPr>
          <p:spPr>
            <a:xfrm flipH="1" flipV="1">
              <a:off x="959945" y="3226707"/>
              <a:ext cx="1099393" cy="106664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22" idx="7"/>
              <a:endCxn id="21" idx="3"/>
            </p:cNvCxnSpPr>
            <p:nvPr/>
          </p:nvCxnSpPr>
          <p:spPr>
            <a:xfrm flipV="1">
              <a:off x="6464157" y="3774929"/>
              <a:ext cx="1067839" cy="24603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endCxn id="20" idx="4"/>
            </p:cNvCxnSpPr>
            <p:nvPr/>
          </p:nvCxnSpPr>
          <p:spPr>
            <a:xfrm flipH="1" flipV="1">
              <a:off x="7270209" y="2457450"/>
              <a:ext cx="362033" cy="122805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66660" y="1545542"/>
            <a:ext cx="8489657" cy="5312458"/>
            <a:chOff x="66660" y="1545542"/>
            <a:chExt cx="8489657" cy="5312458"/>
          </a:xfrm>
        </p:grpSpPr>
        <p:sp>
          <p:nvSpPr>
            <p:cNvPr id="71" name="TextBox 70"/>
            <p:cNvSpPr txBox="1"/>
            <p:nvPr/>
          </p:nvSpPr>
          <p:spPr>
            <a:xfrm>
              <a:off x="66660" y="154554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0.37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41038" y="3482541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0.23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312758" y="370811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0.85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835041" y="176457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0.45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37093" y="5029370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0.06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184188" y="627322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0.95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143248" y="482640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0.77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030729" y="525897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0.69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449119" y="3958204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0.93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636067" y="617266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0.32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637476" y="1648606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0.28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885862" y="2671159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0.34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345283" y="159183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0.12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064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Graph Datasets:</a:t>
            </a:r>
            <a:br>
              <a:rPr lang="en-US" dirty="0" smtClean="0"/>
            </a:br>
            <a:r>
              <a:rPr lang="en-US" dirty="0" smtClean="0"/>
              <a:t>Represent relations between “things”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3476625" cy="2624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05000"/>
            <a:ext cx="4038600" cy="22717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671370"/>
            <a:ext cx="463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Bowtie structure of the Web </a:t>
            </a:r>
            <a:r>
              <a:rPr lang="en-US" dirty="0" err="1" smtClean="0"/>
              <a:t>Broder</a:t>
            </a:r>
            <a:r>
              <a:rPr lang="en-US" dirty="0" smtClean="0"/>
              <a:t> et. al. 2001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808" y="4298092"/>
            <a:ext cx="2609849" cy="22571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21091" y="6185926"/>
            <a:ext cx="2082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Dolphin interactions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4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685800" y="609600"/>
                <a:ext cx="7287288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00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/>
                  <a:t>Min-Hash sketches of all Reachability Sets: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  <m:r>
                      <a:rPr lang="en-US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09600"/>
                <a:ext cx="7287288" cy="1143000"/>
              </a:xfrm>
              <a:prstGeom prst="rect">
                <a:avLst/>
              </a:prstGeom>
              <a:blipFill rotWithShape="1">
                <a:blip r:embed="rId2"/>
                <a:stretch>
                  <a:fillRect t="-15957" b="-20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108494" y="2590800"/>
                <a:ext cx="6830088" cy="106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000" dirty="0" smtClean="0"/>
                  <a:t>For each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4000" dirty="0" smtClean="0"/>
                  <a:t>:   </a:t>
                </a:r>
                <a14:m>
                  <m:oMath xmlns:m="http://schemas.openxmlformats.org/officeDocument/2006/math">
                    <m:r>
                      <a:rPr lang="en-US" sz="4000" b="1" i="0" dirty="0" smtClean="0">
                        <a:solidFill>
                          <a:srgbClr val="7030A0"/>
                        </a:solidFill>
                        <a:latin typeface="Cambria Math"/>
                      </a:rPr>
                      <m:t>𝐬</m:t>
                    </m:r>
                    <m:d>
                      <m:dPr>
                        <m:ctrlPr>
                          <a:rPr lang="en-US" sz="40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40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←</m:t>
                    </m:r>
                    <m:limLow>
                      <m:limLowPr>
                        <m:ctrlPr>
                          <a:rPr lang="en-US" sz="40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40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𝐦𝐢𝐧</m:t>
                        </m:r>
                      </m:e>
                      <m:lim>
                        <m:r>
                          <a:rPr lang="en-US" sz="40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sz="40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↝ </m:t>
                        </m:r>
                        <m:r>
                          <a:rPr lang="en-US" sz="40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𝒖</m:t>
                        </m:r>
                      </m:lim>
                    </m:limLow>
                  </m:oMath>
                </a14:m>
                <a:r>
                  <a:rPr lang="en-US" sz="4000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𝒉</m:t>
                    </m:r>
                    <m:r>
                      <a:rPr lang="en-US" sz="40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sz="40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𝒖</m:t>
                    </m:r>
                    <m:r>
                      <a:rPr lang="en-US" sz="40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000" b="1" dirty="0" smtClean="0">
                    <a:solidFill>
                      <a:srgbClr val="7030A0"/>
                    </a:solidFill>
                  </a:rPr>
                  <a:t> </a:t>
                </a:r>
                <a:endParaRPr lang="en-US" sz="4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494" y="2590800"/>
                <a:ext cx="6830088" cy="1066800"/>
              </a:xfrm>
              <a:prstGeom prst="rect">
                <a:avLst/>
              </a:prstGeom>
              <a:blipFill rotWithShape="1">
                <a:blip r:embed="rId3"/>
                <a:stretch>
                  <a:fillRect l="-3214" t="-9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4400" y="3881887"/>
                <a:ext cx="7959641" cy="2575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Depending on application, may also want to include node ID in sketch: </a:t>
                </a:r>
              </a:p>
              <a:p>
                <a:pPr algn="ctr"/>
                <a14:m>
                  <m:oMath xmlns:m="http://schemas.openxmlformats.org/officeDocument/2006/math">
                    <m:limLow>
                      <m:limLowPr>
                        <m:ctrlP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𝐚𝐫𝐠𝐦𝐢𝐧</m:t>
                        </m:r>
                      </m:e>
                      <m:lim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↝ </m:t>
                        </m:r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𝒖</m:t>
                        </m:r>
                      </m:lim>
                    </m:limLow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𝒉</m:t>
                    </m:r>
                    <m:r>
                      <a:rPr lang="en-US" sz="36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sz="36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𝒖</m:t>
                    </m:r>
                    <m:r>
                      <a:rPr lang="en-US" sz="36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</a:rPr>
                  <a:t> </a:t>
                </a:r>
                <a:endParaRPr lang="en-US" sz="3600" dirty="0" smtClean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881887"/>
                <a:ext cx="7959641" cy="2575833"/>
              </a:xfrm>
              <a:prstGeom prst="rect">
                <a:avLst/>
              </a:prstGeom>
              <a:blipFill rotWithShape="1">
                <a:blip r:embed="rId4"/>
                <a:stretch>
                  <a:fillRect l="-2297" t="-3555" r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94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685800" y="609600"/>
                <a:ext cx="7287288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00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/>
                  <a:t>Min-Hash sketches of all Reachability Sets: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  <m:r>
                      <a:rPr lang="en-US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09600"/>
                <a:ext cx="7287288" cy="1143000"/>
              </a:xfrm>
              <a:prstGeom prst="rect">
                <a:avLst/>
              </a:prstGeom>
              <a:blipFill rotWithShape="1">
                <a:blip r:embed="rId2"/>
                <a:stretch>
                  <a:fillRect t="-15957" b="-20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545019" y="5879512"/>
                <a:ext cx="3450379" cy="8257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/>
                      </a:rPr>
                      <m:t>𝐬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←</m:t>
                    </m:r>
                    <m:limLow>
                      <m:limLow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𝐦𝐢𝐧</m:t>
                        </m:r>
                      </m:e>
                      <m:lim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↝ </m:t>
                        </m:r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𝒖</m:t>
                        </m:r>
                      </m:lim>
                    </m:limLow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𝒉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𝒖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019" y="5879512"/>
                <a:ext cx="3450379" cy="8257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15704" y="1455435"/>
            <a:ext cx="7763903" cy="5009618"/>
            <a:chOff x="415704" y="1455435"/>
            <a:chExt cx="7763903" cy="5009618"/>
          </a:xfrm>
        </p:grpSpPr>
        <p:pic>
          <p:nvPicPr>
            <p:cNvPr id="9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21" idx="6"/>
              <a:endCxn id="22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9" idx="0"/>
              <a:endCxn id="21" idx="4"/>
            </p:cNvCxnSpPr>
            <p:nvPr/>
          </p:nvCxnSpPr>
          <p:spPr>
            <a:xfrm flipV="1">
              <a:off x="898156" y="2232121"/>
              <a:ext cx="223512" cy="92473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0" idx="5"/>
              <a:endCxn id="28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5" idx="3"/>
              <a:endCxn id="27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4" idx="3"/>
              <a:endCxn id="23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3" idx="4"/>
              <a:endCxn id="27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4" idx="4"/>
              <a:endCxn id="27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6" idx="1"/>
              <a:endCxn id="23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1" idx="5"/>
              <a:endCxn id="27" idx="2"/>
            </p:cNvCxnSpPr>
            <p:nvPr/>
          </p:nvCxnSpPr>
          <p:spPr>
            <a:xfrm flipV="1">
              <a:off x="4331890" y="4070350"/>
              <a:ext cx="2026787" cy="52097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4" idx="5"/>
              <a:endCxn id="26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0"/>
              <a:endCxn id="22" idx="5"/>
            </p:cNvCxnSpPr>
            <p:nvPr/>
          </p:nvCxnSpPr>
          <p:spPr>
            <a:xfrm flipH="1" flipV="1">
              <a:off x="2679758" y="2406868"/>
              <a:ext cx="1608441" cy="20652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7" idx="1"/>
              <a:endCxn id="22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Oval 44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21" idx="5"/>
              <a:endCxn id="46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5" idx="5"/>
              <a:endCxn id="28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5" idx="7"/>
              <a:endCxn id="46" idx="4"/>
            </p:cNvCxnSpPr>
            <p:nvPr/>
          </p:nvCxnSpPr>
          <p:spPr>
            <a:xfrm flipV="1">
              <a:off x="1731897" y="3353830"/>
              <a:ext cx="371132" cy="151358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46" idx="6"/>
            </p:cNvCxnSpPr>
            <p:nvPr/>
          </p:nvCxnSpPr>
          <p:spPr>
            <a:xfrm flipH="1">
              <a:off x="2164818" y="2912669"/>
              <a:ext cx="3731823" cy="371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0" idx="6"/>
            </p:cNvCxnSpPr>
            <p:nvPr/>
          </p:nvCxnSpPr>
          <p:spPr>
            <a:xfrm flipV="1">
              <a:off x="1873573" y="4591320"/>
              <a:ext cx="2352837" cy="126039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8" idx="7"/>
              <a:endCxn id="31" idx="6"/>
            </p:cNvCxnSpPr>
            <p:nvPr/>
          </p:nvCxnSpPr>
          <p:spPr>
            <a:xfrm flipV="1">
              <a:off x="3126369" y="4541929"/>
              <a:ext cx="1223619" cy="9600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45" idx="5"/>
            </p:cNvCxnSpPr>
            <p:nvPr/>
          </p:nvCxnSpPr>
          <p:spPr>
            <a:xfrm flipH="1">
              <a:off x="1731897" y="4541929"/>
              <a:ext cx="2494513" cy="42427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5" idx="7"/>
              <a:endCxn id="30" idx="7"/>
            </p:cNvCxnSpPr>
            <p:nvPr/>
          </p:nvCxnSpPr>
          <p:spPr>
            <a:xfrm>
              <a:off x="1731897" y="4867418"/>
              <a:ext cx="123578" cy="93490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9" idx="7"/>
              <a:endCxn id="22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4" idx="6"/>
              <a:endCxn id="25" idx="4"/>
            </p:cNvCxnSpPr>
            <p:nvPr/>
          </p:nvCxnSpPr>
          <p:spPr>
            <a:xfrm>
              <a:off x="6482255" y="2387600"/>
              <a:ext cx="787954" cy="698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4"/>
              <a:endCxn id="46" idx="7"/>
            </p:cNvCxnSpPr>
            <p:nvPr/>
          </p:nvCxnSpPr>
          <p:spPr>
            <a:xfrm flipH="1">
              <a:off x="2146720" y="2427327"/>
              <a:ext cx="489347" cy="80726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6" idx="3"/>
              <a:endCxn id="29" idx="6"/>
            </p:cNvCxnSpPr>
            <p:nvPr/>
          </p:nvCxnSpPr>
          <p:spPr>
            <a:xfrm flipH="1" flipV="1">
              <a:off x="959945" y="3226707"/>
              <a:ext cx="1099393" cy="106664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7" idx="7"/>
              <a:endCxn id="26" idx="3"/>
            </p:cNvCxnSpPr>
            <p:nvPr/>
          </p:nvCxnSpPr>
          <p:spPr>
            <a:xfrm flipV="1">
              <a:off x="6464157" y="3774929"/>
              <a:ext cx="1067839" cy="24603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25" idx="4"/>
            </p:cNvCxnSpPr>
            <p:nvPr/>
          </p:nvCxnSpPr>
          <p:spPr>
            <a:xfrm flipH="1" flipV="1">
              <a:off x="7270209" y="2457450"/>
              <a:ext cx="362033" cy="122805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66660" y="1545542"/>
            <a:ext cx="8489657" cy="5312458"/>
            <a:chOff x="66660" y="1545542"/>
            <a:chExt cx="8489657" cy="5312458"/>
          </a:xfrm>
        </p:grpSpPr>
        <p:sp>
          <p:nvSpPr>
            <p:cNvPr id="62" name="TextBox 61"/>
            <p:cNvSpPr txBox="1"/>
            <p:nvPr/>
          </p:nvSpPr>
          <p:spPr>
            <a:xfrm>
              <a:off x="66660" y="154554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0.37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41038" y="3482541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0.23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12758" y="370811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0.85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35041" y="176457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0.45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7093" y="5029370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0.06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84188" y="627322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0.95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43248" y="482640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0.77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030729" y="525897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0.69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449119" y="3958204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0.93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636067" y="617266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0.32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37476" y="1648606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0.28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885862" y="2671159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0.34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345283" y="159183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0.12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3257549" y="215539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{0.23}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564333" y="578186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{0.06}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153397" y="578186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{0.06}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082677" y="4811617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{0.06}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4106" y="4472079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{0.06}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466000" y="230765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{0.12}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897335" y="3616355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{0.12}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339069" y="4360689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{0.12}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934445" y="308938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{0.12}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286427" y="1764578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{0.12}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149510" y="157065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{0.23}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778183" y="328398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{0.23}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978" y="271178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{0.23}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9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685800" y="609600"/>
                <a:ext cx="81534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000" dirty="0" smtClean="0"/>
                  <a:t>Min-Hash sketches of all Reachability Sets: bottom-2 </a:t>
                </a:r>
                <a14:m>
                  <m:oMath xmlns:m="http://schemas.openxmlformats.org/officeDocument/2006/math">
                    <m:r>
                      <a:rPr lang="en-US" sz="4000" b="0" i="0" dirty="0" smtClean="0">
                        <a:latin typeface="Cambria Math"/>
                      </a:rPr>
                      <m:t>(</m:t>
                    </m:r>
                    <m:r>
                      <a:rPr lang="en-US" sz="4000" i="1" dirty="0">
                        <a:latin typeface="Cambria Math"/>
                      </a:rPr>
                      <m:t>𝑘</m:t>
                    </m:r>
                    <m:r>
                      <a:rPr lang="en-US" sz="4000" i="1" dirty="0">
                        <a:latin typeface="Cambria Math"/>
                      </a:rPr>
                      <m:t>=2)</m:t>
                    </m:r>
                  </m:oMath>
                </a14:m>
                <a:r>
                  <a:rPr lang="en-US" sz="4000" dirty="0" smtClean="0"/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09600"/>
                <a:ext cx="8153400" cy="1143000"/>
              </a:xfrm>
              <a:prstGeom prst="rect">
                <a:avLst/>
              </a:prstGeom>
              <a:blipFill rotWithShape="1">
                <a:blip r:embed="rId2"/>
                <a:stretch>
                  <a:fillRect l="-524" t="-17021" r="-1795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81000" y="2590800"/>
                <a:ext cx="8001000" cy="106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000" dirty="0" smtClean="0"/>
                  <a:t>For each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4000" dirty="0" smtClean="0"/>
                  <a:t>:   </a:t>
                </a:r>
                <a14:m>
                  <m:oMath xmlns:m="http://schemas.openxmlformats.org/officeDocument/2006/math">
                    <m:r>
                      <a:rPr lang="en-US" sz="4000" b="1" i="0" dirty="0" smtClean="0">
                        <a:solidFill>
                          <a:srgbClr val="7030A0"/>
                        </a:solidFill>
                        <a:latin typeface="Cambria Math"/>
                      </a:rPr>
                      <m:t>𝐬</m:t>
                    </m:r>
                    <m:d>
                      <m:dPr>
                        <m:ctrlPr>
                          <a:rPr lang="en-US" sz="40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40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←</m:t>
                    </m:r>
                    <m:limLow>
                      <m:limLowPr>
                        <m:ctrlPr>
                          <a:rPr lang="en-US" sz="40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40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𝐛𝐨𝐭𝐭𝐨𝐦</m:t>
                        </m:r>
                        <m:r>
                          <m:rPr>
                            <m:nor/>
                          </m:rPr>
                          <a:rPr lang="en-US" sz="4000" dirty="0" smtClean="0"/>
                          <m:t>−</m:t>
                        </m:r>
                        <m:r>
                          <a:rPr lang="en-US" sz="40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e>
                      <m:lim>
                        <m:r>
                          <a:rPr lang="en-US" sz="40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sz="40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↝ </m:t>
                        </m:r>
                        <m:r>
                          <a:rPr lang="en-US" sz="40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𝒖</m:t>
                        </m:r>
                      </m:lim>
                    </m:limLow>
                  </m:oMath>
                </a14:m>
                <a:r>
                  <a:rPr lang="en-US" sz="4000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𝒉</m:t>
                    </m:r>
                    <m:r>
                      <a:rPr lang="en-US" sz="40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sz="40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𝒖</m:t>
                    </m:r>
                    <m:r>
                      <a:rPr lang="en-US" sz="40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000" b="1" dirty="0" smtClean="0">
                    <a:solidFill>
                      <a:srgbClr val="7030A0"/>
                    </a:solidFill>
                  </a:rPr>
                  <a:t> </a:t>
                </a:r>
                <a:endParaRPr lang="en-US" sz="4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90800"/>
                <a:ext cx="8001000" cy="1066800"/>
              </a:xfrm>
              <a:prstGeom prst="rect">
                <a:avLst/>
              </a:prstGeom>
              <a:blipFill rotWithShape="1">
                <a:blip r:embed="rId3"/>
                <a:stretch>
                  <a:fillRect l="-2744" t="-3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78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609600"/>
            <a:ext cx="72872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Min-Hash sketches of all Reachability Sets: bottom-2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15704" y="1455435"/>
            <a:ext cx="7763903" cy="5009618"/>
            <a:chOff x="415704" y="1455435"/>
            <a:chExt cx="7763903" cy="5009618"/>
          </a:xfrm>
        </p:grpSpPr>
        <p:pic>
          <p:nvPicPr>
            <p:cNvPr id="9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21" idx="6"/>
              <a:endCxn id="22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9" idx="0"/>
              <a:endCxn id="21" idx="4"/>
            </p:cNvCxnSpPr>
            <p:nvPr/>
          </p:nvCxnSpPr>
          <p:spPr>
            <a:xfrm flipV="1">
              <a:off x="898156" y="2232121"/>
              <a:ext cx="223512" cy="92473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0" idx="5"/>
              <a:endCxn id="28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5" idx="3"/>
              <a:endCxn id="27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4" idx="3"/>
              <a:endCxn id="23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3" idx="4"/>
              <a:endCxn id="27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4" idx="4"/>
              <a:endCxn id="27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6" idx="1"/>
              <a:endCxn id="23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1" idx="5"/>
              <a:endCxn id="27" idx="2"/>
            </p:cNvCxnSpPr>
            <p:nvPr/>
          </p:nvCxnSpPr>
          <p:spPr>
            <a:xfrm flipV="1">
              <a:off x="4331890" y="4070350"/>
              <a:ext cx="2026787" cy="52097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4" idx="5"/>
              <a:endCxn id="26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0"/>
              <a:endCxn id="22" idx="5"/>
            </p:cNvCxnSpPr>
            <p:nvPr/>
          </p:nvCxnSpPr>
          <p:spPr>
            <a:xfrm flipH="1" flipV="1">
              <a:off x="2679758" y="2406868"/>
              <a:ext cx="1608441" cy="20652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7" idx="1"/>
              <a:endCxn id="22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Oval 44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21" idx="5"/>
              <a:endCxn id="46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5" idx="5"/>
              <a:endCxn id="28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5" idx="7"/>
              <a:endCxn id="46" idx="4"/>
            </p:cNvCxnSpPr>
            <p:nvPr/>
          </p:nvCxnSpPr>
          <p:spPr>
            <a:xfrm flipV="1">
              <a:off x="1731897" y="3353830"/>
              <a:ext cx="371132" cy="151358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46" idx="6"/>
            </p:cNvCxnSpPr>
            <p:nvPr/>
          </p:nvCxnSpPr>
          <p:spPr>
            <a:xfrm flipH="1">
              <a:off x="2164818" y="2912669"/>
              <a:ext cx="3731823" cy="371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0" idx="6"/>
            </p:cNvCxnSpPr>
            <p:nvPr/>
          </p:nvCxnSpPr>
          <p:spPr>
            <a:xfrm flipV="1">
              <a:off x="1873573" y="4591320"/>
              <a:ext cx="2352837" cy="126039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8" idx="7"/>
              <a:endCxn id="31" idx="6"/>
            </p:cNvCxnSpPr>
            <p:nvPr/>
          </p:nvCxnSpPr>
          <p:spPr>
            <a:xfrm flipV="1">
              <a:off x="3126369" y="4541929"/>
              <a:ext cx="1223619" cy="9600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45" idx="5"/>
            </p:cNvCxnSpPr>
            <p:nvPr/>
          </p:nvCxnSpPr>
          <p:spPr>
            <a:xfrm flipH="1">
              <a:off x="1731897" y="4541929"/>
              <a:ext cx="2494513" cy="42427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5" idx="7"/>
              <a:endCxn id="30" idx="7"/>
            </p:cNvCxnSpPr>
            <p:nvPr/>
          </p:nvCxnSpPr>
          <p:spPr>
            <a:xfrm>
              <a:off x="1731897" y="4867418"/>
              <a:ext cx="123578" cy="93490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9" idx="7"/>
              <a:endCxn id="22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4" idx="6"/>
              <a:endCxn id="25" idx="4"/>
            </p:cNvCxnSpPr>
            <p:nvPr/>
          </p:nvCxnSpPr>
          <p:spPr>
            <a:xfrm>
              <a:off x="6482255" y="2387600"/>
              <a:ext cx="787954" cy="698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4"/>
              <a:endCxn id="46" idx="7"/>
            </p:cNvCxnSpPr>
            <p:nvPr/>
          </p:nvCxnSpPr>
          <p:spPr>
            <a:xfrm flipH="1">
              <a:off x="2146720" y="2427327"/>
              <a:ext cx="489347" cy="80726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6" idx="3"/>
              <a:endCxn id="29" idx="6"/>
            </p:cNvCxnSpPr>
            <p:nvPr/>
          </p:nvCxnSpPr>
          <p:spPr>
            <a:xfrm flipH="1" flipV="1">
              <a:off x="959945" y="3226707"/>
              <a:ext cx="1099393" cy="106664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7" idx="7"/>
              <a:endCxn id="26" idx="3"/>
            </p:cNvCxnSpPr>
            <p:nvPr/>
          </p:nvCxnSpPr>
          <p:spPr>
            <a:xfrm flipV="1">
              <a:off x="6464157" y="3774929"/>
              <a:ext cx="1067839" cy="24603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25" idx="4"/>
            </p:cNvCxnSpPr>
            <p:nvPr/>
          </p:nvCxnSpPr>
          <p:spPr>
            <a:xfrm flipH="1" flipV="1">
              <a:off x="7270209" y="2457450"/>
              <a:ext cx="362033" cy="122805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66660" y="1545542"/>
            <a:ext cx="8489657" cy="5312458"/>
            <a:chOff x="66660" y="1545542"/>
            <a:chExt cx="8489657" cy="5312458"/>
          </a:xfrm>
        </p:grpSpPr>
        <p:sp>
          <p:nvSpPr>
            <p:cNvPr id="62" name="TextBox 61"/>
            <p:cNvSpPr txBox="1"/>
            <p:nvPr/>
          </p:nvSpPr>
          <p:spPr>
            <a:xfrm>
              <a:off x="66660" y="154554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0.37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41038" y="3482541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0.23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12758" y="370811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0.85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35041" y="176457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0.45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7093" y="5029370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0.06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84188" y="627322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0.95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43248" y="482640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0.77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030729" y="525897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0.69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449119" y="3958204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0.93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636067" y="617266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0.32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37476" y="1648606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0.28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885862" y="2671159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0.34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345283" y="159183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0.12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1936267" y="4905994"/>
            <a:ext cx="2040943" cy="584775"/>
          </a:xfrm>
          <a:prstGeom prst="rect">
            <a:avLst/>
          </a:prstGeom>
          <a:solidFill>
            <a:schemeClr val="bg2">
              <a:alpha val="8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{0.06,0.12}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206046" y="2900854"/>
            <a:ext cx="2040943" cy="584775"/>
          </a:xfrm>
          <a:prstGeom prst="rect">
            <a:avLst/>
          </a:prstGeom>
          <a:solidFill>
            <a:schemeClr val="bg2">
              <a:alpha val="8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{0.12,0.23}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33872" y="2499704"/>
            <a:ext cx="2040943" cy="584775"/>
          </a:xfrm>
          <a:prstGeom prst="rect">
            <a:avLst/>
          </a:prstGeom>
          <a:solidFill>
            <a:schemeClr val="bg2">
              <a:alpha val="8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{0.23,0.37}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1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8" grpId="0" animBg="1"/>
      <p:bldP spid="8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2"/>
                </a:solidFill>
              </a:rPr>
              <a:t>Next:</a:t>
            </a:r>
            <a:r>
              <a:rPr lang="en-US" dirty="0" smtClean="0"/>
              <a:t> Computing Min-Hash sketches of all reachability sets </a:t>
            </a:r>
            <a:r>
              <a:rPr lang="en-US" u="sng" dirty="0" smtClean="0"/>
              <a:t>efficiently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09600" y="2209800"/>
                <a:ext cx="8229600" cy="1676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600" dirty="0" smtClean="0">
                    <a:solidFill>
                      <a:schemeClr val="tx2"/>
                    </a:solidFill>
                    <a:latin typeface="Cambria Math"/>
                  </a:rPr>
                  <a:t>Sketch size </a:t>
                </a:r>
                <a:r>
                  <a:rPr lang="en-US" sz="3600" dirty="0" smtClean="0">
                    <a:latin typeface="Cambria Math"/>
                  </a:rPr>
                  <a:t>for a node: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</a:rPr>
                      <m:t>𝑂</m:t>
                    </m:r>
                    <m:r>
                      <a:rPr lang="en-US" sz="3600" i="1" dirty="0" smtClean="0">
                        <a:latin typeface="Cambria Math"/>
                      </a:rPr>
                      <m:t>(</m:t>
                    </m:r>
                    <m:r>
                      <a:rPr lang="en-US" sz="3600" i="1" dirty="0" smtClean="0">
                        <a:latin typeface="Cambria Math"/>
                      </a:rPr>
                      <m:t>𝑘</m:t>
                    </m:r>
                    <m:r>
                      <a:rPr lang="en-US" sz="3600" i="1" dirty="0" smtClean="0">
                        <a:latin typeface="Cambria Math"/>
                      </a:rPr>
                      <m:t>) </m:t>
                    </m:r>
                  </m:oMath>
                </a14:m>
                <a:endParaRPr lang="en-US" sz="360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3600" dirty="0" smtClean="0">
                    <a:solidFill>
                      <a:schemeClr val="tx2"/>
                    </a:solidFill>
                  </a:rPr>
                  <a:t>Total computation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/>
                      </a:rPr>
                      <m:t>≈</m:t>
                    </m:r>
                    <m:r>
                      <a:rPr lang="en-US" sz="3600" i="1" dirty="0" smtClean="0">
                        <a:latin typeface="Cambria Math"/>
                      </a:rPr>
                      <m:t>𝑂</m:t>
                    </m:r>
                    <m:r>
                      <a:rPr lang="en-US" sz="3600" i="1" dirty="0" smtClean="0">
                        <a:latin typeface="Cambria Math"/>
                      </a:rPr>
                      <m:t>(</m:t>
                    </m:r>
                    <m:r>
                      <a:rPr lang="en-US" sz="3600" b="0" i="1" dirty="0" smtClean="0">
                        <a:latin typeface="Cambria Math"/>
                      </a:rPr>
                      <m:t>𝑘</m:t>
                    </m:r>
                    <m:r>
                      <a:rPr lang="en-US" sz="3600" i="1" dirty="0" err="1" smtClean="0">
                        <a:latin typeface="Cambria Math"/>
                      </a:rPr>
                      <m:t>𝑚</m:t>
                    </m:r>
                    <m:r>
                      <a:rPr lang="en-US" sz="36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600" dirty="0" smtClean="0"/>
                  <a:t>   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209800"/>
                <a:ext cx="8229600" cy="1676400"/>
              </a:xfrm>
              <a:prstGeom prst="rect">
                <a:avLst/>
              </a:prstGeom>
              <a:blipFill rotWithShape="1">
                <a:blip r:embed="rId2"/>
                <a:stretch>
                  <a:fillRect l="-2222" t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3886200"/>
            <a:ext cx="8991600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tx2"/>
                </a:solidFill>
              </a:rPr>
              <a:t>A</a:t>
            </a:r>
            <a:r>
              <a:rPr lang="en-US" sz="3600" b="1" dirty="0" smtClean="0">
                <a:solidFill>
                  <a:schemeClr val="tx2"/>
                </a:solidFill>
              </a:rPr>
              <a:t>lgorithms/methods</a:t>
            </a:r>
            <a:r>
              <a:rPr lang="en-US" sz="3600" dirty="0" smtClean="0">
                <a:solidFill>
                  <a:schemeClr val="tx2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Graphs searches (say BFS)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Dynamic programming/ Distributed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0529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457200" y="609600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00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/>
                  <a:t>Computing Min-Hash Sketches of all Reachability </a:t>
                </a:r>
                <a:r>
                  <a:rPr lang="en-US" dirty="0"/>
                  <a:t>S</a:t>
                </a:r>
                <a:r>
                  <a:rPr lang="en-US" dirty="0" smtClean="0"/>
                  <a:t>ets: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  <m:r>
                      <a:rPr lang="en-US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 BFS method</a:t>
                </a:r>
                <a:endParaRPr lang="en-US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09600"/>
                <a:ext cx="8229600" cy="1143000"/>
              </a:xfrm>
              <a:prstGeom prst="rect">
                <a:avLst/>
              </a:prstGeom>
              <a:blipFill rotWithShape="1">
                <a:blip r:embed="rId2"/>
                <a:stretch>
                  <a:fillRect l="-296" t="-15957" r="-296" b="-20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781300" y="1752600"/>
                <a:ext cx="3581400" cy="8870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/>
                      </a:rPr>
                      <m:t>𝐬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←</m:t>
                    </m:r>
                    <m:limLow>
                      <m:limLow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𝐦𝐢𝐧</m:t>
                        </m:r>
                      </m:e>
                      <m:lim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↝ </m:t>
                        </m:r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𝒖</m:t>
                        </m:r>
                      </m:lim>
                    </m:limLow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𝒉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𝒖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300" y="1752600"/>
                <a:ext cx="3581400" cy="8870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94581" y="2684253"/>
                <a:ext cx="8360434" cy="3733800"/>
              </a:xfrm>
              <a:prstGeom prst="rect">
                <a:avLst/>
              </a:prstGeom>
              <a:solidFill>
                <a:schemeClr val="accent1">
                  <a:alpha val="13000"/>
                </a:schemeClr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Iterate over nodes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 by increasing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h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: </a:t>
                </a:r>
                <a:endParaRPr lang="en-US" dirty="0" smtClean="0"/>
              </a:p>
              <a:p>
                <a:pPr marL="400050" lvl="1" indent="0">
                  <a:buNone/>
                </a:pPr>
                <a:r>
                  <a:rPr lang="en-US" sz="3200" dirty="0" smtClean="0"/>
                  <a:t>Visit nodes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3200" dirty="0" smtClean="0"/>
                  <a:t> through a reverse search from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sz="3200" dirty="0" smtClean="0"/>
                  <a:t>: </a:t>
                </a:r>
              </a:p>
              <a:p>
                <a:pPr marL="1257300" lvl="2" indent="-457200">
                  <a:buFont typeface="Wingdings" panose="05000000000000000000" pitchFamily="2" charset="2"/>
                  <a:buChar char="§"/>
                </a:pPr>
                <a:r>
                  <a:rPr lang="en-US" sz="3200" b="1" dirty="0" smtClean="0"/>
                  <a:t>IF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</a:rPr>
                      <m:t>s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=∅</m:t>
                    </m:r>
                    <m:r>
                      <a:rPr lang="en-US" sz="3200" b="0" i="1" dirty="0" smtClean="0">
                        <a:latin typeface="Cambria Math"/>
                      </a:rPr>
                      <m:t>,  </m:t>
                    </m:r>
                  </m:oMath>
                </a14:m>
                <a:endParaRPr lang="en-US" sz="3200" b="0" i="1" dirty="0" smtClean="0">
                  <a:latin typeface="Cambria Math"/>
                </a:endParaRPr>
              </a:p>
              <a:p>
                <a:pPr marL="1714500" lvl="3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←</m:t>
                    </m:r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h</m:t>
                    </m:r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200" dirty="0" smtClean="0">
                  <a:solidFill>
                    <a:schemeClr val="tx2"/>
                  </a:solidFill>
                </a:endParaRPr>
              </a:p>
              <a:p>
                <a:pPr marL="1714500" lvl="3" indent="-457200">
                  <a:buFont typeface="Wingdings" panose="05000000000000000000" pitchFamily="2" charset="2"/>
                  <a:buChar char="§"/>
                </a:pPr>
                <a:r>
                  <a:rPr lang="en-US" sz="3200" dirty="0" smtClean="0"/>
                  <a:t>Continue search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 smtClean="0">
                        <a:solidFill>
                          <a:schemeClr val="tx2"/>
                        </a:solidFill>
                        <a:latin typeface="Cambria Math"/>
                      </a:rPr>
                      <m:t>i</m:t>
                    </m:r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chemeClr val="tx2"/>
                        </a:solidFill>
                        <a:latin typeface="Cambria Math"/>
                      </a:rPr>
                      <m:t>nNeighbors</m:t>
                    </m:r>
                    <m:r>
                      <a:rPr lang="en-US" sz="3200" b="0" i="0" dirty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200" dirty="0" smtClean="0">
                  <a:solidFill>
                    <a:schemeClr val="tx2"/>
                  </a:solidFill>
                </a:endParaRPr>
              </a:p>
              <a:p>
                <a:pPr marL="1257300" lvl="2" indent="-457200">
                  <a:buFont typeface="Wingdings" panose="05000000000000000000" pitchFamily="2" charset="2"/>
                  <a:buChar char="§"/>
                </a:pPr>
                <a:r>
                  <a:rPr lang="en-US" sz="3200" b="1" dirty="0" smtClean="0"/>
                  <a:t>ELSE</a:t>
                </a:r>
                <a:r>
                  <a:rPr lang="en-US" sz="3200" dirty="0" smtClean="0"/>
                  <a:t>, truncate search at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81" y="2684253"/>
                <a:ext cx="8360434" cy="3733800"/>
              </a:xfrm>
              <a:prstGeom prst="rect">
                <a:avLst/>
              </a:prstGeom>
              <a:blipFill rotWithShape="1">
                <a:blip r:embed="rId4"/>
                <a:stretch>
                  <a:fillRect l="-1747" t="-1789" r="-146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203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545019" y="5879512"/>
                <a:ext cx="3450379" cy="8257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/>
                      </a:rPr>
                      <m:t>𝐬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←</m:t>
                    </m:r>
                    <m:limLow>
                      <m:limLow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𝐦𝐢𝐧</m:t>
                        </m:r>
                      </m:e>
                      <m:lim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↝ </m:t>
                        </m:r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𝒖</m:t>
                        </m:r>
                      </m:lim>
                    </m:limLow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𝒉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𝒖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019" y="5879512"/>
                <a:ext cx="3450379" cy="82578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15704" y="1455435"/>
            <a:ext cx="7763903" cy="5009618"/>
            <a:chOff x="415704" y="1455435"/>
            <a:chExt cx="7763903" cy="5009618"/>
          </a:xfrm>
        </p:grpSpPr>
        <p:pic>
          <p:nvPicPr>
            <p:cNvPr id="9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21" idx="6"/>
              <a:endCxn id="22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9" idx="0"/>
              <a:endCxn id="21" idx="4"/>
            </p:cNvCxnSpPr>
            <p:nvPr/>
          </p:nvCxnSpPr>
          <p:spPr>
            <a:xfrm flipV="1">
              <a:off x="898156" y="2232121"/>
              <a:ext cx="223512" cy="92473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0" idx="5"/>
              <a:endCxn id="28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5" idx="3"/>
              <a:endCxn id="27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4" idx="3"/>
              <a:endCxn id="23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3" idx="4"/>
              <a:endCxn id="27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4" idx="4"/>
              <a:endCxn id="27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6" idx="1"/>
              <a:endCxn id="23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1" idx="5"/>
              <a:endCxn id="27" idx="2"/>
            </p:cNvCxnSpPr>
            <p:nvPr/>
          </p:nvCxnSpPr>
          <p:spPr>
            <a:xfrm flipV="1">
              <a:off x="4331890" y="4070350"/>
              <a:ext cx="2026787" cy="52097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4" idx="5"/>
              <a:endCxn id="26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0"/>
              <a:endCxn id="22" idx="5"/>
            </p:cNvCxnSpPr>
            <p:nvPr/>
          </p:nvCxnSpPr>
          <p:spPr>
            <a:xfrm flipH="1" flipV="1">
              <a:off x="2679758" y="2406868"/>
              <a:ext cx="1608441" cy="20652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7" idx="1"/>
              <a:endCxn id="22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Oval 44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21" idx="5"/>
              <a:endCxn id="46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5" idx="5"/>
              <a:endCxn id="28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5" idx="7"/>
              <a:endCxn id="46" idx="4"/>
            </p:cNvCxnSpPr>
            <p:nvPr/>
          </p:nvCxnSpPr>
          <p:spPr>
            <a:xfrm flipV="1">
              <a:off x="1731897" y="3353830"/>
              <a:ext cx="371132" cy="151358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46" idx="6"/>
            </p:cNvCxnSpPr>
            <p:nvPr/>
          </p:nvCxnSpPr>
          <p:spPr>
            <a:xfrm flipH="1">
              <a:off x="2164818" y="2912669"/>
              <a:ext cx="3731823" cy="371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0" idx="6"/>
            </p:cNvCxnSpPr>
            <p:nvPr/>
          </p:nvCxnSpPr>
          <p:spPr>
            <a:xfrm flipV="1">
              <a:off x="1873573" y="4591320"/>
              <a:ext cx="2352837" cy="126039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8" idx="7"/>
              <a:endCxn id="31" idx="6"/>
            </p:cNvCxnSpPr>
            <p:nvPr/>
          </p:nvCxnSpPr>
          <p:spPr>
            <a:xfrm flipV="1">
              <a:off x="3126369" y="4541929"/>
              <a:ext cx="1223619" cy="9600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45" idx="5"/>
            </p:cNvCxnSpPr>
            <p:nvPr/>
          </p:nvCxnSpPr>
          <p:spPr>
            <a:xfrm flipH="1">
              <a:off x="1731897" y="4541929"/>
              <a:ext cx="2494513" cy="42427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5" idx="7"/>
              <a:endCxn id="30" idx="7"/>
            </p:cNvCxnSpPr>
            <p:nvPr/>
          </p:nvCxnSpPr>
          <p:spPr>
            <a:xfrm>
              <a:off x="1731897" y="4867418"/>
              <a:ext cx="123578" cy="93490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9" idx="7"/>
              <a:endCxn id="22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4" idx="6"/>
              <a:endCxn id="25" idx="4"/>
            </p:cNvCxnSpPr>
            <p:nvPr/>
          </p:nvCxnSpPr>
          <p:spPr>
            <a:xfrm>
              <a:off x="6482255" y="2387600"/>
              <a:ext cx="787954" cy="698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4"/>
              <a:endCxn id="46" idx="7"/>
            </p:cNvCxnSpPr>
            <p:nvPr/>
          </p:nvCxnSpPr>
          <p:spPr>
            <a:xfrm flipH="1">
              <a:off x="2146720" y="2427327"/>
              <a:ext cx="489347" cy="80726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6" idx="3"/>
              <a:endCxn id="29" idx="6"/>
            </p:cNvCxnSpPr>
            <p:nvPr/>
          </p:nvCxnSpPr>
          <p:spPr>
            <a:xfrm flipH="1" flipV="1">
              <a:off x="959945" y="3226707"/>
              <a:ext cx="1099393" cy="106664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7" idx="7"/>
              <a:endCxn id="26" idx="3"/>
            </p:cNvCxnSpPr>
            <p:nvPr/>
          </p:nvCxnSpPr>
          <p:spPr>
            <a:xfrm flipV="1">
              <a:off x="6464157" y="3774929"/>
              <a:ext cx="1067839" cy="24603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25" idx="4"/>
            </p:cNvCxnSpPr>
            <p:nvPr/>
          </p:nvCxnSpPr>
          <p:spPr>
            <a:xfrm flipH="1" flipV="1">
              <a:off x="7270209" y="2457450"/>
              <a:ext cx="362033" cy="122805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66660" y="1545542"/>
            <a:ext cx="8489657" cy="5312458"/>
            <a:chOff x="66660" y="1545542"/>
            <a:chExt cx="8489657" cy="5312458"/>
          </a:xfrm>
        </p:grpSpPr>
        <p:sp>
          <p:nvSpPr>
            <p:cNvPr id="62" name="TextBox 61"/>
            <p:cNvSpPr txBox="1"/>
            <p:nvPr/>
          </p:nvSpPr>
          <p:spPr>
            <a:xfrm>
              <a:off x="66660" y="154554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0.37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41038" y="3482541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0.23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12758" y="370811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0.85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35041" y="176457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0.45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7093" y="5029370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0.06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84188" y="627322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0.95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43248" y="482640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0.77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030729" y="525897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0.69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449119" y="3958204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0.93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636067" y="617266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0.32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37476" y="1648606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0.28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885862" y="2671159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0.34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345283" y="159183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0.12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3257549" y="215539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{0.23}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564333" y="578186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{0.06}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153397" y="578186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{0.06}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082677" y="4811617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{0.06}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4106" y="4472079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{0.06}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466000" y="230765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{0.12}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897335" y="3616355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{0.12}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339069" y="4360689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{0.12}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934445" y="308938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{0.12}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286427" y="1764578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{0.12}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149510" y="157065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{0.23}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778183" y="328398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{0.23}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978" y="271178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{0.23}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829374" y="4493891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5953413" y="1559947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2734221" y="5542299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914313" y="4625590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1189798" y="5655225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/>
          <p:cNvCxnSpPr>
            <a:endCxn id="31" idx="7"/>
          </p:cNvCxnSpPr>
          <p:nvPr/>
        </p:nvCxnSpPr>
        <p:spPr>
          <a:xfrm flipV="1">
            <a:off x="1688206" y="4492538"/>
            <a:ext cx="2643684" cy="491520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2739004" y="2388787"/>
            <a:ext cx="3547423" cy="1646266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2979153" y="4528645"/>
            <a:ext cx="1189577" cy="1125946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1855475" y="4528644"/>
            <a:ext cx="2514627" cy="1273676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1878867" y="5593106"/>
            <a:ext cx="1195804" cy="286406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1992339" y="5029370"/>
            <a:ext cx="1152128" cy="496248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45" idx="7"/>
          </p:cNvCxnSpPr>
          <p:nvPr/>
        </p:nvCxnSpPr>
        <p:spPr>
          <a:xfrm>
            <a:off x="1731897" y="4867418"/>
            <a:ext cx="123578" cy="976330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endCxn id="26" idx="5"/>
          </p:cNvCxnSpPr>
          <p:nvPr/>
        </p:nvCxnSpPr>
        <p:spPr>
          <a:xfrm>
            <a:off x="5928764" y="2956484"/>
            <a:ext cx="1690614" cy="818445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6420466" y="2457185"/>
            <a:ext cx="35651" cy="1411570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23" idx="0"/>
          </p:cNvCxnSpPr>
          <p:nvPr/>
        </p:nvCxnSpPr>
        <p:spPr>
          <a:xfrm flipV="1">
            <a:off x="5909722" y="2383738"/>
            <a:ext cx="475311" cy="460568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endCxn id="25" idx="3"/>
          </p:cNvCxnSpPr>
          <p:nvPr/>
        </p:nvCxnSpPr>
        <p:spPr>
          <a:xfrm>
            <a:off x="6286427" y="2380437"/>
            <a:ext cx="940091" cy="56554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6045107" y="4067316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5124486" y="2199966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7011838" y="1540848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1359660" y="3189218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158152" y="2997266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7463624" y="3370308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/>
          <p:cNvCxnSpPr>
            <a:stCxn id="27" idx="1"/>
          </p:cNvCxnSpPr>
          <p:nvPr/>
        </p:nvCxnSpPr>
        <p:spPr>
          <a:xfrm flipH="1" flipV="1">
            <a:off x="5881789" y="2938502"/>
            <a:ext cx="494986" cy="1082457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endCxn id="110" idx="0"/>
          </p:cNvCxnSpPr>
          <p:nvPr/>
        </p:nvCxnSpPr>
        <p:spPr>
          <a:xfrm flipV="1">
            <a:off x="4458519" y="4067316"/>
            <a:ext cx="2046899" cy="495653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6362556" y="2398049"/>
            <a:ext cx="1213131" cy="1218306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27" idx="7"/>
            <a:endCxn id="26" idx="3"/>
          </p:cNvCxnSpPr>
          <p:nvPr/>
        </p:nvCxnSpPr>
        <p:spPr>
          <a:xfrm flipV="1">
            <a:off x="6464157" y="3774929"/>
            <a:ext cx="1067839" cy="246030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27" idx="7"/>
          </p:cNvCxnSpPr>
          <p:nvPr/>
        </p:nvCxnSpPr>
        <p:spPr>
          <a:xfrm flipV="1">
            <a:off x="6464157" y="2518759"/>
            <a:ext cx="749891" cy="1502200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18" idx="1"/>
          </p:cNvCxnSpPr>
          <p:nvPr/>
        </p:nvCxnSpPr>
        <p:spPr>
          <a:xfrm flipH="1" flipV="1">
            <a:off x="7279457" y="2553564"/>
            <a:ext cx="318989" cy="940614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21" idx="5"/>
            <a:endCxn id="46" idx="0"/>
          </p:cNvCxnSpPr>
          <p:nvPr/>
        </p:nvCxnSpPr>
        <p:spPr>
          <a:xfrm>
            <a:off x="1165359" y="2211662"/>
            <a:ext cx="937670" cy="1002468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22" idx="1"/>
          </p:cNvCxnSpPr>
          <p:nvPr/>
        </p:nvCxnSpPr>
        <p:spPr>
          <a:xfrm flipV="1">
            <a:off x="2059931" y="2308086"/>
            <a:ext cx="532445" cy="906045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881104" y="3190066"/>
            <a:ext cx="1221925" cy="129780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Oval 139"/>
          <p:cNvSpPr/>
          <p:nvPr/>
        </p:nvSpPr>
        <p:spPr>
          <a:xfrm>
            <a:off x="549601" y="1407809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2237544" y="1542487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Connector 144"/>
          <p:cNvCxnSpPr>
            <a:endCxn id="141" idx="4"/>
          </p:cNvCxnSpPr>
          <p:nvPr/>
        </p:nvCxnSpPr>
        <p:spPr>
          <a:xfrm>
            <a:off x="1165359" y="2115369"/>
            <a:ext cx="1532496" cy="272953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22" idx="4"/>
          </p:cNvCxnSpPr>
          <p:nvPr/>
        </p:nvCxnSpPr>
        <p:spPr>
          <a:xfrm>
            <a:off x="2636067" y="2427327"/>
            <a:ext cx="1711922" cy="2101318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2164818" y="2914156"/>
            <a:ext cx="3547423" cy="369824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685800" y="609600"/>
                <a:ext cx="7287288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00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/>
                  <a:t>Compute Min-Hash sketches of all Reachability Sets: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  <m:r>
                      <a:rPr lang="en-US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, BFS </a:t>
                </a:r>
                <a:endParaRPr lang="en-US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09600"/>
                <a:ext cx="7287288" cy="1143000"/>
              </a:xfrm>
              <a:prstGeom prst="rect">
                <a:avLst/>
              </a:prstGeom>
              <a:blipFill rotWithShape="1">
                <a:blip r:embed="rId16"/>
                <a:stretch>
                  <a:fillRect l="-2427" t="-15957" r="-3766" b="-20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64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 animBg="1"/>
      <p:bldP spid="89" grpId="0" animBg="1"/>
      <p:bldP spid="90" grpId="0" animBg="1"/>
      <p:bldP spid="91" grpId="0" animBg="1"/>
      <p:bldP spid="93" grpId="0" animBg="1"/>
      <p:bldP spid="110" grpId="0" animBg="1"/>
      <p:bldP spid="111" grpId="0" animBg="1"/>
      <p:bldP spid="112" grpId="0" animBg="1"/>
      <p:bldP spid="116" grpId="0" animBg="1"/>
      <p:bldP spid="117" grpId="0" animBg="1"/>
      <p:bldP spid="118" grpId="0" animBg="1"/>
      <p:bldP spid="140" grpId="0" animBg="1"/>
      <p:bldP spid="14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457200" y="609600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00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/>
                  <a:t>Computing Min-Hash sketches of all reachability sets: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  <m:r>
                      <a:rPr lang="en-US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 BFS method</a:t>
                </a:r>
                <a:endParaRPr lang="en-US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09600"/>
                <a:ext cx="8229600" cy="1143000"/>
              </a:xfrm>
              <a:prstGeom prst="rect">
                <a:avLst/>
              </a:prstGeom>
              <a:blipFill rotWithShape="1">
                <a:blip r:embed="rId2"/>
                <a:stretch>
                  <a:fillRect t="-15957" b="-20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156956" y="3200400"/>
                <a:ext cx="6830088" cy="1676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600" u="sng" dirty="0" smtClean="0">
                    <a:solidFill>
                      <a:schemeClr val="tx2"/>
                    </a:solidFill>
                  </a:rPr>
                  <a:t>Analysis:</a:t>
                </a:r>
                <a:endParaRPr lang="en-US" sz="3600" u="sng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sz="3600" dirty="0" smtClean="0"/>
                  <a:t>Each arc is used exactly once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</a:rPr>
                      <m:t>𝑂</m:t>
                    </m:r>
                    <m:r>
                      <a:rPr lang="en-US" sz="3600" i="1" dirty="0" smtClean="0">
                        <a:latin typeface="Cambria Math"/>
                      </a:rPr>
                      <m:t>(</m:t>
                    </m:r>
                    <m:r>
                      <a:rPr lang="en-US" sz="3600" i="1" dirty="0" smtClean="0">
                        <a:latin typeface="Cambria Math"/>
                      </a:rPr>
                      <m:t>𝑚</m:t>
                    </m:r>
                    <m:r>
                      <a:rPr lang="en-US" sz="360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956" y="3200400"/>
                <a:ext cx="6830088" cy="1676400"/>
              </a:xfrm>
              <a:prstGeom prst="rect">
                <a:avLst/>
              </a:prstGeom>
              <a:blipFill rotWithShape="1">
                <a:blip r:embed="rId3"/>
                <a:stretch>
                  <a:fillRect l="-2768" t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11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4572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Parallelizing BFS-based Min-Hash computation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52400" y="2356449"/>
                <a:ext cx="8817634" cy="18345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600" dirty="0"/>
                  <a:t>E</a:t>
                </a:r>
                <a:r>
                  <a:rPr lang="en-US" sz="3600" dirty="0" smtClean="0"/>
                  <a:t>ach graph search depends on all previous ones: seems like we need to perform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 smtClean="0"/>
                  <a:t>searches sequentially.</a:t>
                </a:r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356449"/>
                <a:ext cx="8817634" cy="1834551"/>
              </a:xfrm>
              <a:prstGeom prst="rect">
                <a:avLst/>
              </a:prstGeom>
              <a:blipFill rotWithShape="1">
                <a:blip r:embed="rId2"/>
                <a:stretch>
                  <a:fillRect l="-2075" t="-4983" b="-7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4724401"/>
            <a:ext cx="78486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How can we reduce dependencies ?</a:t>
            </a: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4572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Parallelizing BFS-based Min-Hash computation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52400" y="1600200"/>
                <a:ext cx="8839200" cy="487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 smtClean="0">
                    <a:solidFill>
                      <a:srgbClr val="7030A0"/>
                    </a:solidFill>
                  </a:rPr>
                  <a:t>Idea (</a:t>
                </a:r>
                <a14:m>
                  <m:oMath xmlns:m="http://schemas.openxmlformats.org/officeDocument/2006/math">
                    <m:r>
                      <a:rPr lang="en-US" i="1" u="sng" dirty="0">
                        <a:solidFill>
                          <a:srgbClr val="7030A0"/>
                        </a:solidFill>
                        <a:latin typeface="Cambria Math"/>
                      </a:rPr>
                      <m:t>𝑘</m:t>
                    </m:r>
                    <m:r>
                      <a:rPr lang="en-US" i="1" u="sng" dirty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i="1" u="sng" dirty="0">
                        <a:solidFill>
                          <a:srgbClr val="7030A0"/>
                        </a:solidFill>
                        <a:latin typeface="Cambria Math"/>
                      </a:rPr>
                      <m:t>1</m:t>
                    </m:r>
                    <m:r>
                      <a:rPr lang="en-US" b="0" i="0" u="sng" dirty="0" smtClean="0">
                        <a:solidFill>
                          <a:srgbClr val="7030A0"/>
                        </a:solidFill>
                        <a:latin typeface="Cambria Math"/>
                      </a:rPr>
                      <m:t>):</m:t>
                    </m:r>
                  </m:oMath>
                </a14:m>
                <a:endParaRPr lang="en-US" u="sng" dirty="0" smtClean="0">
                  <a:solidFill>
                    <a:srgbClr val="7030A0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Create a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super-node</a:t>
                </a:r>
                <a:r>
                  <a:rPr lang="en-US" dirty="0" smtClean="0"/>
                  <a:t> of 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 lowest hash nodes.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Perform a (reverse) search from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super-node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mark</a:t>
                </a:r>
                <a:r>
                  <a:rPr lang="en-US" dirty="0" smtClean="0"/>
                  <a:t> all nodes that are accessed.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7030A0"/>
                    </a:solidFill>
                  </a:rPr>
                  <a:t>C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oncurrently</a:t>
                </a:r>
                <a:r>
                  <a:rPr lang="en-US" dirty="0" smtClean="0"/>
                  <a:t> perform searches: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F</a:t>
                </a:r>
                <a:r>
                  <a:rPr lang="en-US" sz="3200" dirty="0" smtClean="0"/>
                  <a:t>rom the 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lowest</a:t>
                </a:r>
                <a:r>
                  <a:rPr lang="en-US" sz="3200" dirty="0" smtClean="0"/>
                  <a:t>-hash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𝑛</m:t>
                    </m:r>
                    <m:r>
                      <a:rPr lang="en-US" sz="3200" i="1" dirty="0" smtClean="0">
                        <a:latin typeface="Cambria Math"/>
                      </a:rPr>
                      <m:t>/</m:t>
                    </m:r>
                    <m:r>
                      <a:rPr lang="en-US" sz="3200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3200" dirty="0" smtClean="0"/>
                  <a:t> nodes (sequentially)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F</a:t>
                </a:r>
                <a:r>
                  <a:rPr lang="en-US" sz="3200" dirty="0" smtClean="0"/>
                  <a:t>rom the 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highest</a:t>
                </a:r>
                <a:r>
                  <a:rPr lang="en-US" sz="3200" dirty="0" smtClean="0"/>
                  <a:t>-hash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𝑛</m:t>
                    </m:r>
                    <m:r>
                      <a:rPr lang="en-US" sz="3200" i="1">
                        <a:latin typeface="Cambria Math"/>
                      </a:rPr>
                      <m:t>/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(sequentially). Prune searches </a:t>
                </a:r>
                <a:r>
                  <a:rPr lang="en-US" sz="3200" b="1" dirty="0" smtClean="0"/>
                  <a:t>also</a:t>
                </a:r>
                <a:r>
                  <a:rPr lang="en-US" sz="3200" dirty="0" smtClean="0"/>
                  <a:t> at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marked nodes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8839200" cy="4876800"/>
              </a:xfrm>
              <a:prstGeom prst="rect">
                <a:avLst/>
              </a:prstGeom>
              <a:blipFill rotWithShape="1">
                <a:blip r:embed="rId2"/>
                <a:stretch>
                  <a:fillRect l="-1724" t="-1500" b="-5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3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 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Hyperlinks (the Web)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Social graphs (Facebook, Twitter, LinkedIn,…)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Email logs, phone call logs , messages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Commerce transactions (Amazon purchases)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Road networks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Communication networks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Protein interactions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9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4572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Parallelizing BFS-based Min-Hash computation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04800" y="1752600"/>
                <a:ext cx="8686800" cy="487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 smtClean="0">
                    <a:solidFill>
                      <a:srgbClr val="7030A0"/>
                    </a:solidFill>
                  </a:rPr>
                  <a:t>Correctness: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For the lower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/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b="1" dirty="0" smtClean="0">
                    <a:solidFill>
                      <a:schemeClr val="tx2"/>
                    </a:solidFill>
                  </a:rPr>
                  <a:t> hash values</a:t>
                </a:r>
                <a:r>
                  <a:rPr lang="en-US" dirty="0" smtClean="0"/>
                  <a:t>: computation is the same.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For the higher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/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b="1" dirty="0" smtClean="0">
                    <a:solidFill>
                      <a:schemeClr val="tx2"/>
                    </a:solidFill>
                  </a:rPr>
                  <a:t>:</a:t>
                </a:r>
                <a:endParaRPr lang="en-US" b="1" dirty="0">
                  <a:solidFill>
                    <a:schemeClr val="tx2"/>
                  </a:solidFill>
                </a:endParaRPr>
              </a:p>
              <a:p>
                <a:pPr marL="400050" lvl="1" indent="0">
                  <a:buNone/>
                </a:pPr>
                <a:r>
                  <a:rPr lang="en-US" sz="3200" dirty="0"/>
                  <a:t>W</a:t>
                </a:r>
                <a:r>
                  <a:rPr lang="en-US" sz="3200" dirty="0" smtClean="0"/>
                  <a:t>e do not know the minimum reachable hash from higher-hash nodes, but we do know it is one of the lower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𝑛</m:t>
                    </m:r>
                    <m:r>
                      <a:rPr lang="en-US" sz="3200" i="1" dirty="0" smtClean="0">
                        <a:latin typeface="Cambria Math"/>
                      </a:rPr>
                      <m:t>/2</m:t>
                    </m:r>
                  </m:oMath>
                </a14:m>
                <a:r>
                  <a:rPr lang="en-US" sz="3200" dirty="0" smtClean="0"/>
                  <a:t> hash values.  This is all we need to know for correct pruning.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752600"/>
                <a:ext cx="8686800" cy="4876800"/>
              </a:xfrm>
              <a:prstGeom prst="rect">
                <a:avLst/>
              </a:prstGeom>
              <a:blipFill rotWithShape="1">
                <a:blip r:embed="rId2"/>
                <a:stretch>
                  <a:fillRect l="-1754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10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4572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Parallelizing BFS-based Min-Hash computation 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5030" y="4183092"/>
            <a:ext cx="7848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We </a:t>
            </a:r>
            <a:r>
              <a:rPr lang="en-US" b="1" dirty="0" smtClean="0">
                <a:solidFill>
                  <a:srgbClr val="7030A0"/>
                </a:solidFill>
              </a:rPr>
              <a:t>recursively</a:t>
            </a:r>
            <a:r>
              <a:rPr lang="en-US" dirty="0" smtClean="0"/>
              <a:t> apply this to each of the lower/higher sets: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65030" y="1828800"/>
                <a:ext cx="7848600" cy="1828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This only gives us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/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dirty="0" smtClean="0"/>
                  <a:t> instead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dirty="0" smtClean="0"/>
                  <a:t> sequential searches.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How can we obtain more parallelism ?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30" y="1828800"/>
                <a:ext cx="7848600" cy="1828800"/>
              </a:xfrm>
              <a:prstGeom prst="rect">
                <a:avLst/>
              </a:prstGeom>
              <a:blipFill rotWithShape="1">
                <a:blip r:embed="rId2"/>
                <a:stretch>
                  <a:fillRect l="-2020" t="-4000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18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4572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Parallelizing BFS-based Min-Hash computation 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3810" y="4061604"/>
            <a:ext cx="6083639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Super-nodes created in recursion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435633" y="1600200"/>
            <a:ext cx="8084390" cy="304800"/>
            <a:chOff x="435633" y="1600200"/>
            <a:chExt cx="8084390" cy="304800"/>
          </a:xfrm>
        </p:grpSpPr>
        <p:sp>
          <p:nvSpPr>
            <p:cNvPr id="2" name="Oval 1"/>
            <p:cNvSpPr/>
            <p:nvPr/>
          </p:nvSpPr>
          <p:spPr>
            <a:xfrm>
              <a:off x="435633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950151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464669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979187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493705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008223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522741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037259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51777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066295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580813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095331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609849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124367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638885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153400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340071" y="3581400"/>
                <a:ext cx="4231929" cy="914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Nodes ordered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h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𝑢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71" y="3581400"/>
                <a:ext cx="4231929" cy="914400"/>
              </a:xfrm>
              <a:prstGeom prst="rect">
                <a:avLst/>
              </a:prstGeom>
              <a:blipFill rotWithShape="1">
                <a:blip r:embed="rId2"/>
                <a:stretch>
                  <a:fillRect l="-3746" t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>
            <a:off x="435632" y="2133600"/>
            <a:ext cx="3968250" cy="0"/>
          </a:xfrm>
          <a:prstGeom prst="line">
            <a:avLst/>
          </a:prstGeom>
          <a:ln w="127000">
            <a:solidFill>
              <a:srgbClr val="FF0000">
                <a:alpha val="2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35632" y="2514600"/>
            <a:ext cx="1910178" cy="0"/>
          </a:xfrm>
          <a:prstGeom prst="line">
            <a:avLst/>
          </a:prstGeom>
          <a:ln w="127000">
            <a:solidFill>
              <a:srgbClr val="FF0000">
                <a:alpha val="2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30623" y="2514600"/>
            <a:ext cx="1910178" cy="0"/>
          </a:xfrm>
          <a:prstGeom prst="line">
            <a:avLst/>
          </a:prstGeom>
          <a:ln w="127000">
            <a:solidFill>
              <a:srgbClr val="FF0000">
                <a:alpha val="2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35633" y="2971800"/>
            <a:ext cx="881141" cy="0"/>
          </a:xfrm>
          <a:prstGeom prst="line">
            <a:avLst/>
          </a:prstGeom>
          <a:ln w="127000">
            <a:solidFill>
              <a:srgbClr val="FF0000">
                <a:alpha val="2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609849" y="2996242"/>
            <a:ext cx="881141" cy="0"/>
          </a:xfrm>
          <a:prstGeom prst="line">
            <a:avLst/>
          </a:prstGeom>
          <a:ln w="127000">
            <a:solidFill>
              <a:srgbClr val="FF0000">
                <a:alpha val="2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04571" y="2971800"/>
            <a:ext cx="881141" cy="0"/>
          </a:xfrm>
          <a:prstGeom prst="line">
            <a:avLst/>
          </a:prstGeom>
          <a:ln w="127000">
            <a:solidFill>
              <a:srgbClr val="FF0000">
                <a:alpha val="2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493705" y="2971800"/>
            <a:ext cx="881141" cy="0"/>
          </a:xfrm>
          <a:prstGeom prst="line">
            <a:avLst/>
          </a:prstGeom>
          <a:ln w="127000">
            <a:solidFill>
              <a:srgbClr val="FF0000">
                <a:alpha val="2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/>
              <p:cNvSpPr txBox="1">
                <a:spLocks/>
              </p:cNvSpPr>
              <p:nvPr/>
            </p:nvSpPr>
            <p:spPr>
              <a:xfrm>
                <a:off x="340071" y="4800600"/>
                <a:ext cx="8156229" cy="16954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The depth of dependencies is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The total number of edge traversals can increase by a factor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71" y="4800600"/>
                <a:ext cx="8156229" cy="1695450"/>
              </a:xfrm>
              <a:prstGeom prst="rect">
                <a:avLst/>
              </a:prstGeom>
              <a:blipFill rotWithShape="1">
                <a:blip r:embed="rId3"/>
                <a:stretch>
                  <a:fillRect l="-1719" t="-4317" b="-9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243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457200" y="609600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2500" lnSpcReduction="1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/>
                  <a:t>Computing Min-Hash Sketches of all Reachability </a:t>
                </a:r>
                <a:r>
                  <a:rPr lang="en-US" dirty="0"/>
                  <a:t>S</a:t>
                </a:r>
                <a:r>
                  <a:rPr lang="en-US" dirty="0" smtClean="0"/>
                  <a:t>ets: bottom-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,  BFS method</a:t>
                </a:r>
                <a:endParaRPr lang="en-US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09600"/>
                <a:ext cx="8229600" cy="1143000"/>
              </a:xfrm>
              <a:prstGeom prst="rect">
                <a:avLst/>
              </a:prstGeom>
              <a:blipFill rotWithShape="1">
                <a:blip r:embed="rId2"/>
                <a:stretch>
                  <a:fillRect t="-10106" r="-74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600200" y="4463627"/>
                <a:ext cx="5142273" cy="106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/>
                      </a:rPr>
                      <m:t>𝐬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←</m:t>
                    </m:r>
                    <m:limLow>
                      <m:limLow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𝐛𝐨𝐭𝐭𝐨𝐦</m:t>
                        </m:r>
                        <m:r>
                          <m:rPr>
                            <m:nor/>
                          </m:rPr>
                          <a:rPr lang="en-US" b="1" dirty="0" smtClean="0">
                            <a:solidFill>
                              <a:srgbClr val="7030A0"/>
                            </a:solidFill>
                          </a:rPr>
                          <m:t>−</m:t>
                        </m:r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e>
                      <m:lim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↝ </m:t>
                        </m:r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𝒖</m:t>
                        </m:r>
                      </m:lim>
                    </m:limLow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𝒉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𝒖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463627"/>
                <a:ext cx="5142273" cy="10668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81000" y="25146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Next</a:t>
            </a:r>
            <a:r>
              <a:rPr lang="en-US" sz="3200" dirty="0" smtClean="0">
                <a:solidFill>
                  <a:schemeClr val="tx2"/>
                </a:solidFill>
              </a:rPr>
              <a:t>: Computing sketches using the BFS method for k&gt;1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6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457200" y="609600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2500" lnSpcReduction="1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/>
                  <a:t>Computing Min-Hash Sketches of all Reachability </a:t>
                </a:r>
                <a:r>
                  <a:rPr lang="en-US" dirty="0"/>
                  <a:t>S</a:t>
                </a:r>
                <a:r>
                  <a:rPr lang="en-US" dirty="0" smtClean="0"/>
                  <a:t>ets: bottom-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,  BFS method</a:t>
                </a:r>
                <a:endParaRPr lang="en-US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09600"/>
                <a:ext cx="8229600" cy="1143000"/>
              </a:xfrm>
              <a:prstGeom prst="rect">
                <a:avLst/>
              </a:prstGeom>
              <a:blipFill rotWithShape="1">
                <a:blip r:embed="rId2"/>
                <a:stretch>
                  <a:fillRect t="-10106" r="-74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407278" y="1752600"/>
                <a:ext cx="4329444" cy="106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/>
                      </a:rPr>
                      <m:t>𝐬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←</m:t>
                    </m:r>
                    <m:limLow>
                      <m:limLow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𝐛𝐨𝐭𝐭𝐨𝐦</m:t>
                        </m:r>
                        <m:r>
                          <m:rPr>
                            <m:nor/>
                          </m:rPr>
                          <a:rPr lang="en-US" b="1" dirty="0" smtClean="0">
                            <a:solidFill>
                              <a:srgbClr val="7030A0"/>
                            </a:solidFill>
                          </a:rPr>
                          <m:t>−</m:t>
                        </m:r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e>
                      <m:lim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↝ </m:t>
                        </m:r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𝒖</m:t>
                        </m:r>
                      </m:lim>
                    </m:limLow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𝒉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𝒖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278" y="1752600"/>
                <a:ext cx="4329444" cy="10668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494581" y="2684253"/>
                <a:ext cx="8360434" cy="3733800"/>
              </a:xfrm>
              <a:prstGeom prst="rect">
                <a:avLst/>
              </a:prstGeom>
              <a:solidFill>
                <a:schemeClr val="accent1">
                  <a:alpha val="13000"/>
                </a:schemeClr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Iterate over nodes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 by increasing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h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: </a:t>
                </a:r>
                <a:endParaRPr lang="en-US" dirty="0" smtClean="0"/>
              </a:p>
              <a:p>
                <a:pPr marL="400050" lvl="1" indent="0">
                  <a:buNone/>
                </a:pPr>
                <a:r>
                  <a:rPr lang="en-US" sz="3200" dirty="0" smtClean="0"/>
                  <a:t>Visit nodes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3200" dirty="0" smtClean="0"/>
                  <a:t> through a reverse search from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sz="3200" dirty="0" smtClean="0"/>
                  <a:t>: </a:t>
                </a:r>
              </a:p>
              <a:p>
                <a:pPr marL="1257300" lvl="2" indent="-457200">
                  <a:buFont typeface="Wingdings" panose="05000000000000000000" pitchFamily="2" charset="2"/>
                  <a:buChar char="§"/>
                </a:pPr>
                <a:r>
                  <a:rPr lang="en-US" sz="3200" b="1" dirty="0" smtClean="0"/>
                  <a:t>IF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s</m:t>
                        </m:r>
                        <m:d>
                          <m:dPr>
                            <m:ctrlPr>
                              <a:rPr lang="en-US" sz="3200" b="0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&lt;</m:t>
                    </m:r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  <m:r>
                      <a:rPr lang="en-US" sz="3200" b="0" i="1" dirty="0" smtClean="0">
                        <a:latin typeface="Cambria Math"/>
                      </a:rPr>
                      <m:t>,  </m:t>
                    </m:r>
                  </m:oMath>
                </a14:m>
                <a:endParaRPr lang="en-US" sz="3200" b="0" i="1" dirty="0" smtClean="0">
                  <a:latin typeface="Cambria Math"/>
                </a:endParaRPr>
              </a:p>
              <a:p>
                <a:pPr marL="1714500" lvl="3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←</m:t>
                    </m:r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∪</m:t>
                    </m:r>
                    <m:r>
                      <m:rPr>
                        <m:lit/>
                      </m:rP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{</m:t>
                    </m:r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  <m:r>
                      <m:rPr>
                        <m:lit/>
                      </m:rP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3200" dirty="0" smtClean="0">
                  <a:solidFill>
                    <a:schemeClr val="tx2"/>
                  </a:solidFill>
                </a:endParaRPr>
              </a:p>
              <a:p>
                <a:pPr marL="1714500" lvl="3" indent="-457200">
                  <a:buFont typeface="Wingdings" panose="05000000000000000000" pitchFamily="2" charset="2"/>
                  <a:buChar char="§"/>
                </a:pPr>
                <a:r>
                  <a:rPr lang="en-US" sz="3200" dirty="0" smtClean="0"/>
                  <a:t>Continue search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 smtClean="0">
                        <a:solidFill>
                          <a:schemeClr val="tx2"/>
                        </a:solidFill>
                        <a:latin typeface="Cambria Math"/>
                      </a:rPr>
                      <m:t>i</m:t>
                    </m:r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chemeClr val="tx2"/>
                        </a:solidFill>
                        <a:latin typeface="Cambria Math"/>
                      </a:rPr>
                      <m:t>nNeighbors</m:t>
                    </m:r>
                    <m:r>
                      <a:rPr lang="en-US" sz="3200" b="0" i="0" dirty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200" dirty="0" smtClean="0">
                  <a:solidFill>
                    <a:schemeClr val="tx2"/>
                  </a:solidFill>
                </a:endParaRPr>
              </a:p>
              <a:p>
                <a:pPr marL="1257300" lvl="2" indent="-457200">
                  <a:buFont typeface="Wingdings" panose="05000000000000000000" pitchFamily="2" charset="2"/>
                  <a:buChar char="§"/>
                </a:pPr>
                <a:r>
                  <a:rPr lang="en-US" sz="3200" b="1" dirty="0" smtClean="0"/>
                  <a:t>ELSE</a:t>
                </a:r>
                <a:r>
                  <a:rPr lang="en-US" sz="3200" dirty="0" smtClean="0"/>
                  <a:t>, truncate search at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81" y="2684253"/>
                <a:ext cx="8360434" cy="3733800"/>
              </a:xfrm>
              <a:prstGeom prst="rect">
                <a:avLst/>
              </a:prstGeom>
              <a:blipFill rotWithShape="1">
                <a:blip r:embed="rId4"/>
                <a:stretch>
                  <a:fillRect l="-1747" t="-1789" r="-146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41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5704" y="1455435"/>
            <a:ext cx="7763903" cy="5009618"/>
            <a:chOff x="415704" y="1455435"/>
            <a:chExt cx="7763903" cy="5009618"/>
          </a:xfrm>
        </p:grpSpPr>
        <p:pic>
          <p:nvPicPr>
            <p:cNvPr id="9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21" idx="6"/>
              <a:endCxn id="22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9" idx="0"/>
              <a:endCxn id="21" idx="4"/>
            </p:cNvCxnSpPr>
            <p:nvPr/>
          </p:nvCxnSpPr>
          <p:spPr>
            <a:xfrm flipV="1">
              <a:off x="898156" y="2232121"/>
              <a:ext cx="223512" cy="92473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0" idx="5"/>
              <a:endCxn id="28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5" idx="3"/>
              <a:endCxn id="27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4" idx="3"/>
              <a:endCxn id="23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3" idx="4"/>
              <a:endCxn id="27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4" idx="4"/>
              <a:endCxn id="27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6" idx="1"/>
              <a:endCxn id="23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1" idx="5"/>
              <a:endCxn id="27" idx="2"/>
            </p:cNvCxnSpPr>
            <p:nvPr/>
          </p:nvCxnSpPr>
          <p:spPr>
            <a:xfrm flipV="1">
              <a:off x="4331890" y="4070350"/>
              <a:ext cx="2026787" cy="52097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4" idx="5"/>
              <a:endCxn id="26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0"/>
              <a:endCxn id="22" idx="5"/>
            </p:cNvCxnSpPr>
            <p:nvPr/>
          </p:nvCxnSpPr>
          <p:spPr>
            <a:xfrm flipH="1" flipV="1">
              <a:off x="2679758" y="2406868"/>
              <a:ext cx="1608441" cy="20652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7" idx="1"/>
              <a:endCxn id="22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Oval 44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21" idx="5"/>
              <a:endCxn id="46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5" idx="5"/>
              <a:endCxn id="28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5" idx="7"/>
              <a:endCxn id="46" idx="4"/>
            </p:cNvCxnSpPr>
            <p:nvPr/>
          </p:nvCxnSpPr>
          <p:spPr>
            <a:xfrm flipV="1">
              <a:off x="1731897" y="3353830"/>
              <a:ext cx="371132" cy="151358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46" idx="6"/>
            </p:cNvCxnSpPr>
            <p:nvPr/>
          </p:nvCxnSpPr>
          <p:spPr>
            <a:xfrm flipH="1">
              <a:off x="2164818" y="2912669"/>
              <a:ext cx="3731823" cy="371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0" idx="6"/>
            </p:cNvCxnSpPr>
            <p:nvPr/>
          </p:nvCxnSpPr>
          <p:spPr>
            <a:xfrm flipV="1">
              <a:off x="1873573" y="4591320"/>
              <a:ext cx="2352837" cy="126039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8" idx="7"/>
              <a:endCxn id="31" idx="6"/>
            </p:cNvCxnSpPr>
            <p:nvPr/>
          </p:nvCxnSpPr>
          <p:spPr>
            <a:xfrm flipV="1">
              <a:off x="3126369" y="4541929"/>
              <a:ext cx="1223619" cy="9600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45" idx="5"/>
            </p:cNvCxnSpPr>
            <p:nvPr/>
          </p:nvCxnSpPr>
          <p:spPr>
            <a:xfrm flipH="1">
              <a:off x="1731897" y="4541929"/>
              <a:ext cx="2494513" cy="42427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5" idx="7"/>
              <a:endCxn id="30" idx="7"/>
            </p:cNvCxnSpPr>
            <p:nvPr/>
          </p:nvCxnSpPr>
          <p:spPr>
            <a:xfrm>
              <a:off x="1731897" y="4867418"/>
              <a:ext cx="123578" cy="93490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9" idx="7"/>
              <a:endCxn id="22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4" idx="6"/>
              <a:endCxn id="25" idx="4"/>
            </p:cNvCxnSpPr>
            <p:nvPr/>
          </p:nvCxnSpPr>
          <p:spPr>
            <a:xfrm>
              <a:off x="6482255" y="2387600"/>
              <a:ext cx="787954" cy="698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4"/>
              <a:endCxn id="46" idx="7"/>
            </p:cNvCxnSpPr>
            <p:nvPr/>
          </p:nvCxnSpPr>
          <p:spPr>
            <a:xfrm flipH="1">
              <a:off x="2146720" y="2427327"/>
              <a:ext cx="489347" cy="80726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6" idx="3"/>
              <a:endCxn id="29" idx="6"/>
            </p:cNvCxnSpPr>
            <p:nvPr/>
          </p:nvCxnSpPr>
          <p:spPr>
            <a:xfrm flipH="1" flipV="1">
              <a:off x="959945" y="3226707"/>
              <a:ext cx="1099393" cy="106664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7" idx="7"/>
              <a:endCxn id="26" idx="3"/>
            </p:cNvCxnSpPr>
            <p:nvPr/>
          </p:nvCxnSpPr>
          <p:spPr>
            <a:xfrm flipV="1">
              <a:off x="6464157" y="3774929"/>
              <a:ext cx="1067839" cy="24603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25" idx="4"/>
            </p:cNvCxnSpPr>
            <p:nvPr/>
          </p:nvCxnSpPr>
          <p:spPr>
            <a:xfrm flipH="1" flipV="1">
              <a:off x="7270209" y="2457450"/>
              <a:ext cx="362033" cy="122805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66660" y="1545542"/>
            <a:ext cx="8489657" cy="5312458"/>
            <a:chOff x="66660" y="1545542"/>
            <a:chExt cx="8489657" cy="5312458"/>
          </a:xfrm>
        </p:grpSpPr>
        <p:sp>
          <p:nvSpPr>
            <p:cNvPr id="62" name="TextBox 61"/>
            <p:cNvSpPr txBox="1"/>
            <p:nvPr/>
          </p:nvSpPr>
          <p:spPr>
            <a:xfrm>
              <a:off x="66660" y="154554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0.37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41038" y="3482541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0.23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12758" y="370811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0.85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35041" y="176457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0.45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7093" y="5029370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0.06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84188" y="627322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0.95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43248" y="482640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0.77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030729" y="525897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0.69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449119" y="3958204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0.93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636067" y="617266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0.32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37476" y="1648606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0.28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885862" y="2671159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0.34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345283" y="159183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0.12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1855475" y="4824283"/>
            <a:ext cx="2236510" cy="584775"/>
          </a:xfrm>
          <a:prstGeom prst="rect">
            <a:avLst/>
          </a:prstGeom>
          <a:solidFill>
            <a:schemeClr val="bg2">
              <a:alpha val="8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{0.06,          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206046" y="2900854"/>
            <a:ext cx="2236510" cy="584775"/>
          </a:xfrm>
          <a:prstGeom prst="rect">
            <a:avLst/>
          </a:prstGeom>
          <a:solidFill>
            <a:schemeClr val="bg2">
              <a:alpha val="8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{0.12,          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33872" y="2499704"/>
            <a:ext cx="2236510" cy="584775"/>
          </a:xfrm>
          <a:prstGeom prst="rect">
            <a:avLst/>
          </a:prstGeom>
          <a:solidFill>
            <a:schemeClr val="bg2">
              <a:alpha val="8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{0.23,          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821223" y="4468301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616854" y="1365827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2928883" y="4826403"/>
            <a:ext cx="918841" cy="584775"/>
          </a:xfrm>
          <a:prstGeom prst="rect">
            <a:avLst/>
          </a:prstGeom>
          <a:solidFill>
            <a:schemeClr val="bg2">
              <a:alpha val="8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0.12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313793" y="2934319"/>
            <a:ext cx="918841" cy="584775"/>
          </a:xfrm>
          <a:prstGeom prst="rect">
            <a:avLst/>
          </a:prstGeom>
          <a:solidFill>
            <a:schemeClr val="bg2">
              <a:alpha val="8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0.23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697809" y="2513549"/>
            <a:ext cx="918841" cy="584775"/>
          </a:xfrm>
          <a:prstGeom prst="rect">
            <a:avLst/>
          </a:prstGeom>
          <a:solidFill>
            <a:schemeClr val="bg2">
              <a:alpha val="8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0.37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116724" y="2864765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045107" y="1467254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5222627" y="2034532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592376" y="5551361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609600"/>
            <a:ext cx="72872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Min-Hash sketches of all Reachability Sets: bottom-2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8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8" grpId="0" animBg="1"/>
      <p:bldP spid="89" grpId="0" animBg="1"/>
      <p:bldP spid="75" grpId="0" animBg="1"/>
      <p:bldP spid="76" grpId="0" animBg="1"/>
      <p:bldP spid="78" grpId="0" animBg="1"/>
      <p:bldP spid="80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457200" y="609600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200" dirty="0" smtClean="0"/>
                  <a:t>Computing Min-Hash Sketches of all Reachability </a:t>
                </a:r>
                <a:r>
                  <a:rPr lang="en-US" sz="3200" dirty="0"/>
                  <a:t>S</a:t>
                </a:r>
                <a:r>
                  <a:rPr lang="en-US" sz="3200" dirty="0" smtClean="0"/>
                  <a:t>ets: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𝑘</m:t>
                    </m:r>
                    <m:r>
                      <a:rPr lang="en-US" sz="3200" i="1" dirty="0">
                        <a:latin typeface="Cambria Math"/>
                      </a:rPr>
                      <m:t>=</m:t>
                    </m:r>
                    <m:r>
                      <a:rPr lang="en-US" sz="3200" i="1" dirty="0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 smtClean="0"/>
                  <a:t>  Distributed </a:t>
                </a:r>
                <a:r>
                  <a:rPr lang="en-US" sz="3200" dirty="0" smtClean="0"/>
                  <a:t>(DP</a:t>
                </a:r>
                <a:r>
                  <a:rPr lang="en-US" sz="3200" dirty="0" smtClean="0"/>
                  <a:t>)</a:t>
                </a:r>
                <a:endParaRPr lang="en-US" sz="3200" dirty="0"/>
              </a:p>
            </p:txBody>
          </p:sp>
        </mc:Choice>
        <mc:Fallback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09600"/>
                <a:ext cx="8229600" cy="1143000"/>
              </a:xfrm>
              <a:prstGeom prst="rect">
                <a:avLst/>
              </a:prstGeom>
              <a:blipFill rotWithShape="1">
                <a:blip r:embed="rId2"/>
                <a:stretch>
                  <a:fillRect l="-222" t="-2128" r="-1259" b="-1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85750" y="1981200"/>
                <a:ext cx="8382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tx2"/>
                    </a:solidFill>
                  </a:rPr>
                  <a:t>Next</a:t>
                </a:r>
                <a:r>
                  <a:rPr lang="en-US" sz="3200" dirty="0" smtClean="0">
                    <a:solidFill>
                      <a:schemeClr val="tx2"/>
                    </a:solidFill>
                  </a:rPr>
                  <a:t>: back to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𝑘</m:t>
                    </m:r>
                    <m:r>
                      <a:rPr lang="en-US" sz="3200" i="1" dirty="0">
                        <a:latin typeface="Cambria Math"/>
                      </a:rPr>
                      <m:t>=</m:t>
                    </m:r>
                    <m:r>
                      <a:rPr lang="en-US" sz="3200" i="1" dirty="0">
                        <a:latin typeface="Cambria Math"/>
                      </a:rPr>
                      <m:t>1</m:t>
                    </m:r>
                    <m:r>
                      <a:rPr lang="en-US" sz="3200" i="1" dirty="0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 smtClean="0">
                    <a:solidFill>
                      <a:schemeClr val="tx2"/>
                    </a:solidFill>
                  </a:rPr>
                  <a:t>   </a:t>
                </a:r>
              </a:p>
              <a:p>
                <a:r>
                  <a:rPr lang="en-US" sz="3200" dirty="0" smtClean="0">
                    <a:solidFill>
                      <a:schemeClr val="tx2"/>
                    </a:solidFill>
                  </a:rPr>
                  <a:t>We present </a:t>
                </a:r>
                <a:r>
                  <a:rPr lang="en-US" sz="3200" b="1" dirty="0" smtClean="0">
                    <a:solidFill>
                      <a:schemeClr val="tx2"/>
                    </a:solidFill>
                  </a:rPr>
                  <a:t>another method</a:t>
                </a:r>
                <a:r>
                  <a:rPr lang="en-US" sz="3200" dirty="0" smtClean="0">
                    <a:solidFill>
                      <a:schemeClr val="tx2"/>
                    </a:solidFill>
                  </a:rPr>
                  <a:t> to compute the sketches.  The algorithm has fewer </a:t>
                </a:r>
                <a:r>
                  <a:rPr lang="en-US" sz="3200" dirty="0" smtClean="0">
                    <a:solidFill>
                      <a:schemeClr val="tx2"/>
                    </a:solidFill>
                  </a:rPr>
                  <a:t>dependencies. It is specified for each node.  It is </a:t>
                </a:r>
                <a:r>
                  <a:rPr lang="en-US" sz="3200" dirty="0" smtClean="0">
                    <a:solidFill>
                      <a:schemeClr val="tx2"/>
                    </a:solidFill>
                  </a:rPr>
                  <a:t>suitable for computation that is:</a:t>
                </a:r>
              </a:p>
              <a:p>
                <a:endParaRPr lang="en-US" sz="3200" dirty="0">
                  <a:solidFill>
                    <a:schemeClr val="tx2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dirty="0" smtClean="0">
                    <a:solidFill>
                      <a:schemeClr val="tx2"/>
                    </a:solidFill>
                  </a:rPr>
                  <a:t>Distributed, Asynchronous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dirty="0" smtClean="0">
                    <a:solidFill>
                      <a:schemeClr val="tx2"/>
                    </a:solidFill>
                  </a:rPr>
                  <a:t>Dynamic </a:t>
                </a:r>
                <a:r>
                  <a:rPr lang="en-US" sz="3200" dirty="0" smtClean="0">
                    <a:solidFill>
                      <a:schemeClr val="tx2"/>
                    </a:solidFill>
                  </a:rPr>
                  <a:t>P</a:t>
                </a:r>
                <a:r>
                  <a:rPr lang="en-US" sz="3200" dirty="0" smtClean="0">
                    <a:solidFill>
                      <a:schemeClr val="tx2"/>
                    </a:solidFill>
                  </a:rPr>
                  <a:t>rogramming (DP)</a:t>
                </a:r>
                <a:endParaRPr lang="en-US" sz="3200" dirty="0" smtClean="0">
                  <a:solidFill>
                    <a:schemeClr val="tx2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dirty="0" smtClean="0">
                    <a:solidFill>
                      <a:schemeClr val="tx2"/>
                    </a:solidFill>
                  </a:rPr>
                  <a:t>Multiple passes on the set of arcs</a:t>
                </a:r>
                <a:endParaRPr lang="en-US" sz="32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1981200"/>
                <a:ext cx="8382000" cy="4524315"/>
              </a:xfrm>
              <a:prstGeom prst="rect">
                <a:avLst/>
              </a:prstGeom>
              <a:blipFill rotWithShape="1">
                <a:blip r:embed="rId3"/>
                <a:stretch>
                  <a:fillRect l="-1891" t="-1617" r="-2909" b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989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457200" y="609600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200" dirty="0" smtClean="0"/>
                  <a:t>Computing Min-Hash Sketches of all Reachability </a:t>
                </a:r>
                <a:r>
                  <a:rPr lang="en-US" sz="3200" dirty="0"/>
                  <a:t>S</a:t>
                </a:r>
                <a:r>
                  <a:rPr lang="en-US" sz="3200" dirty="0" smtClean="0"/>
                  <a:t>ets: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𝑘</m:t>
                    </m:r>
                    <m:r>
                      <a:rPr lang="en-US" sz="3200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sz="3200" dirty="0" smtClean="0"/>
                  <a:t>  Distributed (DP)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09600"/>
                <a:ext cx="8229600" cy="1143000"/>
              </a:xfrm>
              <a:prstGeom prst="rect">
                <a:avLst/>
              </a:prstGeom>
              <a:blipFill rotWithShape="1">
                <a:blip r:embed="rId2"/>
                <a:stretch>
                  <a:fillRect l="-222" t="-2128" r="-1259" b="-1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781300" y="1752600"/>
                <a:ext cx="3581400" cy="8870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/>
                      </a:rPr>
                      <m:t>𝐬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←</m:t>
                    </m:r>
                    <m:limLow>
                      <m:limLow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𝐦𝐢𝐧</m:t>
                        </m:r>
                      </m:e>
                      <m:lim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↝ </m:t>
                        </m:r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𝒖</m:t>
                        </m:r>
                      </m:lim>
                    </m:limLow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𝒉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𝒖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300" y="1752600"/>
                <a:ext cx="3581400" cy="8870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57200" y="3200400"/>
                <a:ext cx="8397815" cy="3200400"/>
              </a:xfrm>
              <a:prstGeom prst="rect">
                <a:avLst/>
              </a:prstGeom>
              <a:solidFill>
                <a:schemeClr val="accent1">
                  <a:alpha val="13000"/>
                </a:schemeClr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Initialize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/>
                      </a:rPr>
                      <m:t>𝐬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←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𝒉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𝒗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i="1" dirty="0" smtClean="0"/>
                  <a:t> </a:t>
                </a:r>
                <a:endParaRPr lang="en-US" sz="3200" b="1" i="1" dirty="0" smtClean="0"/>
              </a:p>
              <a:p>
                <a:pPr marL="1257300" lvl="2" indent="-457200">
                  <a:buFont typeface="Wingdings" panose="05000000000000000000" pitchFamily="2" charset="2"/>
                  <a:buChar char="§"/>
                </a:pPr>
                <a:r>
                  <a:rPr lang="en-US" sz="3200" b="1" dirty="0" smtClean="0"/>
                  <a:t>IF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</a:rPr>
                      <m:t>s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3200" b="0" i="1" dirty="0" smtClean="0">
                    <a:latin typeface="Cambria Math"/>
                  </a:rPr>
                  <a:t> </a:t>
                </a:r>
                <a:r>
                  <a:rPr lang="en-US" sz="3200" b="0" dirty="0" smtClean="0">
                    <a:latin typeface="Cambria Math"/>
                  </a:rPr>
                  <a:t>is initialized/updated, send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𝑠</m:t>
                    </m:r>
                    <m:r>
                      <a:rPr lang="en-US" sz="3200" b="0" i="1" dirty="0" smtClean="0">
                        <a:latin typeface="Cambria Math"/>
                      </a:rPr>
                      <m:t>(</m:t>
                    </m:r>
                    <m:r>
                      <a:rPr lang="en-US" sz="3200" b="0" i="1" dirty="0" smtClean="0">
                        <a:latin typeface="Cambria Math"/>
                      </a:rPr>
                      <m:t>𝑣</m:t>
                    </m:r>
                    <m:r>
                      <a:rPr lang="en-US" sz="32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200" b="0" dirty="0" smtClean="0">
                    <a:latin typeface="Cambria Math"/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 smtClean="0">
                        <a:solidFill>
                          <a:schemeClr val="tx2"/>
                        </a:solidFill>
                        <a:latin typeface="Cambria Math"/>
                      </a:rPr>
                      <m:t>i</m:t>
                    </m:r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chemeClr val="tx2"/>
                        </a:solidFill>
                        <a:latin typeface="Cambria Math"/>
                      </a:rPr>
                      <m:t>nNeighbors</m:t>
                    </m:r>
                    <m:r>
                      <a:rPr lang="en-US" sz="3200" b="0" i="0" dirty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200" dirty="0" smtClean="0">
                  <a:solidFill>
                    <a:schemeClr val="tx2"/>
                  </a:solidFill>
                </a:endParaRPr>
              </a:p>
              <a:p>
                <a:pPr marL="1257300" lvl="2" indent="-457200">
                  <a:buFont typeface="Wingdings" panose="05000000000000000000" pitchFamily="2" charset="2"/>
                  <a:buChar char="§"/>
                </a:pPr>
                <a:r>
                  <a:rPr lang="en-US" sz="3200" b="1" dirty="0" smtClean="0"/>
                  <a:t>IF</a:t>
                </a:r>
                <a:r>
                  <a:rPr lang="en-US" sz="3200" b="0" dirty="0" smtClean="0">
                    <a:latin typeface="Cambria Math"/>
                  </a:rPr>
                  <a:t> value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b="0" dirty="0" smtClean="0">
                    <a:latin typeface="Cambria Math"/>
                  </a:rPr>
                  <a:t> is received from neighbor:</a:t>
                </a:r>
              </a:p>
              <a:p>
                <a:pPr marL="1714500" lvl="3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←</m:t>
                    </m:r>
                    <m:func>
                      <m:funcPr>
                        <m:ctrlP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m:rPr>
                            <m:lit/>
                          </m:rP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  <m:d>
                          <m:dPr>
                            <m:ctrlPr>
                              <a:rPr lang="en-US" sz="3200" b="0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  <m:r>
                          <m:rPr>
                            <m:lit/>
                          </m:rP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}</m:t>
                        </m:r>
                      </m:e>
                    </m:func>
                  </m:oMath>
                </a14:m>
                <a:endParaRPr lang="en-US" sz="320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200400"/>
                <a:ext cx="8397815" cy="3200400"/>
              </a:xfrm>
              <a:prstGeom prst="rect">
                <a:avLst/>
              </a:prstGeom>
              <a:blipFill rotWithShape="1">
                <a:blip r:embed="rId4"/>
                <a:stretch>
                  <a:fillRect l="-1739" t="-2087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278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-45695" y="312435"/>
                <a:ext cx="91440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2500" lnSpcReduction="1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/>
                  <a:t>DP computation of Min-Hash sketches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</a:rPr>
                      <m:t>𝑘</m:t>
                    </m:r>
                    <m:r>
                      <a:rPr lang="en-US" sz="3600" i="1" dirty="0">
                        <a:latin typeface="Cambria Math"/>
                      </a:rPr>
                      <m:t>=</m:t>
                    </m:r>
                    <m:r>
                      <a:rPr lang="en-US" sz="3600" i="1" dirty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695" y="312435"/>
                <a:ext cx="9144000" cy="1143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822269" y="5879512"/>
                <a:ext cx="4173129" cy="8257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</a:rPr>
                  <a:t>Initialize: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/>
                      </a:rPr>
                      <m:t>𝐬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←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𝒉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𝒗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269" y="5879512"/>
                <a:ext cx="4173129" cy="825787"/>
              </a:xfrm>
              <a:prstGeom prst="rect">
                <a:avLst/>
              </a:prstGeom>
              <a:blipFill rotWithShape="1">
                <a:blip r:embed="rId3"/>
                <a:stretch>
                  <a:fillRect l="-3650" t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15704" y="1455435"/>
            <a:ext cx="7763903" cy="5009618"/>
            <a:chOff x="415704" y="1455435"/>
            <a:chExt cx="7763903" cy="5009618"/>
          </a:xfrm>
        </p:grpSpPr>
        <p:pic>
          <p:nvPicPr>
            <p:cNvPr id="9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21" idx="6"/>
              <a:endCxn id="22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9" idx="0"/>
              <a:endCxn id="21" idx="4"/>
            </p:cNvCxnSpPr>
            <p:nvPr/>
          </p:nvCxnSpPr>
          <p:spPr>
            <a:xfrm flipV="1">
              <a:off x="898156" y="2232121"/>
              <a:ext cx="223512" cy="92473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0" idx="5"/>
              <a:endCxn id="28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5" idx="3"/>
              <a:endCxn id="27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4" idx="3"/>
              <a:endCxn id="23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3" idx="4"/>
              <a:endCxn id="27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4" idx="4"/>
              <a:endCxn id="27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6" idx="1"/>
              <a:endCxn id="23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1" idx="5"/>
              <a:endCxn id="27" idx="2"/>
            </p:cNvCxnSpPr>
            <p:nvPr/>
          </p:nvCxnSpPr>
          <p:spPr>
            <a:xfrm flipV="1">
              <a:off x="4331890" y="4070350"/>
              <a:ext cx="2026787" cy="52097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4" idx="5"/>
              <a:endCxn id="26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0"/>
              <a:endCxn id="22" idx="5"/>
            </p:cNvCxnSpPr>
            <p:nvPr/>
          </p:nvCxnSpPr>
          <p:spPr>
            <a:xfrm flipH="1" flipV="1">
              <a:off x="2679758" y="2406868"/>
              <a:ext cx="1608441" cy="20652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7" idx="1"/>
              <a:endCxn id="22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Oval 44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21" idx="5"/>
              <a:endCxn id="46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5" idx="5"/>
              <a:endCxn id="28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5" idx="7"/>
              <a:endCxn id="46" idx="4"/>
            </p:cNvCxnSpPr>
            <p:nvPr/>
          </p:nvCxnSpPr>
          <p:spPr>
            <a:xfrm flipV="1">
              <a:off x="1731897" y="3353830"/>
              <a:ext cx="371132" cy="151358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46" idx="6"/>
            </p:cNvCxnSpPr>
            <p:nvPr/>
          </p:nvCxnSpPr>
          <p:spPr>
            <a:xfrm flipH="1">
              <a:off x="2164818" y="2912669"/>
              <a:ext cx="3731823" cy="371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0" idx="6"/>
            </p:cNvCxnSpPr>
            <p:nvPr/>
          </p:nvCxnSpPr>
          <p:spPr>
            <a:xfrm flipV="1">
              <a:off x="1873573" y="4591320"/>
              <a:ext cx="2352837" cy="126039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8" idx="7"/>
              <a:endCxn id="31" idx="6"/>
            </p:cNvCxnSpPr>
            <p:nvPr/>
          </p:nvCxnSpPr>
          <p:spPr>
            <a:xfrm flipV="1">
              <a:off x="3126369" y="4541929"/>
              <a:ext cx="1223619" cy="9600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45" idx="5"/>
            </p:cNvCxnSpPr>
            <p:nvPr/>
          </p:nvCxnSpPr>
          <p:spPr>
            <a:xfrm flipH="1">
              <a:off x="1731897" y="4541929"/>
              <a:ext cx="2494513" cy="42427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5" idx="7"/>
              <a:endCxn id="30" idx="7"/>
            </p:cNvCxnSpPr>
            <p:nvPr/>
          </p:nvCxnSpPr>
          <p:spPr>
            <a:xfrm>
              <a:off x="1731897" y="4867418"/>
              <a:ext cx="123578" cy="93490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9" idx="7"/>
              <a:endCxn id="22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4" idx="6"/>
              <a:endCxn id="25" idx="4"/>
            </p:cNvCxnSpPr>
            <p:nvPr/>
          </p:nvCxnSpPr>
          <p:spPr>
            <a:xfrm>
              <a:off x="6482255" y="2387600"/>
              <a:ext cx="787954" cy="698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4"/>
              <a:endCxn id="46" idx="7"/>
            </p:cNvCxnSpPr>
            <p:nvPr/>
          </p:nvCxnSpPr>
          <p:spPr>
            <a:xfrm flipH="1">
              <a:off x="2146720" y="2427327"/>
              <a:ext cx="489347" cy="80726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6" idx="3"/>
              <a:endCxn id="29" idx="6"/>
            </p:cNvCxnSpPr>
            <p:nvPr/>
          </p:nvCxnSpPr>
          <p:spPr>
            <a:xfrm flipH="1" flipV="1">
              <a:off x="959945" y="3226707"/>
              <a:ext cx="1099393" cy="106664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7" idx="7"/>
              <a:endCxn id="26" idx="3"/>
            </p:cNvCxnSpPr>
            <p:nvPr/>
          </p:nvCxnSpPr>
          <p:spPr>
            <a:xfrm flipV="1">
              <a:off x="6464157" y="3774929"/>
              <a:ext cx="1067839" cy="24603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25" idx="4"/>
            </p:cNvCxnSpPr>
            <p:nvPr/>
          </p:nvCxnSpPr>
          <p:spPr>
            <a:xfrm flipH="1" flipV="1">
              <a:off x="7270209" y="2457450"/>
              <a:ext cx="362033" cy="122805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66660" y="1545542"/>
            <a:ext cx="8489657" cy="5312458"/>
            <a:chOff x="66660" y="1545542"/>
            <a:chExt cx="8489657" cy="5312458"/>
          </a:xfrm>
        </p:grpSpPr>
        <p:sp>
          <p:nvSpPr>
            <p:cNvPr id="62" name="TextBox 61"/>
            <p:cNvSpPr txBox="1"/>
            <p:nvPr/>
          </p:nvSpPr>
          <p:spPr>
            <a:xfrm>
              <a:off x="66660" y="154554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0.37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41038" y="3482541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0.23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12758" y="370811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0.85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35041" y="176457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0.45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7093" y="5029370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0.06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84188" y="627322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0.95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43248" y="482640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0.77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030729" y="525897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0.69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449119" y="3958204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0.93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636067" y="617266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0.32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37476" y="1648606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0.28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885862" y="2671159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0.34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345283" y="159183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0.12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3257549" y="215539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{0.45}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564333" y="578186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{0.95}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153397" y="578186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{0.32}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082677" y="4811617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{0.69}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4106" y="4472079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{0.06}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466000" y="230765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{0.28}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897335" y="3616355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{0.93}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339069" y="4360689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{0.77}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934445" y="308938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{0.34}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286427" y="1764578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{0.12}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149510" y="157065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{0.37}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778183" y="328398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{0.85}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978" y="271178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{0.23}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2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-45695" y="312435"/>
                <a:ext cx="91440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2500" lnSpcReduction="1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/>
                  <a:t>DP computation of Min-Hash sketches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</a:rPr>
                      <m:t>𝑘</m:t>
                    </m:r>
                    <m:r>
                      <a:rPr lang="en-US" sz="3600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695" y="312435"/>
                <a:ext cx="9144000" cy="1143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925176" y="5740459"/>
            <a:ext cx="4173129" cy="825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Send to </a:t>
            </a:r>
            <a:r>
              <a:rPr lang="en-US" b="1" dirty="0" err="1" smtClean="0">
                <a:solidFill>
                  <a:srgbClr val="7030A0"/>
                </a:solidFill>
              </a:rPr>
              <a:t>inNeighbors</a:t>
            </a:r>
            <a:endParaRPr lang="en-US" b="1" dirty="0" smtClean="0">
              <a:solidFill>
                <a:srgbClr val="7030A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5704" y="1455435"/>
            <a:ext cx="7763903" cy="5009618"/>
            <a:chOff x="415704" y="1455435"/>
            <a:chExt cx="7763903" cy="5009618"/>
          </a:xfrm>
        </p:grpSpPr>
        <p:pic>
          <p:nvPicPr>
            <p:cNvPr id="9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21" idx="6"/>
              <a:endCxn id="22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9" idx="0"/>
              <a:endCxn id="21" idx="4"/>
            </p:cNvCxnSpPr>
            <p:nvPr/>
          </p:nvCxnSpPr>
          <p:spPr>
            <a:xfrm flipV="1">
              <a:off x="898156" y="2232121"/>
              <a:ext cx="223512" cy="92473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0" idx="5"/>
              <a:endCxn id="28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5" idx="3"/>
              <a:endCxn id="27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4" idx="3"/>
              <a:endCxn id="23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3" idx="4"/>
              <a:endCxn id="27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4" idx="4"/>
              <a:endCxn id="27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6" idx="1"/>
              <a:endCxn id="23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1" idx="5"/>
              <a:endCxn id="27" idx="2"/>
            </p:cNvCxnSpPr>
            <p:nvPr/>
          </p:nvCxnSpPr>
          <p:spPr>
            <a:xfrm flipV="1">
              <a:off x="4331890" y="4070350"/>
              <a:ext cx="2026787" cy="52097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4" idx="5"/>
              <a:endCxn id="26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0"/>
              <a:endCxn id="22" idx="5"/>
            </p:cNvCxnSpPr>
            <p:nvPr/>
          </p:nvCxnSpPr>
          <p:spPr>
            <a:xfrm flipH="1" flipV="1">
              <a:off x="2679758" y="2406868"/>
              <a:ext cx="1608441" cy="20652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7" idx="1"/>
              <a:endCxn id="22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Oval 44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21" idx="5"/>
              <a:endCxn id="46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5" idx="5"/>
              <a:endCxn id="28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5" idx="7"/>
              <a:endCxn id="46" idx="4"/>
            </p:cNvCxnSpPr>
            <p:nvPr/>
          </p:nvCxnSpPr>
          <p:spPr>
            <a:xfrm flipV="1">
              <a:off x="1731897" y="3353830"/>
              <a:ext cx="371132" cy="151358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46" idx="6"/>
            </p:cNvCxnSpPr>
            <p:nvPr/>
          </p:nvCxnSpPr>
          <p:spPr>
            <a:xfrm flipH="1">
              <a:off x="2164818" y="2912669"/>
              <a:ext cx="3731823" cy="371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0" idx="6"/>
            </p:cNvCxnSpPr>
            <p:nvPr/>
          </p:nvCxnSpPr>
          <p:spPr>
            <a:xfrm flipV="1">
              <a:off x="1873573" y="4591320"/>
              <a:ext cx="2352837" cy="126039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8" idx="7"/>
              <a:endCxn id="31" idx="6"/>
            </p:cNvCxnSpPr>
            <p:nvPr/>
          </p:nvCxnSpPr>
          <p:spPr>
            <a:xfrm flipV="1">
              <a:off x="3126369" y="4541929"/>
              <a:ext cx="1223619" cy="9600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45" idx="5"/>
            </p:cNvCxnSpPr>
            <p:nvPr/>
          </p:nvCxnSpPr>
          <p:spPr>
            <a:xfrm flipH="1">
              <a:off x="1731897" y="4541929"/>
              <a:ext cx="2494513" cy="42427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5" idx="7"/>
              <a:endCxn id="30" idx="7"/>
            </p:cNvCxnSpPr>
            <p:nvPr/>
          </p:nvCxnSpPr>
          <p:spPr>
            <a:xfrm>
              <a:off x="1731897" y="4867418"/>
              <a:ext cx="123578" cy="93490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9" idx="7"/>
              <a:endCxn id="22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4" idx="6"/>
              <a:endCxn id="25" idx="4"/>
            </p:cNvCxnSpPr>
            <p:nvPr/>
          </p:nvCxnSpPr>
          <p:spPr>
            <a:xfrm>
              <a:off x="6482255" y="2387600"/>
              <a:ext cx="787954" cy="698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4"/>
              <a:endCxn id="46" idx="7"/>
            </p:cNvCxnSpPr>
            <p:nvPr/>
          </p:nvCxnSpPr>
          <p:spPr>
            <a:xfrm flipH="1">
              <a:off x="2146720" y="2427327"/>
              <a:ext cx="489347" cy="80726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6" idx="3"/>
              <a:endCxn id="29" idx="6"/>
            </p:cNvCxnSpPr>
            <p:nvPr/>
          </p:nvCxnSpPr>
          <p:spPr>
            <a:xfrm flipH="1" flipV="1">
              <a:off x="959945" y="3226707"/>
              <a:ext cx="1099393" cy="106664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7" idx="7"/>
              <a:endCxn id="26" idx="3"/>
            </p:cNvCxnSpPr>
            <p:nvPr/>
          </p:nvCxnSpPr>
          <p:spPr>
            <a:xfrm flipV="1">
              <a:off x="6464157" y="3774929"/>
              <a:ext cx="1067839" cy="24603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25" idx="4"/>
            </p:cNvCxnSpPr>
            <p:nvPr/>
          </p:nvCxnSpPr>
          <p:spPr>
            <a:xfrm flipH="1" flipV="1">
              <a:off x="7270209" y="2457450"/>
              <a:ext cx="362033" cy="122805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66660" y="1545542"/>
            <a:ext cx="8489657" cy="5312458"/>
            <a:chOff x="66660" y="1545542"/>
            <a:chExt cx="8489657" cy="5312458"/>
          </a:xfrm>
        </p:grpSpPr>
        <p:sp>
          <p:nvSpPr>
            <p:cNvPr id="62" name="TextBox 61"/>
            <p:cNvSpPr txBox="1"/>
            <p:nvPr/>
          </p:nvSpPr>
          <p:spPr>
            <a:xfrm>
              <a:off x="66660" y="154554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0.37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41038" y="3482541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0.23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12758" y="370811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0.85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35041" y="176457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0.45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7093" y="5029370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0.06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84188" y="627322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0.95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43248" y="482640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0.77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030729" y="525897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0.69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449119" y="3958204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0.93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636067" y="617266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0.32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37476" y="1648606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0.28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885862" y="2671159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0.34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345283" y="159183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0.12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3257549" y="215539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{0.45}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564333" y="578186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{0.95}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153397" y="578186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{0.32}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082677" y="4811617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{0.69}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4106" y="4472079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{0.06}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466000" y="230765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{0.28}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897335" y="3616355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{0.93}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339069" y="4360689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{0.77}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934445" y="308938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{0.34}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286427" y="1764578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{0.12}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149510" y="157065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{0.37}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778183" y="328398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{0.85}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978" y="271178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{0.23}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cxnSp>
        <p:nvCxnSpPr>
          <p:cNvPr id="89" name="Straight Connector 88"/>
          <p:cNvCxnSpPr>
            <a:stCxn id="23" idx="1"/>
          </p:cNvCxnSpPr>
          <p:nvPr/>
        </p:nvCxnSpPr>
        <p:spPr>
          <a:xfrm flipV="1">
            <a:off x="5866031" y="2355808"/>
            <a:ext cx="554435" cy="508957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919842" y="3169354"/>
            <a:ext cx="1226878" cy="110685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1830042" y="5556290"/>
            <a:ext cx="1067839" cy="246030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1702744" y="4565649"/>
            <a:ext cx="2523666" cy="340765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endCxn id="27" idx="0"/>
          </p:cNvCxnSpPr>
          <p:nvPr/>
        </p:nvCxnSpPr>
        <p:spPr>
          <a:xfrm flipH="1">
            <a:off x="6420466" y="2287627"/>
            <a:ext cx="71008" cy="1712873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endCxn id="25" idx="6"/>
          </p:cNvCxnSpPr>
          <p:nvPr/>
        </p:nvCxnSpPr>
        <p:spPr>
          <a:xfrm>
            <a:off x="6462359" y="2373279"/>
            <a:ext cx="869639" cy="14321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endCxn id="26" idx="7"/>
          </p:cNvCxnSpPr>
          <p:nvPr/>
        </p:nvCxnSpPr>
        <p:spPr>
          <a:xfrm>
            <a:off x="7331998" y="2425928"/>
            <a:ext cx="287380" cy="1250219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6913677" y="1498409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098062" y="5619218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965241" y="4537122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331782" y="3169354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222627" y="2078096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086117" y="4060579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7424854" y="3381768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9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Directed/Undirected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2"/>
                </a:solidFill>
              </a:rPr>
              <a:t>Snapshot</a:t>
            </a:r>
            <a:r>
              <a:rPr lang="en-US" sz="3600" dirty="0" smtClean="0"/>
              <a:t> or </a:t>
            </a:r>
            <a:r>
              <a:rPr lang="en-US" sz="3600" dirty="0" smtClean="0">
                <a:solidFill>
                  <a:schemeClr val="tx2"/>
                </a:solidFill>
              </a:rPr>
              <a:t>with time dimension </a:t>
            </a:r>
            <a:r>
              <a:rPr lang="en-US" sz="3600" dirty="0" smtClean="0"/>
              <a:t>(dynamic)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One or more </a:t>
            </a:r>
            <a:r>
              <a:rPr lang="en-US" sz="3600" dirty="0" smtClean="0">
                <a:solidFill>
                  <a:schemeClr val="tx2"/>
                </a:solidFill>
              </a:rPr>
              <a:t>types of entities </a:t>
            </a:r>
            <a:r>
              <a:rPr lang="en-US" sz="3600" dirty="0" smtClean="0"/>
              <a:t>(people, pages, products)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2"/>
                </a:solidFill>
              </a:rPr>
              <a:t>Meta data </a:t>
            </a:r>
            <a:r>
              <a:rPr lang="en-US" sz="3600" dirty="0" smtClean="0"/>
              <a:t>associated with nodes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Some graphs are really </a:t>
            </a:r>
            <a:r>
              <a:rPr lang="en-US" sz="3600" dirty="0" smtClean="0">
                <a:solidFill>
                  <a:schemeClr val="tx2"/>
                </a:solidFill>
              </a:rPr>
              <a:t>large</a:t>
            </a:r>
            <a:r>
              <a:rPr lang="en-US" sz="3600" dirty="0" smtClean="0"/>
              <a:t>: billions of edges for Facebook and Twitter graphs</a:t>
            </a:r>
          </a:p>
        </p:txBody>
      </p:sp>
    </p:spTree>
    <p:extLst>
      <p:ext uri="{BB962C8B-B14F-4D97-AF65-F5344CB8AC3E}">
        <p14:creationId xmlns:p14="http://schemas.microsoft.com/office/powerpoint/2010/main" val="124617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-45695" y="312435"/>
                <a:ext cx="91440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2500" lnSpcReduction="1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/>
                  <a:t>DP computation of Min-Hash sketches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</a:rPr>
                      <m:t>𝑘</m:t>
                    </m:r>
                    <m:r>
                      <a:rPr lang="en-US" sz="3600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695" y="312435"/>
                <a:ext cx="9144000" cy="1143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6530057" y="5797587"/>
            <a:ext cx="2136913" cy="825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Update</a:t>
            </a:r>
            <a:endParaRPr lang="en-US" b="1" dirty="0">
              <a:solidFill>
                <a:srgbClr val="7030A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5704" y="1455435"/>
            <a:ext cx="7763903" cy="5009618"/>
            <a:chOff x="415704" y="1455435"/>
            <a:chExt cx="7763903" cy="5009618"/>
          </a:xfrm>
        </p:grpSpPr>
        <p:pic>
          <p:nvPicPr>
            <p:cNvPr id="9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21" idx="6"/>
              <a:endCxn id="22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9" idx="0"/>
              <a:endCxn id="21" idx="4"/>
            </p:cNvCxnSpPr>
            <p:nvPr/>
          </p:nvCxnSpPr>
          <p:spPr>
            <a:xfrm flipV="1">
              <a:off x="898156" y="2232121"/>
              <a:ext cx="223512" cy="92473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0" idx="5"/>
              <a:endCxn id="28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5" idx="3"/>
              <a:endCxn id="27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4" idx="3"/>
              <a:endCxn id="23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3" idx="4"/>
              <a:endCxn id="27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4" idx="4"/>
              <a:endCxn id="27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6" idx="1"/>
              <a:endCxn id="23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1" idx="5"/>
              <a:endCxn id="27" idx="2"/>
            </p:cNvCxnSpPr>
            <p:nvPr/>
          </p:nvCxnSpPr>
          <p:spPr>
            <a:xfrm flipV="1">
              <a:off x="4331890" y="4070350"/>
              <a:ext cx="2026787" cy="52097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4" idx="5"/>
              <a:endCxn id="26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0"/>
              <a:endCxn id="22" idx="5"/>
            </p:cNvCxnSpPr>
            <p:nvPr/>
          </p:nvCxnSpPr>
          <p:spPr>
            <a:xfrm flipH="1" flipV="1">
              <a:off x="2679758" y="2406868"/>
              <a:ext cx="1608441" cy="20652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7" idx="1"/>
              <a:endCxn id="22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Oval 44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21" idx="5"/>
              <a:endCxn id="46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5" idx="5"/>
              <a:endCxn id="28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5" idx="7"/>
              <a:endCxn id="46" idx="4"/>
            </p:cNvCxnSpPr>
            <p:nvPr/>
          </p:nvCxnSpPr>
          <p:spPr>
            <a:xfrm flipV="1">
              <a:off x="1731897" y="3353830"/>
              <a:ext cx="371132" cy="151358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46" idx="6"/>
            </p:cNvCxnSpPr>
            <p:nvPr/>
          </p:nvCxnSpPr>
          <p:spPr>
            <a:xfrm flipH="1">
              <a:off x="2164818" y="2912669"/>
              <a:ext cx="3731823" cy="371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0" idx="6"/>
            </p:cNvCxnSpPr>
            <p:nvPr/>
          </p:nvCxnSpPr>
          <p:spPr>
            <a:xfrm flipV="1">
              <a:off x="1873573" y="4591320"/>
              <a:ext cx="2352837" cy="126039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8" idx="7"/>
              <a:endCxn id="31" idx="6"/>
            </p:cNvCxnSpPr>
            <p:nvPr/>
          </p:nvCxnSpPr>
          <p:spPr>
            <a:xfrm flipV="1">
              <a:off x="3126369" y="4541929"/>
              <a:ext cx="1223619" cy="9600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45" idx="5"/>
            </p:cNvCxnSpPr>
            <p:nvPr/>
          </p:nvCxnSpPr>
          <p:spPr>
            <a:xfrm flipH="1">
              <a:off x="1731897" y="4541929"/>
              <a:ext cx="2494513" cy="42427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5" idx="7"/>
              <a:endCxn id="30" idx="7"/>
            </p:cNvCxnSpPr>
            <p:nvPr/>
          </p:nvCxnSpPr>
          <p:spPr>
            <a:xfrm>
              <a:off x="1731897" y="4867418"/>
              <a:ext cx="123578" cy="93490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9" idx="7"/>
              <a:endCxn id="22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4" idx="6"/>
              <a:endCxn id="25" idx="4"/>
            </p:cNvCxnSpPr>
            <p:nvPr/>
          </p:nvCxnSpPr>
          <p:spPr>
            <a:xfrm>
              <a:off x="6482255" y="2387600"/>
              <a:ext cx="787954" cy="698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4"/>
              <a:endCxn id="46" idx="7"/>
            </p:cNvCxnSpPr>
            <p:nvPr/>
          </p:nvCxnSpPr>
          <p:spPr>
            <a:xfrm flipH="1">
              <a:off x="2146720" y="2427327"/>
              <a:ext cx="489347" cy="80726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6" idx="3"/>
              <a:endCxn id="29" idx="6"/>
            </p:cNvCxnSpPr>
            <p:nvPr/>
          </p:nvCxnSpPr>
          <p:spPr>
            <a:xfrm flipH="1" flipV="1">
              <a:off x="959945" y="3226707"/>
              <a:ext cx="1099393" cy="106664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7" idx="7"/>
              <a:endCxn id="26" idx="3"/>
            </p:cNvCxnSpPr>
            <p:nvPr/>
          </p:nvCxnSpPr>
          <p:spPr>
            <a:xfrm flipV="1">
              <a:off x="6464157" y="3774929"/>
              <a:ext cx="1067839" cy="24603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25" idx="4"/>
            </p:cNvCxnSpPr>
            <p:nvPr/>
          </p:nvCxnSpPr>
          <p:spPr>
            <a:xfrm flipH="1" flipV="1">
              <a:off x="7270209" y="2457450"/>
              <a:ext cx="362033" cy="122805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66660" y="1545542"/>
            <a:ext cx="8489657" cy="5312458"/>
            <a:chOff x="66660" y="1545542"/>
            <a:chExt cx="8489657" cy="5312458"/>
          </a:xfrm>
        </p:grpSpPr>
        <p:sp>
          <p:nvSpPr>
            <p:cNvPr id="62" name="TextBox 61"/>
            <p:cNvSpPr txBox="1"/>
            <p:nvPr/>
          </p:nvSpPr>
          <p:spPr>
            <a:xfrm>
              <a:off x="66660" y="154554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0.37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41038" y="3482541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0.23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12758" y="370811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0.85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35041" y="176457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0.45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7093" y="5029370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0.06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84188" y="627322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0.95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43248" y="482640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0.77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030729" y="525897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0.69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449119" y="3958204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0.93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636067" y="617266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0.32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37476" y="1648606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0.28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885862" y="2671159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0.34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345283" y="159183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0.12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3257549" y="215539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{0.45}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564333" y="578186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{0.32}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153397" y="578186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{0.32}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082677" y="4811617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{0.06}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4106" y="4472079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{0.06}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466000" y="230765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{0.12}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897335" y="3616355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{0.28}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339069" y="4360689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{0.12}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934445" y="308938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{0.12}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286427" y="1764578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{0.12}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149510" y="157065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{0.37}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778183" y="328398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{0.23}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978" y="271178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{0.23}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cxnSp>
        <p:nvCxnSpPr>
          <p:cNvPr id="89" name="Straight Connector 88"/>
          <p:cNvCxnSpPr>
            <a:stCxn id="23" idx="1"/>
          </p:cNvCxnSpPr>
          <p:nvPr/>
        </p:nvCxnSpPr>
        <p:spPr>
          <a:xfrm flipV="1">
            <a:off x="5866031" y="2355808"/>
            <a:ext cx="554435" cy="508957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919842" y="3169354"/>
            <a:ext cx="1226878" cy="110685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1830042" y="5556290"/>
            <a:ext cx="1067839" cy="246030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1702744" y="4565649"/>
            <a:ext cx="2523666" cy="340765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endCxn id="27" idx="0"/>
          </p:cNvCxnSpPr>
          <p:nvPr/>
        </p:nvCxnSpPr>
        <p:spPr>
          <a:xfrm flipH="1">
            <a:off x="6420466" y="2287627"/>
            <a:ext cx="71008" cy="1712873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endCxn id="25" idx="6"/>
          </p:cNvCxnSpPr>
          <p:nvPr/>
        </p:nvCxnSpPr>
        <p:spPr>
          <a:xfrm>
            <a:off x="6462359" y="2373279"/>
            <a:ext cx="869639" cy="14321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endCxn id="26" idx="7"/>
          </p:cNvCxnSpPr>
          <p:nvPr/>
        </p:nvCxnSpPr>
        <p:spPr>
          <a:xfrm>
            <a:off x="7331998" y="2425928"/>
            <a:ext cx="287380" cy="1250219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6913677" y="1498409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098062" y="5619218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965241" y="4537122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331782" y="3169354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222627" y="2078096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086117" y="4060579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7424854" y="3381768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5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8" grpId="0"/>
      <p:bldP spid="80" grpId="0"/>
      <p:bldP spid="81" grpId="0"/>
      <p:bldP spid="82" grpId="0"/>
      <p:bldP spid="83" grpId="0"/>
      <p:bldP spid="8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-45695" y="312435"/>
                <a:ext cx="91440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2500" lnSpcReduction="1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/>
                  <a:t>DP computation of Min-Hash sketches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</a:rPr>
                      <m:t>𝑘</m:t>
                    </m:r>
                    <m:r>
                      <a:rPr lang="en-US" sz="3600" i="1" dirty="0">
                        <a:latin typeface="Cambria Math"/>
                      </a:rPr>
                      <m:t>=</m:t>
                    </m:r>
                    <m:r>
                      <a:rPr lang="en-US" sz="3600" i="1" dirty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695" y="312435"/>
                <a:ext cx="9144000" cy="1143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5534931" y="5661353"/>
            <a:ext cx="3132040" cy="825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If updated, send to </a:t>
            </a:r>
            <a:r>
              <a:rPr lang="en-US" b="1" dirty="0" err="1" smtClean="0">
                <a:solidFill>
                  <a:srgbClr val="7030A0"/>
                </a:solidFill>
              </a:rPr>
              <a:t>inNeighbors</a:t>
            </a:r>
            <a:endParaRPr lang="en-US" b="1" dirty="0">
              <a:solidFill>
                <a:srgbClr val="7030A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5704" y="1455435"/>
            <a:ext cx="7763903" cy="5009618"/>
            <a:chOff x="415704" y="1455435"/>
            <a:chExt cx="7763903" cy="5009618"/>
          </a:xfrm>
        </p:grpSpPr>
        <p:pic>
          <p:nvPicPr>
            <p:cNvPr id="9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21" idx="6"/>
              <a:endCxn id="22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9" idx="0"/>
              <a:endCxn id="21" idx="4"/>
            </p:cNvCxnSpPr>
            <p:nvPr/>
          </p:nvCxnSpPr>
          <p:spPr>
            <a:xfrm flipV="1">
              <a:off x="898156" y="2232121"/>
              <a:ext cx="223512" cy="92473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0" idx="5"/>
              <a:endCxn id="28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5" idx="3"/>
              <a:endCxn id="27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4" idx="3"/>
              <a:endCxn id="23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3" idx="4"/>
              <a:endCxn id="27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4" idx="4"/>
              <a:endCxn id="27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6" idx="1"/>
              <a:endCxn id="23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1" idx="5"/>
              <a:endCxn id="27" idx="2"/>
            </p:cNvCxnSpPr>
            <p:nvPr/>
          </p:nvCxnSpPr>
          <p:spPr>
            <a:xfrm flipV="1">
              <a:off x="4331890" y="4070350"/>
              <a:ext cx="2026787" cy="52097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4" idx="5"/>
              <a:endCxn id="26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0"/>
              <a:endCxn id="22" idx="5"/>
            </p:cNvCxnSpPr>
            <p:nvPr/>
          </p:nvCxnSpPr>
          <p:spPr>
            <a:xfrm flipH="1" flipV="1">
              <a:off x="2679758" y="2406868"/>
              <a:ext cx="1608441" cy="20652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7" idx="1"/>
              <a:endCxn id="22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Oval 44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21" idx="5"/>
              <a:endCxn id="46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5" idx="5"/>
              <a:endCxn id="28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5" idx="7"/>
              <a:endCxn id="46" idx="4"/>
            </p:cNvCxnSpPr>
            <p:nvPr/>
          </p:nvCxnSpPr>
          <p:spPr>
            <a:xfrm flipV="1">
              <a:off x="1731897" y="3353830"/>
              <a:ext cx="371132" cy="151358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46" idx="6"/>
            </p:cNvCxnSpPr>
            <p:nvPr/>
          </p:nvCxnSpPr>
          <p:spPr>
            <a:xfrm flipH="1">
              <a:off x="2164818" y="2912669"/>
              <a:ext cx="3731823" cy="371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0" idx="6"/>
            </p:cNvCxnSpPr>
            <p:nvPr/>
          </p:nvCxnSpPr>
          <p:spPr>
            <a:xfrm flipV="1">
              <a:off x="1873573" y="4591320"/>
              <a:ext cx="2352837" cy="126039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8" idx="7"/>
              <a:endCxn id="31" idx="6"/>
            </p:cNvCxnSpPr>
            <p:nvPr/>
          </p:nvCxnSpPr>
          <p:spPr>
            <a:xfrm flipV="1">
              <a:off x="3126369" y="4541929"/>
              <a:ext cx="1223619" cy="9600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45" idx="5"/>
            </p:cNvCxnSpPr>
            <p:nvPr/>
          </p:nvCxnSpPr>
          <p:spPr>
            <a:xfrm flipH="1">
              <a:off x="1731897" y="4541929"/>
              <a:ext cx="2494513" cy="42427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5" idx="7"/>
              <a:endCxn id="30" idx="7"/>
            </p:cNvCxnSpPr>
            <p:nvPr/>
          </p:nvCxnSpPr>
          <p:spPr>
            <a:xfrm>
              <a:off x="1731897" y="4867418"/>
              <a:ext cx="123578" cy="93490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9" idx="7"/>
              <a:endCxn id="22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4" idx="6"/>
              <a:endCxn id="25" idx="4"/>
            </p:cNvCxnSpPr>
            <p:nvPr/>
          </p:nvCxnSpPr>
          <p:spPr>
            <a:xfrm>
              <a:off x="6482255" y="2387600"/>
              <a:ext cx="787954" cy="698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4"/>
              <a:endCxn id="46" idx="7"/>
            </p:cNvCxnSpPr>
            <p:nvPr/>
          </p:nvCxnSpPr>
          <p:spPr>
            <a:xfrm flipH="1">
              <a:off x="2146720" y="2427327"/>
              <a:ext cx="489347" cy="80726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6" idx="3"/>
              <a:endCxn id="29" idx="6"/>
            </p:cNvCxnSpPr>
            <p:nvPr/>
          </p:nvCxnSpPr>
          <p:spPr>
            <a:xfrm flipH="1" flipV="1">
              <a:off x="959945" y="3226707"/>
              <a:ext cx="1099393" cy="106664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7" idx="7"/>
              <a:endCxn id="26" idx="3"/>
            </p:cNvCxnSpPr>
            <p:nvPr/>
          </p:nvCxnSpPr>
          <p:spPr>
            <a:xfrm flipV="1">
              <a:off x="6464157" y="3774929"/>
              <a:ext cx="1067839" cy="24603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25" idx="4"/>
            </p:cNvCxnSpPr>
            <p:nvPr/>
          </p:nvCxnSpPr>
          <p:spPr>
            <a:xfrm flipH="1" flipV="1">
              <a:off x="7270209" y="2457450"/>
              <a:ext cx="362033" cy="122805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66660" y="1545542"/>
            <a:ext cx="8489657" cy="5312458"/>
            <a:chOff x="66660" y="1545542"/>
            <a:chExt cx="8489657" cy="5312458"/>
          </a:xfrm>
        </p:grpSpPr>
        <p:sp>
          <p:nvSpPr>
            <p:cNvPr id="62" name="TextBox 61"/>
            <p:cNvSpPr txBox="1"/>
            <p:nvPr/>
          </p:nvSpPr>
          <p:spPr>
            <a:xfrm>
              <a:off x="66660" y="154554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0.37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41038" y="3482541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0.23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12758" y="370811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0.85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35041" y="176457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0.45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7093" y="5029370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0.06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84188" y="627322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0.95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43248" y="482640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0.77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030729" y="525897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0.69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449119" y="3958204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0.93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636067" y="617266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0.32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37476" y="1648606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0.28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885862" y="2671159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0.34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345283" y="159183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0.12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3257549" y="215539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{0.45}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564333" y="578186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{0.32}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153397" y="578186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{0.32}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082677" y="4811617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{0.06}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4106" y="4472079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{0.06}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466000" y="230765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{0.12}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897335" y="3616355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{0.28}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339069" y="4360689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{0.12}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934445" y="308938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{0.12}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286427" y="1764578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{0.12}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149510" y="157065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{0.37}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778183" y="328398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{0.23}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978" y="271178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{0.23}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6913677" y="1498409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098062" y="5619218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965241" y="4537122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331782" y="3169354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222627" y="2078096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086117" y="4060579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7424854" y="3381768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0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-45695" y="312435"/>
                <a:ext cx="91440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2500" lnSpcReduction="1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/>
                  <a:t>DP computation of Min-Hash sketches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</a:rPr>
                      <m:t>𝑘</m:t>
                    </m:r>
                    <m:r>
                      <a:rPr lang="en-US" sz="3600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695" y="312435"/>
                <a:ext cx="9144000" cy="1143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6530057" y="5797587"/>
            <a:ext cx="2136913" cy="825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Update</a:t>
            </a:r>
            <a:endParaRPr lang="en-US" b="1" dirty="0">
              <a:solidFill>
                <a:srgbClr val="7030A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5704" y="1455435"/>
            <a:ext cx="7763903" cy="5009618"/>
            <a:chOff x="415704" y="1455435"/>
            <a:chExt cx="7763903" cy="5009618"/>
          </a:xfrm>
        </p:grpSpPr>
        <p:pic>
          <p:nvPicPr>
            <p:cNvPr id="9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21" idx="6"/>
              <a:endCxn id="22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9" idx="0"/>
              <a:endCxn id="21" idx="4"/>
            </p:cNvCxnSpPr>
            <p:nvPr/>
          </p:nvCxnSpPr>
          <p:spPr>
            <a:xfrm flipV="1">
              <a:off x="898156" y="2232121"/>
              <a:ext cx="223512" cy="92473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0" idx="5"/>
              <a:endCxn id="28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5" idx="3"/>
              <a:endCxn id="27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4" idx="3"/>
              <a:endCxn id="23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3" idx="4"/>
              <a:endCxn id="27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4" idx="4"/>
              <a:endCxn id="27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6" idx="1"/>
              <a:endCxn id="23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1" idx="5"/>
              <a:endCxn id="27" idx="2"/>
            </p:cNvCxnSpPr>
            <p:nvPr/>
          </p:nvCxnSpPr>
          <p:spPr>
            <a:xfrm flipV="1">
              <a:off x="4331890" y="4070350"/>
              <a:ext cx="2026787" cy="52097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4" idx="5"/>
              <a:endCxn id="26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0"/>
              <a:endCxn id="22" idx="5"/>
            </p:cNvCxnSpPr>
            <p:nvPr/>
          </p:nvCxnSpPr>
          <p:spPr>
            <a:xfrm flipH="1" flipV="1">
              <a:off x="2679758" y="2406868"/>
              <a:ext cx="1608441" cy="20652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7" idx="1"/>
              <a:endCxn id="22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Oval 44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21" idx="5"/>
              <a:endCxn id="46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5" idx="5"/>
              <a:endCxn id="28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5" idx="7"/>
              <a:endCxn id="46" idx="4"/>
            </p:cNvCxnSpPr>
            <p:nvPr/>
          </p:nvCxnSpPr>
          <p:spPr>
            <a:xfrm flipV="1">
              <a:off x="1731897" y="3353830"/>
              <a:ext cx="371132" cy="151358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46" idx="6"/>
            </p:cNvCxnSpPr>
            <p:nvPr/>
          </p:nvCxnSpPr>
          <p:spPr>
            <a:xfrm flipH="1">
              <a:off x="2164818" y="2912669"/>
              <a:ext cx="3731823" cy="371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0" idx="6"/>
            </p:cNvCxnSpPr>
            <p:nvPr/>
          </p:nvCxnSpPr>
          <p:spPr>
            <a:xfrm flipV="1">
              <a:off x="1873573" y="4591320"/>
              <a:ext cx="2352837" cy="126039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8" idx="7"/>
              <a:endCxn id="31" idx="6"/>
            </p:cNvCxnSpPr>
            <p:nvPr/>
          </p:nvCxnSpPr>
          <p:spPr>
            <a:xfrm flipV="1">
              <a:off x="3126369" y="4541929"/>
              <a:ext cx="1223619" cy="9600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45" idx="5"/>
            </p:cNvCxnSpPr>
            <p:nvPr/>
          </p:nvCxnSpPr>
          <p:spPr>
            <a:xfrm flipH="1">
              <a:off x="1731897" y="4541929"/>
              <a:ext cx="2494513" cy="42427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5" idx="7"/>
              <a:endCxn id="30" idx="7"/>
            </p:cNvCxnSpPr>
            <p:nvPr/>
          </p:nvCxnSpPr>
          <p:spPr>
            <a:xfrm>
              <a:off x="1731897" y="4867418"/>
              <a:ext cx="123578" cy="93490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9" idx="7"/>
              <a:endCxn id="22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4" idx="6"/>
              <a:endCxn id="25" idx="4"/>
            </p:cNvCxnSpPr>
            <p:nvPr/>
          </p:nvCxnSpPr>
          <p:spPr>
            <a:xfrm>
              <a:off x="6482255" y="2387600"/>
              <a:ext cx="787954" cy="698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4"/>
              <a:endCxn id="46" idx="7"/>
            </p:cNvCxnSpPr>
            <p:nvPr/>
          </p:nvCxnSpPr>
          <p:spPr>
            <a:xfrm flipH="1">
              <a:off x="2146720" y="2427327"/>
              <a:ext cx="489347" cy="80726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6" idx="3"/>
              <a:endCxn id="29" idx="6"/>
            </p:cNvCxnSpPr>
            <p:nvPr/>
          </p:nvCxnSpPr>
          <p:spPr>
            <a:xfrm flipH="1" flipV="1">
              <a:off x="959945" y="3226707"/>
              <a:ext cx="1099393" cy="106664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7" idx="7"/>
              <a:endCxn id="26" idx="3"/>
            </p:cNvCxnSpPr>
            <p:nvPr/>
          </p:nvCxnSpPr>
          <p:spPr>
            <a:xfrm flipV="1">
              <a:off x="6464157" y="3774929"/>
              <a:ext cx="1067839" cy="24603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25" idx="4"/>
            </p:cNvCxnSpPr>
            <p:nvPr/>
          </p:nvCxnSpPr>
          <p:spPr>
            <a:xfrm flipH="1" flipV="1">
              <a:off x="7270209" y="2457450"/>
              <a:ext cx="362033" cy="122805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66660" y="1545542"/>
            <a:ext cx="8489657" cy="5312458"/>
            <a:chOff x="66660" y="1545542"/>
            <a:chExt cx="8489657" cy="5312458"/>
          </a:xfrm>
        </p:grpSpPr>
        <p:sp>
          <p:nvSpPr>
            <p:cNvPr id="62" name="TextBox 61"/>
            <p:cNvSpPr txBox="1"/>
            <p:nvPr/>
          </p:nvSpPr>
          <p:spPr>
            <a:xfrm>
              <a:off x="66660" y="154554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0.37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41038" y="3482541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0.23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12758" y="370811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0.85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35041" y="176457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0.45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7093" y="5029370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0.06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84188" y="627322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0.95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43248" y="482640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0.77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030729" y="525897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0.69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449119" y="3958204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0.93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636067" y="617266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0.32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37476" y="1648606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0.28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885862" y="2671159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0.34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345283" y="159183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0.12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3257549" y="215539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{0.45}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564333" y="578186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{0.32}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153397" y="578186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{0.32}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082677" y="4811617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{0.06}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4106" y="4472079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{0.06}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466000" y="230765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{0.12}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897335" y="3616355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{0.28}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339069" y="4360689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{0.12}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934445" y="308938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{0.12}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286427" y="1764578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{0.12}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149510" y="157065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{0.37}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778183" y="328398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{0.23}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978" y="271178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{0.23}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7329439" y="2422525"/>
            <a:ext cx="246248" cy="1303013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18" idx="0"/>
          </p:cNvCxnSpPr>
          <p:nvPr/>
        </p:nvCxnSpPr>
        <p:spPr>
          <a:xfrm flipV="1">
            <a:off x="3082678" y="4518436"/>
            <a:ext cx="1242710" cy="997663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00" idx="7"/>
          </p:cNvCxnSpPr>
          <p:nvPr/>
        </p:nvCxnSpPr>
        <p:spPr>
          <a:xfrm flipV="1">
            <a:off x="1883861" y="4504101"/>
            <a:ext cx="2451589" cy="1238987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21" idx="4"/>
          </p:cNvCxnSpPr>
          <p:nvPr/>
        </p:nvCxnSpPr>
        <p:spPr>
          <a:xfrm>
            <a:off x="1121668" y="2232121"/>
            <a:ext cx="945857" cy="968559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22" idx="6"/>
          </p:cNvCxnSpPr>
          <p:nvPr/>
        </p:nvCxnSpPr>
        <p:spPr>
          <a:xfrm flipH="1">
            <a:off x="2103029" y="2357477"/>
            <a:ext cx="594827" cy="898457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6913677" y="1498409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098062" y="5619218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965241" y="4537122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331782" y="3169354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222627" y="2078096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086117" y="4060579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7424854" y="3381768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9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-45695" y="312435"/>
                <a:ext cx="91440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2500" lnSpcReduction="1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/>
                  <a:t>DP computation of Min-Hash sketches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</a:rPr>
                      <m:t>𝑘</m:t>
                    </m:r>
                    <m:r>
                      <a:rPr lang="en-US" sz="3600" i="1" dirty="0">
                        <a:latin typeface="Cambria Math"/>
                      </a:rPr>
                      <m:t>=</m:t>
                    </m:r>
                    <m:r>
                      <a:rPr lang="en-US" sz="3600" i="1" dirty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695" y="312435"/>
                <a:ext cx="9144000" cy="1143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949570" y="5759771"/>
            <a:ext cx="3888162" cy="825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If updated, send to </a:t>
            </a:r>
            <a:r>
              <a:rPr lang="en-US" b="1" dirty="0" err="1" smtClean="0">
                <a:solidFill>
                  <a:srgbClr val="7030A0"/>
                </a:solidFill>
              </a:rPr>
              <a:t>inNeighbors</a:t>
            </a:r>
            <a:r>
              <a:rPr lang="en-US" b="1" dirty="0" smtClean="0">
                <a:solidFill>
                  <a:srgbClr val="7030A0"/>
                </a:solidFill>
              </a:rPr>
              <a:t>.  Done.</a:t>
            </a:r>
            <a:r>
              <a:rPr lang="en-US" b="1" i="0" dirty="0" smtClean="0">
                <a:solidFill>
                  <a:srgbClr val="7030A0"/>
                </a:solidFill>
                <a:latin typeface="+mj-lt"/>
              </a:rPr>
              <a:t> </a:t>
            </a:r>
            <a:endParaRPr lang="en-US" b="1" dirty="0">
              <a:solidFill>
                <a:srgbClr val="7030A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5704" y="1455435"/>
            <a:ext cx="7763903" cy="5009618"/>
            <a:chOff x="415704" y="1455435"/>
            <a:chExt cx="7763903" cy="5009618"/>
          </a:xfrm>
        </p:grpSpPr>
        <p:pic>
          <p:nvPicPr>
            <p:cNvPr id="9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21" idx="6"/>
              <a:endCxn id="22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9" idx="0"/>
              <a:endCxn id="21" idx="4"/>
            </p:cNvCxnSpPr>
            <p:nvPr/>
          </p:nvCxnSpPr>
          <p:spPr>
            <a:xfrm flipV="1">
              <a:off x="898156" y="2232121"/>
              <a:ext cx="223512" cy="92473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0" idx="5"/>
              <a:endCxn id="28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5" idx="3"/>
              <a:endCxn id="27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4" idx="3"/>
              <a:endCxn id="23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3" idx="4"/>
              <a:endCxn id="27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4" idx="4"/>
              <a:endCxn id="27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6" idx="1"/>
              <a:endCxn id="23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1" idx="5"/>
              <a:endCxn id="27" idx="2"/>
            </p:cNvCxnSpPr>
            <p:nvPr/>
          </p:nvCxnSpPr>
          <p:spPr>
            <a:xfrm flipV="1">
              <a:off x="4331890" y="4070350"/>
              <a:ext cx="2026787" cy="52097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4" idx="5"/>
              <a:endCxn id="26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0"/>
              <a:endCxn id="22" idx="5"/>
            </p:cNvCxnSpPr>
            <p:nvPr/>
          </p:nvCxnSpPr>
          <p:spPr>
            <a:xfrm flipH="1" flipV="1">
              <a:off x="2679758" y="2406868"/>
              <a:ext cx="1608441" cy="20652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7" idx="1"/>
              <a:endCxn id="22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Oval 44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21" idx="5"/>
              <a:endCxn id="46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5" idx="5"/>
              <a:endCxn id="28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5" idx="7"/>
              <a:endCxn id="46" idx="4"/>
            </p:cNvCxnSpPr>
            <p:nvPr/>
          </p:nvCxnSpPr>
          <p:spPr>
            <a:xfrm flipV="1">
              <a:off x="1731897" y="3353830"/>
              <a:ext cx="371132" cy="151358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46" idx="6"/>
            </p:cNvCxnSpPr>
            <p:nvPr/>
          </p:nvCxnSpPr>
          <p:spPr>
            <a:xfrm flipH="1">
              <a:off x="2164818" y="2912669"/>
              <a:ext cx="3731823" cy="371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0" idx="6"/>
            </p:cNvCxnSpPr>
            <p:nvPr/>
          </p:nvCxnSpPr>
          <p:spPr>
            <a:xfrm flipV="1">
              <a:off x="1873573" y="4591320"/>
              <a:ext cx="2352837" cy="126039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8" idx="7"/>
              <a:endCxn id="31" idx="6"/>
            </p:cNvCxnSpPr>
            <p:nvPr/>
          </p:nvCxnSpPr>
          <p:spPr>
            <a:xfrm flipV="1">
              <a:off x="3126369" y="4541929"/>
              <a:ext cx="1223619" cy="9600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45" idx="5"/>
            </p:cNvCxnSpPr>
            <p:nvPr/>
          </p:nvCxnSpPr>
          <p:spPr>
            <a:xfrm flipH="1">
              <a:off x="1731897" y="4541929"/>
              <a:ext cx="2494513" cy="42427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5" idx="7"/>
              <a:endCxn id="30" idx="7"/>
            </p:cNvCxnSpPr>
            <p:nvPr/>
          </p:nvCxnSpPr>
          <p:spPr>
            <a:xfrm>
              <a:off x="1731897" y="4867418"/>
              <a:ext cx="123578" cy="93490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9" idx="7"/>
              <a:endCxn id="22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4" idx="6"/>
              <a:endCxn id="25" idx="4"/>
            </p:cNvCxnSpPr>
            <p:nvPr/>
          </p:nvCxnSpPr>
          <p:spPr>
            <a:xfrm>
              <a:off x="6482255" y="2387600"/>
              <a:ext cx="787954" cy="698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4"/>
              <a:endCxn id="46" idx="7"/>
            </p:cNvCxnSpPr>
            <p:nvPr/>
          </p:nvCxnSpPr>
          <p:spPr>
            <a:xfrm flipH="1">
              <a:off x="2146720" y="2427327"/>
              <a:ext cx="489347" cy="80726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6" idx="3"/>
              <a:endCxn id="29" idx="6"/>
            </p:cNvCxnSpPr>
            <p:nvPr/>
          </p:nvCxnSpPr>
          <p:spPr>
            <a:xfrm flipH="1" flipV="1">
              <a:off x="959945" y="3226707"/>
              <a:ext cx="1099393" cy="106664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7" idx="7"/>
              <a:endCxn id="26" idx="3"/>
            </p:cNvCxnSpPr>
            <p:nvPr/>
          </p:nvCxnSpPr>
          <p:spPr>
            <a:xfrm flipV="1">
              <a:off x="6464157" y="3774929"/>
              <a:ext cx="1067839" cy="24603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25" idx="4"/>
            </p:cNvCxnSpPr>
            <p:nvPr/>
          </p:nvCxnSpPr>
          <p:spPr>
            <a:xfrm flipH="1" flipV="1">
              <a:off x="7270209" y="2457450"/>
              <a:ext cx="362033" cy="122805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66660" y="1545542"/>
            <a:ext cx="8489657" cy="5312458"/>
            <a:chOff x="66660" y="1545542"/>
            <a:chExt cx="8489657" cy="5312458"/>
          </a:xfrm>
        </p:grpSpPr>
        <p:sp>
          <p:nvSpPr>
            <p:cNvPr id="62" name="TextBox 61"/>
            <p:cNvSpPr txBox="1"/>
            <p:nvPr/>
          </p:nvSpPr>
          <p:spPr>
            <a:xfrm>
              <a:off x="66660" y="154554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0.37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41038" y="3482541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0.23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12758" y="370811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0.85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35041" y="176457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0.45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7093" y="5029370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0.06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84188" y="627322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0.95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43248" y="482640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0.77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030729" y="525897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0.69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449119" y="3958204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0.93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636067" y="617266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0.32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37476" y="1648606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0.28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885862" y="2671159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0.34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345283" y="159183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0.12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3257549" y="215539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{0.23}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564333" y="578186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{0.06}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153397" y="578186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{0.06}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082677" y="4811617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{0.06}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4106" y="4472079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{0.06}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466000" y="230765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{0.12}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897335" y="3616355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{0.12}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339069" y="4360689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{0.12}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934445" y="308938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{0.12}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286427" y="1764578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{0.12}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149510" y="157065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{0.23}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778183" y="328398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{0.23}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978" y="271178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{0.23}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6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DP: Edge traversals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295400"/>
                <a:ext cx="9144000" cy="65273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u="sng" dirty="0" smtClean="0">
                    <a:solidFill>
                      <a:schemeClr val="tx2"/>
                    </a:solidFill>
                  </a:rPr>
                  <a:t>Lemma</a:t>
                </a:r>
                <a:r>
                  <a:rPr lang="en-US" dirty="0" smtClean="0"/>
                  <a:t>:  Each arc is used in expectation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&lt; </m:t>
                    </m:r>
                    <m:r>
                      <m:rPr>
                        <m:sty m:val="p"/>
                      </m:rP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ln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smtClean="0"/>
                  <a:t>times.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95400"/>
                <a:ext cx="9144000" cy="652732"/>
              </a:xfrm>
              <a:blipFill rotWithShape="1">
                <a:blip r:embed="rId2"/>
                <a:stretch>
                  <a:fillRect l="-1667" t="-11215" r="-2600" b="-1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39947" y="1903562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u="sng" dirty="0" smtClean="0">
                    <a:solidFill>
                      <a:schemeClr val="tx2"/>
                    </a:solidFill>
                  </a:rPr>
                  <a:t>Proof:</a:t>
                </a:r>
                <a:r>
                  <a:rPr lang="en-US" dirty="0" smtClean="0"/>
                  <a:t>  We bound the expected number of updates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𝒔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𝒗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chemeClr val="tx2"/>
                    </a:solidFill>
                  </a:rPr>
                  <a:t>. </a:t>
                </a:r>
                <a:r>
                  <a:rPr lang="en-US" sz="2800" dirty="0" smtClean="0"/>
                  <a:t>(similar to lecture2)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47" y="1903562"/>
                <a:ext cx="8229600" cy="1143000"/>
              </a:xfrm>
              <a:prstGeom prst="rect">
                <a:avLst/>
              </a:prstGeom>
              <a:blipFill rotWithShape="1">
                <a:blip r:embed="rId3"/>
                <a:stretch>
                  <a:fillRect l="-1852" t="-6915" b="-1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270294" y="3048000"/>
                <a:ext cx="8568906" cy="3657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Consider nodes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𝑣</m:t>
                    </m:r>
                    <m:r>
                      <a:rPr lang="en-US" b="0" i="0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,…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in order 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h</m:t>
                        </m:r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i="1" dirty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i="1" dirty="0" smtClean="0"/>
                  <a:t>  </a:t>
                </a:r>
                <a:r>
                  <a:rPr lang="en-US" dirty="0" smtClean="0"/>
                  <a:t>is propagated to (can reach)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The probability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h</m:t>
                    </m:r>
                    <m:r>
                      <a:rPr lang="en-US" b="0" i="0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updates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s</m:t>
                    </m:r>
                    <m:r>
                      <a:rPr lang="en-US" b="0" i="0" dirty="0" smtClean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𝑣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tx2"/>
                        </a:solidFill>
                        <a:latin typeface="Cambria Math"/>
                      </a:rPr>
                      <m:t>𝐏𝐫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⁡[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𝒉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&lt;</m:t>
                    </m:r>
                    <m:limLow>
                      <m:limLowPr>
                        <m:ctrlPr>
                          <a:rPr lang="en-US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limLowPr>
                      <m:e>
                        <m:func>
                          <m:funcPr>
                            <m:ctrlPr>
                              <a:rPr lang="en-US" b="1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b="1" i="0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𝐦𝐢𝐧</m:t>
                            </m:r>
                          </m:fName>
                          <m:e>
                            <m:r>
                              <a:rPr lang="en-US" b="1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𝒉</m:t>
                            </m:r>
                            <m:d>
                              <m:dPr>
                                <m:ctrlPr>
                                  <a:rPr lang="en-US" b="1" i="1" dirty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  <m:lim>
                        <m:r>
                          <a:rPr lang="en-US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𝒊</m:t>
                        </m:r>
                      </m:lim>
                    </m:limLow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]=</m:t>
                    </m:r>
                    <m:box>
                      <m:boxPr>
                        <m:ctrlPr>
                          <a:rPr lang="en-US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𝒊</m:t>
                            </m:r>
                          </m:den>
                        </m:f>
                      </m:e>
                    </m:box>
                  </m:oMath>
                </a14:m>
                <a:endParaRPr lang="en-US" b="1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Summing over nodes (linearity of expectation):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𝒏</m:t>
                        </m:r>
                      </m:sup>
                      <m:e>
                        <m:box>
                          <m:boxPr>
                            <m:ctrlP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den>
                            </m:f>
                          </m:e>
                        </m:box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𝑯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ln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𝒏</m:t>
                        </m:r>
                      </m:e>
                    </m:nary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94" y="3048000"/>
                <a:ext cx="8568906" cy="3657600"/>
              </a:xfrm>
              <a:prstGeom prst="rect">
                <a:avLst/>
              </a:prstGeom>
              <a:blipFill rotWithShape="1">
                <a:blip r:embed="rId4"/>
                <a:stretch>
                  <a:fillRect l="-1565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00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DP: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124200"/>
            <a:ext cx="8229600" cy="152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The longest</a:t>
            </a:r>
            <a:r>
              <a:rPr lang="en-US" dirty="0" smtClean="0"/>
              <a:t> chain of dependencies is at most the longest shortest path (the </a:t>
            </a:r>
            <a:r>
              <a:rPr lang="en-US" b="1" dirty="0" smtClean="0">
                <a:solidFill>
                  <a:schemeClr val="accent1"/>
                </a:solidFill>
              </a:rPr>
              <a:t>diameter</a:t>
            </a:r>
            <a:r>
              <a:rPr lang="en-US" dirty="0" smtClean="0"/>
              <a:t> of the graph)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19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Next</a:t>
            </a:r>
            <a:r>
              <a:rPr lang="en-US" dirty="0" smtClean="0"/>
              <a:t>: All-Distances Sketches (ADS)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038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Often we care about </a:t>
            </a:r>
            <a:r>
              <a:rPr lang="en-US" dirty="0" smtClean="0">
                <a:solidFill>
                  <a:schemeClr val="accent1"/>
                </a:solidFill>
              </a:rPr>
              <a:t>distance</a:t>
            </a:r>
            <a:r>
              <a:rPr lang="en-US" dirty="0" smtClean="0"/>
              <a:t>, not only </a:t>
            </a:r>
            <a:r>
              <a:rPr lang="en-US" dirty="0" smtClean="0">
                <a:solidFill>
                  <a:schemeClr val="accent1"/>
                </a:solidFill>
              </a:rPr>
              <a:t>reachability</a:t>
            </a:r>
            <a:r>
              <a:rPr lang="en-US" dirty="0" smtClean="0"/>
              <a:t>: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Nodes that are closer to you, in distance or in </a:t>
            </a:r>
            <a:r>
              <a:rPr lang="en-US" dirty="0" err="1" smtClean="0"/>
              <a:t>Dijkstra</a:t>
            </a:r>
            <a:r>
              <a:rPr lang="en-US" dirty="0" smtClean="0"/>
              <a:t> (Nearest-Neighbor) rank, are more meaningful.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We want a sketch that supports distance-based queries.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30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of ADSs</a:t>
            </a:r>
            <a:br>
              <a:rPr lang="en-US" dirty="0" smtClean="0"/>
            </a:b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667000"/>
            <a:ext cx="8229600" cy="1600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Estimate node/subset/network level properties that are expensive to compute </a:t>
            </a:r>
            <a:r>
              <a:rPr lang="en-US" b="1" dirty="0" smtClean="0">
                <a:solidFill>
                  <a:schemeClr val="tx2"/>
                </a:solidFill>
              </a:rPr>
              <a:t>exactly: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67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of ADSs</a:t>
            </a:r>
            <a:br>
              <a:rPr lang="en-US" dirty="0" smtClean="0"/>
            </a:br>
            <a:endParaRPr lang="en-US" sz="36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905001"/>
                <a:ext cx="8763000" cy="43434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Distance distribution, effective diameter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Closeness centrality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Similarity  (e.g., </a:t>
                </a:r>
                <a:r>
                  <a:rPr lang="en-US" dirty="0" err="1" smtClean="0"/>
                  <a:t>Jaccard</a:t>
                </a:r>
                <a:r>
                  <a:rPr lang="en-US" dirty="0" smtClean="0"/>
                  <a:t> similarity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-hop neighborhoods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nearest neighbors, closeness)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Distance oracles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Tightness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⊂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 as a community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Coverage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  <m:r>
                      <a:rPr lang="en-US" i="1">
                        <a:latin typeface="Cambria Math"/>
                      </a:rPr>
                      <m:t>⊂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905001"/>
                <a:ext cx="8763000" cy="4343400"/>
              </a:xfrm>
              <a:blipFill rotWithShape="1">
                <a:blip r:embed="rId2"/>
                <a:stretch>
                  <a:fillRect l="-1601" t="-1826" r="-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48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Recommended further reading on social networks analysis: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Book: “Networks</a:t>
            </a:r>
            <a:r>
              <a:rPr lang="en-US" dirty="0"/>
              <a:t>, Crowds, and Markets:  Reasoning About a Highly Connected </a:t>
            </a:r>
            <a:r>
              <a:rPr lang="en-US" dirty="0" smtClean="0"/>
              <a:t>World” By David Easley and Jon Kleinberg.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http://www.cs.cornell.edu/home/kleinber/networks-book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Course/Lectures by </a:t>
            </a:r>
            <a:r>
              <a:rPr lang="en-US" dirty="0" err="1" smtClean="0"/>
              <a:t>Lada</a:t>
            </a:r>
            <a:r>
              <a:rPr lang="en-US" dirty="0" smtClean="0"/>
              <a:t> </a:t>
            </a:r>
            <a:r>
              <a:rPr lang="en-US" dirty="0" err="1" smtClean="0"/>
              <a:t>Adamic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www.coursera.org/course/sna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open.umich.edu/education/si/si508/fall2008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493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Mining the link structure: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600" dirty="0" smtClean="0"/>
              <a:t>Node/Network-level properties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Connected/Strongly connected components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Diamete</a:t>
            </a:r>
            <a:r>
              <a:rPr lang="en-US" dirty="0" smtClean="0"/>
              <a:t>r (longest shortest s-t path)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Effective diameter </a:t>
            </a:r>
            <a:r>
              <a:rPr lang="en-US" dirty="0" smtClean="0"/>
              <a:t>(90% percentile of pairwise distance)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D</a:t>
            </a:r>
            <a:r>
              <a:rPr lang="en-US" dirty="0" smtClean="0">
                <a:solidFill>
                  <a:schemeClr val="tx2"/>
                </a:solidFill>
              </a:rPr>
              <a:t>istance distribution </a:t>
            </a:r>
            <a:r>
              <a:rPr lang="en-US" dirty="0" smtClean="0"/>
              <a:t>(number of pairs within each distance)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Degree distribution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Clustering coefficient</a:t>
            </a:r>
            <a:r>
              <a:rPr lang="en-US" dirty="0" smtClean="0"/>
              <a:t>: Ratio of the number of closed triangles to open triangles.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1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Reachability Min-Hash sketches, All-Distances sketches (lectures 11,12):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E. Cohen “Size-Estimation </a:t>
            </a:r>
            <a:r>
              <a:rPr lang="en-US" dirty="0"/>
              <a:t>Framework with Applications to Transitive Closure and </a:t>
            </a:r>
            <a:r>
              <a:rPr lang="en-US" dirty="0" smtClean="0"/>
              <a:t>Reachability” JCSS 1997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E. Cohen H. Kaplan “Spatially-decaying </a:t>
            </a:r>
            <a:r>
              <a:rPr lang="en-US" dirty="0"/>
              <a:t>aggregation over a </a:t>
            </a:r>
            <a:r>
              <a:rPr lang="en-US" dirty="0" smtClean="0"/>
              <a:t>network” JCSS 2007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E. Cohen H. Kaplan “Summarizing data using bottom-k sketches” PODC 2007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E. Cohen: “All-Distances </a:t>
            </a:r>
            <a:r>
              <a:rPr lang="en-US" dirty="0"/>
              <a:t>Sketches, Revisited: HIP Estimators for Massive Graphs </a:t>
            </a:r>
            <a:r>
              <a:rPr lang="en-US" dirty="0" smtClean="0"/>
              <a:t>Analysis” </a:t>
            </a:r>
            <a:r>
              <a:rPr lang="en-US" dirty="0" err="1" smtClean="0"/>
              <a:t>arXiv</a:t>
            </a:r>
            <a:r>
              <a:rPr lang="en-US" dirty="0" smtClean="0"/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3460510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Diameter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" y="1371600"/>
            <a:ext cx="7620000" cy="5181600"/>
            <a:chOff x="415704" y="1455435"/>
            <a:chExt cx="7763903" cy="5009618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Connector 63"/>
          <p:cNvCxnSpPr/>
          <p:nvPr/>
        </p:nvCxnSpPr>
        <p:spPr>
          <a:xfrm flipH="1">
            <a:off x="2164818" y="2754145"/>
            <a:ext cx="3893645" cy="529835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17" idx="3"/>
          </p:cNvCxnSpPr>
          <p:nvPr/>
        </p:nvCxnSpPr>
        <p:spPr>
          <a:xfrm flipH="1" flipV="1">
            <a:off x="1183397" y="2153789"/>
            <a:ext cx="983664" cy="1146228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527532" y="5615946"/>
            <a:ext cx="29335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Diameter is 3</a:t>
            </a:r>
            <a:endParaRPr lang="en-US" sz="4000" dirty="0"/>
          </a:p>
        </p:txBody>
      </p:sp>
      <p:cxnSp>
        <p:nvCxnSpPr>
          <p:cNvPr id="63" name="Straight Connector 62"/>
          <p:cNvCxnSpPr>
            <a:endCxn id="22" idx="2"/>
          </p:cNvCxnSpPr>
          <p:nvPr/>
        </p:nvCxnSpPr>
        <p:spPr>
          <a:xfrm>
            <a:off x="5841954" y="2830269"/>
            <a:ext cx="1658076" cy="889367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47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Distance distribution of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" y="1371600"/>
            <a:ext cx="7620000" cy="5181600"/>
            <a:chOff x="415704" y="1455435"/>
            <a:chExt cx="7763903" cy="5009618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Connector 63"/>
          <p:cNvCxnSpPr>
            <a:endCxn id="15" idx="3"/>
          </p:cNvCxnSpPr>
          <p:nvPr/>
        </p:nvCxnSpPr>
        <p:spPr>
          <a:xfrm flipH="1">
            <a:off x="1778254" y="2830269"/>
            <a:ext cx="4207976" cy="2049285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47" idx="7"/>
            <a:endCxn id="48" idx="3"/>
          </p:cNvCxnSpPr>
          <p:nvPr/>
        </p:nvCxnSpPr>
        <p:spPr>
          <a:xfrm flipV="1">
            <a:off x="1825198" y="3314007"/>
            <a:ext cx="321371" cy="1586710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565231" y="4919008"/>
            <a:ext cx="29666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Distance 1</a:t>
            </a:r>
            <a:r>
              <a:rPr lang="en-US" sz="4000" dirty="0" smtClean="0"/>
              <a:t>:  5</a:t>
            </a:r>
          </a:p>
          <a:p>
            <a:r>
              <a:rPr lang="en-US" sz="4000" dirty="0" smtClean="0">
                <a:solidFill>
                  <a:srgbClr val="00B050"/>
                </a:solidFill>
              </a:rPr>
              <a:t>Distance 2</a:t>
            </a:r>
            <a:r>
              <a:rPr lang="en-US" sz="4000" dirty="0" smtClean="0"/>
              <a:t>: 5</a:t>
            </a:r>
          </a:p>
          <a:p>
            <a:r>
              <a:rPr lang="en-US" sz="4000" dirty="0" smtClean="0">
                <a:solidFill>
                  <a:srgbClr val="7030A0"/>
                </a:solidFill>
              </a:rPr>
              <a:t>Distance 3</a:t>
            </a:r>
            <a:r>
              <a:rPr lang="en-US" sz="4000" dirty="0" smtClean="0"/>
              <a:t>: 1</a:t>
            </a:r>
            <a:endParaRPr lang="en-US" sz="4000" dirty="0"/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1857864" y="4588589"/>
            <a:ext cx="2415611" cy="363215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869" y="523605"/>
            <a:ext cx="728853" cy="77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Straight Connector 68"/>
          <p:cNvCxnSpPr>
            <a:stCxn id="47" idx="6"/>
            <a:endCxn id="24" idx="1"/>
          </p:cNvCxnSpPr>
          <p:nvPr/>
        </p:nvCxnSpPr>
        <p:spPr>
          <a:xfrm>
            <a:off x="1842960" y="4951804"/>
            <a:ext cx="1265100" cy="605250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26" idx="1"/>
          </p:cNvCxnSpPr>
          <p:nvPr/>
        </p:nvCxnSpPr>
        <p:spPr>
          <a:xfrm>
            <a:off x="1778254" y="5039319"/>
            <a:ext cx="82468" cy="828396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8" idx="5"/>
          </p:cNvCxnSpPr>
          <p:nvPr/>
        </p:nvCxnSpPr>
        <p:spPr>
          <a:xfrm flipH="1">
            <a:off x="2080814" y="2355696"/>
            <a:ext cx="674676" cy="907223"/>
          </a:xfrm>
          <a:prstGeom prst="line">
            <a:avLst/>
          </a:prstGeom>
          <a:ln w="127000">
            <a:solidFill>
              <a:srgbClr val="00B05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17" idx="3"/>
            <a:endCxn id="48" idx="6"/>
          </p:cNvCxnSpPr>
          <p:nvPr/>
        </p:nvCxnSpPr>
        <p:spPr>
          <a:xfrm>
            <a:off x="1183397" y="2153789"/>
            <a:ext cx="1066697" cy="1109131"/>
          </a:xfrm>
          <a:prstGeom prst="line">
            <a:avLst/>
          </a:prstGeom>
          <a:ln w="127000">
            <a:solidFill>
              <a:srgbClr val="00B05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25" idx="6"/>
          </p:cNvCxnSpPr>
          <p:nvPr/>
        </p:nvCxnSpPr>
        <p:spPr>
          <a:xfrm flipH="1" flipV="1">
            <a:off x="1067553" y="3203680"/>
            <a:ext cx="1061254" cy="26958"/>
          </a:xfrm>
          <a:prstGeom prst="line">
            <a:avLst/>
          </a:prstGeom>
          <a:ln w="127000">
            <a:solidFill>
              <a:srgbClr val="00B05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23" idx="7"/>
          </p:cNvCxnSpPr>
          <p:nvPr/>
        </p:nvCxnSpPr>
        <p:spPr>
          <a:xfrm>
            <a:off x="5975445" y="2916068"/>
            <a:ext cx="494301" cy="1109131"/>
          </a:xfrm>
          <a:prstGeom prst="line">
            <a:avLst/>
          </a:prstGeom>
          <a:ln w="127000">
            <a:solidFill>
              <a:srgbClr val="00B05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endCxn id="22" idx="5"/>
          </p:cNvCxnSpPr>
          <p:nvPr/>
        </p:nvCxnSpPr>
        <p:spPr>
          <a:xfrm>
            <a:off x="5881054" y="2892797"/>
            <a:ext cx="1722501" cy="877926"/>
          </a:xfrm>
          <a:prstGeom prst="line">
            <a:avLst/>
          </a:prstGeom>
          <a:ln w="127000">
            <a:solidFill>
              <a:srgbClr val="00B05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endCxn id="20" idx="5"/>
          </p:cNvCxnSpPr>
          <p:nvPr/>
        </p:nvCxnSpPr>
        <p:spPr>
          <a:xfrm flipV="1">
            <a:off x="5986230" y="2386854"/>
            <a:ext cx="483516" cy="442459"/>
          </a:xfrm>
          <a:prstGeom prst="line">
            <a:avLst/>
          </a:prstGeom>
          <a:ln w="127000">
            <a:solidFill>
              <a:srgbClr val="00B05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20" idx="6"/>
            <a:endCxn id="21" idx="2"/>
          </p:cNvCxnSpPr>
          <p:nvPr/>
        </p:nvCxnSpPr>
        <p:spPr>
          <a:xfrm>
            <a:off x="6487508" y="2335767"/>
            <a:ext cx="712706" cy="0"/>
          </a:xfrm>
          <a:prstGeom prst="line">
            <a:avLst/>
          </a:prstGeom>
          <a:ln w="127000">
            <a:solidFill>
              <a:srgbClr val="7030A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16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Triangles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" y="1371600"/>
            <a:ext cx="7620000" cy="5181600"/>
            <a:chOff x="415704" y="1455435"/>
            <a:chExt cx="7763903" cy="5009618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Connector 63"/>
          <p:cNvCxnSpPr/>
          <p:nvPr/>
        </p:nvCxnSpPr>
        <p:spPr>
          <a:xfrm flipH="1">
            <a:off x="2164818" y="2381107"/>
            <a:ext cx="510844" cy="902873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47" idx="1"/>
          </p:cNvCxnSpPr>
          <p:nvPr/>
        </p:nvCxnSpPr>
        <p:spPr>
          <a:xfrm flipH="1">
            <a:off x="1739435" y="3300017"/>
            <a:ext cx="427626" cy="1600700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527532" y="5615946"/>
            <a:ext cx="3029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Open triangle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5705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13244</TotalTime>
  <Words>2640</Words>
  <Application>Microsoft Office PowerPoint</Application>
  <PresentationFormat>On-screen Show (4:3)</PresentationFormat>
  <Paragraphs>506</Paragraphs>
  <Slides>60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Leveraging Big Data:  Lecture 11</vt:lpstr>
      <vt:lpstr>Today’s topics</vt:lpstr>
      <vt:lpstr>Graph Datasets: Represent relations between “things”</vt:lpstr>
      <vt:lpstr>Graph Datasets</vt:lpstr>
      <vt:lpstr>Properties</vt:lpstr>
      <vt:lpstr>Mining the link structure:  Node/Network-level properties</vt:lpstr>
      <vt:lpstr>Diameter</vt:lpstr>
      <vt:lpstr>Distance distribution of </vt:lpstr>
      <vt:lpstr>Triangles</vt:lpstr>
      <vt:lpstr>Triangles</vt:lpstr>
      <vt:lpstr>Triangles</vt:lpstr>
      <vt:lpstr>…Mining the link structure</vt:lpstr>
      <vt:lpstr>Communities Example (overlapping)</vt:lpstr>
      <vt:lpstr>Communities Example (overlapping)</vt:lpstr>
      <vt:lpstr>Communities Example (overlapping)</vt:lpstr>
      <vt:lpstr>Communities Example (overlapping)</vt:lpstr>
      <vt:lpstr>Also a good “cover”</vt:lpstr>
      <vt:lpstr>Centrality</vt:lpstr>
      <vt:lpstr>Centrality</vt:lpstr>
      <vt:lpstr>Centrality</vt:lpstr>
      <vt:lpstr>Computing on Very Large Graphs </vt:lpstr>
      <vt:lpstr>Next: Node sketches (this lecture and the next one)</vt:lpstr>
      <vt:lpstr>Review (lecture 2): Min Hash Sketches</vt:lpstr>
      <vt:lpstr>Review: Min-Hash Sketches</vt:lpstr>
      <vt:lpstr>Sketching Reachability Sets</vt:lpstr>
      <vt:lpstr>Reachability Set of</vt:lpstr>
      <vt:lpstr>Reachability Set of</vt:lpstr>
      <vt:lpstr>Why sketch reachability sets ?</vt:lpstr>
      <vt:lpstr>Min-Hash sketches of all Reachability sets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Analysis of DP: Edge traversals </vt:lpstr>
      <vt:lpstr>Analysis of DP: dependencies</vt:lpstr>
      <vt:lpstr>Next: All-Distances Sketches (ADS)</vt:lpstr>
      <vt:lpstr>Applications of ADSs </vt:lpstr>
      <vt:lpstr>Applications of ADSs </vt:lpstr>
      <vt:lpstr>Bibliography</vt:lpstr>
      <vt:lpstr>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Leveraging Big Data:  Lecture 11</dc:title>
  <dc:creator>Edith Cohen</dc:creator>
  <cp:lastModifiedBy>Edith Cohen</cp:lastModifiedBy>
  <cp:revision>345</cp:revision>
  <dcterms:created xsi:type="dcterms:W3CDTF">2013-12-15T13:25:52Z</dcterms:created>
  <dcterms:modified xsi:type="dcterms:W3CDTF">2013-12-25T10:02:37Z</dcterms:modified>
</cp:coreProperties>
</file>