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8" r:id="rId3"/>
    <p:sldId id="274" r:id="rId4"/>
    <p:sldId id="259" r:id="rId5"/>
    <p:sldId id="275" r:id="rId6"/>
    <p:sldId id="261" r:id="rId7"/>
    <p:sldId id="260" r:id="rId8"/>
    <p:sldId id="296" r:id="rId9"/>
    <p:sldId id="278" r:id="rId10"/>
    <p:sldId id="334" r:id="rId11"/>
    <p:sldId id="335" r:id="rId12"/>
    <p:sldId id="333" r:id="rId13"/>
    <p:sldId id="298" r:id="rId14"/>
    <p:sldId id="299" r:id="rId15"/>
    <p:sldId id="300" r:id="rId16"/>
    <p:sldId id="301" r:id="rId17"/>
    <p:sldId id="302" r:id="rId18"/>
    <p:sldId id="303" r:id="rId19"/>
    <p:sldId id="304" r:id="rId20"/>
    <p:sldId id="305" r:id="rId21"/>
    <p:sldId id="306" r:id="rId22"/>
    <p:sldId id="307" r:id="rId23"/>
    <p:sldId id="308" r:id="rId24"/>
    <p:sldId id="310" r:id="rId25"/>
    <p:sldId id="311" r:id="rId26"/>
    <p:sldId id="312" r:id="rId27"/>
    <p:sldId id="313" r:id="rId28"/>
    <p:sldId id="314" r:id="rId29"/>
    <p:sldId id="316" r:id="rId30"/>
    <p:sldId id="315" r:id="rId31"/>
    <p:sldId id="309" r:id="rId32"/>
    <p:sldId id="262" r:id="rId33"/>
    <p:sldId id="271" r:id="rId34"/>
    <p:sldId id="273" r:id="rId35"/>
    <p:sldId id="272" r:id="rId36"/>
    <p:sldId id="276" r:id="rId37"/>
    <p:sldId id="263" r:id="rId38"/>
    <p:sldId id="277" r:id="rId39"/>
    <p:sldId id="297" r:id="rId40"/>
    <p:sldId id="279" r:id="rId41"/>
    <p:sldId id="280" r:id="rId42"/>
    <p:sldId id="281" r:id="rId43"/>
    <p:sldId id="282" r:id="rId44"/>
    <p:sldId id="283" r:id="rId45"/>
    <p:sldId id="284" r:id="rId46"/>
    <p:sldId id="285" r:id="rId47"/>
    <p:sldId id="286" r:id="rId48"/>
    <p:sldId id="287" r:id="rId49"/>
    <p:sldId id="288" r:id="rId50"/>
    <p:sldId id="322" r:id="rId51"/>
    <p:sldId id="336" r:id="rId52"/>
    <p:sldId id="323" r:id="rId53"/>
    <p:sldId id="324" r:id="rId54"/>
    <p:sldId id="337" r:id="rId55"/>
    <p:sldId id="338" r:id="rId56"/>
    <p:sldId id="339" r:id="rId57"/>
    <p:sldId id="341" r:id="rId58"/>
    <p:sldId id="342" r:id="rId59"/>
    <p:sldId id="340" r:id="rId60"/>
    <p:sldId id="319" r:id="rId61"/>
    <p:sldId id="320" r:id="rId62"/>
    <p:sldId id="321" r:id="rId63"/>
    <p:sldId id="325" r:id="rId64"/>
    <p:sldId id="326" r:id="rId65"/>
    <p:sldId id="33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76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A78CF-6985-4B0D-BBEE-7FF090114E1D}" type="datetimeFigureOut">
              <a:rPr lang="en-US" smtClean="0"/>
              <a:t>10/27/2013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1D4C4-D301-46E9-9620-4376E73D9A94}" type="slidenum">
              <a:rPr lang="en-US" smtClean="0"/>
              <a:t>‹#›</a:t>
            </a:fld>
            <a:endParaRPr lang="en-US"/>
          </a:p>
        </p:txBody>
      </p:sp>
    </p:spTree>
    <p:extLst>
      <p:ext uri="{BB962C8B-B14F-4D97-AF65-F5344CB8AC3E}">
        <p14:creationId xmlns:p14="http://schemas.microsoft.com/office/powerpoint/2010/main" val="282057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that we</a:t>
            </a:r>
            <a:r>
              <a:rPr lang="en-US" baseline="0" dirty="0" smtClean="0"/>
              <a:t> do </a:t>
            </a:r>
            <a:r>
              <a:rPr lang="en-US" dirty="0" smtClean="0"/>
              <a:t>build on everything we</a:t>
            </a:r>
            <a:r>
              <a:rPr lang="en-US" baseline="0" dirty="0" smtClean="0"/>
              <a:t> already know, but often not out of the box – we need to adapt things. Sometimes return to old things that are becoming relevant.</a:t>
            </a:r>
          </a:p>
          <a:p>
            <a:endParaRPr lang="en-US" baseline="0" dirty="0" smtClean="0"/>
          </a:p>
          <a:p>
            <a:r>
              <a:rPr lang="en-US" baseline="0" dirty="0" smtClean="0"/>
              <a:t>  With DBMS, we want to extend query languages like SQL to bigger domains.  With both DBMS and algorithms we  can also try to reduce data size.</a:t>
            </a:r>
          </a:p>
          <a:p>
            <a:r>
              <a:rPr lang="en-US" baseline="0" dirty="0" smtClean="0"/>
              <a:t> </a:t>
            </a:r>
          </a:p>
          <a:p>
            <a:endParaRPr lang="en-US" baseline="0" dirty="0" smtClean="0"/>
          </a:p>
          <a:p>
            <a:r>
              <a:rPr lang="en-US" baseline="0" dirty="0" smtClean="0"/>
              <a:t>To </a:t>
            </a:r>
            <a:r>
              <a:rPr lang="en-US" baseline="0" dirty="0" err="1" smtClean="0"/>
              <a:t>analyse</a:t>
            </a:r>
            <a:r>
              <a:rPr lang="en-US" baseline="0" dirty="0" smtClean="0"/>
              <a:t> social networks we look at </a:t>
            </a:r>
            <a:r>
              <a:rPr lang="en-US" baseline="0" dirty="0" err="1" smtClean="0"/>
              <a:t>socioogy</a:t>
            </a:r>
            <a:r>
              <a:rPr lang="en-US" baseline="0" dirty="0" smtClean="0"/>
              <a:t> research from mid-20</a:t>
            </a:r>
            <a:r>
              <a:rPr lang="en-US" baseline="30000" dirty="0" smtClean="0"/>
              <a:t>th</a:t>
            </a:r>
            <a:r>
              <a:rPr lang="en-US" baseline="0" dirty="0" smtClean="0"/>
              <a:t> century.</a:t>
            </a:r>
          </a:p>
          <a:p>
            <a:r>
              <a:rPr lang="en-US" baseline="0" dirty="0" smtClean="0"/>
              <a:t>To understand ecommerce and resource allocation issues we look at game theory and economics</a:t>
            </a:r>
          </a:p>
          <a:p>
            <a:endParaRPr lang="en-US" baseline="0" dirty="0" smtClean="0"/>
          </a:p>
          <a:p>
            <a:r>
              <a:rPr lang="en-US" baseline="0" dirty="0" smtClean="0"/>
              <a:t>Privacy:  when I started working at AT&amp;T in the early 90’s  had easy access to call detail data (all long distance calls).   Now access to such data is highly guarded.  Annual training, can not take out,  companies much notify customers on every glitch.</a:t>
            </a:r>
          </a:p>
          <a:p>
            <a:r>
              <a:rPr lang="en-US" baseline="0" dirty="0" err="1" smtClean="0"/>
              <a:t>Companes</a:t>
            </a:r>
            <a:r>
              <a:rPr lang="en-US" baseline="0" dirty="0" smtClean="0"/>
              <a:t> like </a:t>
            </a:r>
            <a:r>
              <a:rPr lang="en-US" baseline="0" dirty="0" err="1" smtClean="0"/>
              <a:t>google</a:t>
            </a:r>
            <a:r>
              <a:rPr lang="en-US" baseline="0" dirty="0" smtClean="0"/>
              <a:t>, apple, AT&amp;T have a huge amount of information on any of us.  Where we are, what we search for, what we worry about. </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4</a:t>
            </a:fld>
            <a:endParaRPr lang="en-US"/>
          </a:p>
        </p:txBody>
      </p:sp>
    </p:spTree>
    <p:extLst>
      <p:ext uri="{BB962C8B-B14F-4D97-AF65-F5344CB8AC3E}">
        <p14:creationId xmlns:p14="http://schemas.microsoft.com/office/powerpoint/2010/main" val="12569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34</a:t>
            </a:fld>
            <a:endParaRPr lang="en-US"/>
          </a:p>
        </p:txBody>
      </p:sp>
    </p:spTree>
    <p:extLst>
      <p:ext uri="{BB962C8B-B14F-4D97-AF65-F5344CB8AC3E}">
        <p14:creationId xmlns:p14="http://schemas.microsoft.com/office/powerpoint/2010/main" val="395687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35</a:t>
            </a:fld>
            <a:endParaRPr lang="en-US"/>
          </a:p>
        </p:txBody>
      </p:sp>
    </p:spTree>
    <p:extLst>
      <p:ext uri="{BB962C8B-B14F-4D97-AF65-F5344CB8AC3E}">
        <p14:creationId xmlns:p14="http://schemas.microsoft.com/office/powerpoint/2010/main" val="395687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Shonut</a:t>
            </a:r>
            <a:r>
              <a:rPr lang="en-US" dirty="0" smtClean="0"/>
              <a:t> </a:t>
            </a:r>
            <a:r>
              <a:rPr lang="en-US" dirty="0" err="1" smtClean="0"/>
              <a:t>meshutefet</a:t>
            </a:r>
            <a:r>
              <a:rPr lang="en-US" dirty="0" smtClean="0"/>
              <a:t>    mention pairwise independence for “ linearity of variance”</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36</a:t>
            </a:fld>
            <a:endParaRPr lang="en-US"/>
          </a:p>
        </p:txBody>
      </p:sp>
    </p:spTree>
    <p:extLst>
      <p:ext uri="{BB962C8B-B14F-4D97-AF65-F5344CB8AC3E}">
        <p14:creationId xmlns:p14="http://schemas.microsoft.com/office/powerpoint/2010/main" val="395687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37</a:t>
            </a:fld>
            <a:endParaRPr lang="en-US"/>
          </a:p>
        </p:txBody>
      </p:sp>
    </p:spTree>
    <p:extLst>
      <p:ext uri="{BB962C8B-B14F-4D97-AF65-F5344CB8AC3E}">
        <p14:creationId xmlns:p14="http://schemas.microsoft.com/office/powerpoint/2010/main" val="389069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38</a:t>
            </a:fld>
            <a:endParaRPr lang="en-US"/>
          </a:p>
        </p:txBody>
      </p:sp>
    </p:spTree>
    <p:extLst>
      <p:ext uri="{BB962C8B-B14F-4D97-AF65-F5344CB8AC3E}">
        <p14:creationId xmlns:p14="http://schemas.microsoft.com/office/powerpoint/2010/main" val="389069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when we need to count many things (network</a:t>
            </a:r>
            <a:r>
              <a:rPr lang="en-US" baseline="0" dirty="0" smtClean="0"/>
              <a:t> flows) at the same time.  Want to use smaller registers.</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39</a:t>
            </a:fld>
            <a:endParaRPr lang="en-US"/>
          </a:p>
        </p:txBody>
      </p:sp>
    </p:spTree>
    <p:extLst>
      <p:ext uri="{BB962C8B-B14F-4D97-AF65-F5344CB8AC3E}">
        <p14:creationId xmlns:p14="http://schemas.microsoft.com/office/powerpoint/2010/main" val="207630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usually do not get all useful properties.   Easy to add is important</a:t>
            </a:r>
            <a:r>
              <a:rPr lang="en-US" baseline="0" dirty="0" smtClean="0"/>
              <a:t> for streams.  </a:t>
            </a:r>
            <a:r>
              <a:rPr lang="en-US" baseline="0" dirty="0" err="1" smtClean="0"/>
              <a:t>Mergeability</a:t>
            </a:r>
            <a:endParaRPr lang="en-US" baseline="0" dirty="0" smtClean="0"/>
          </a:p>
          <a:p>
            <a:r>
              <a:rPr lang="en-US" baseline="0" dirty="0" smtClean="0"/>
              <a:t>for distributing the computation.</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7</a:t>
            </a:fld>
            <a:endParaRPr lang="en-US"/>
          </a:p>
        </p:txBody>
      </p:sp>
    </p:spTree>
    <p:extLst>
      <p:ext uri="{BB962C8B-B14F-4D97-AF65-F5344CB8AC3E}">
        <p14:creationId xmlns:p14="http://schemas.microsoft.com/office/powerpoint/2010/main" val="74794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8</a:t>
            </a:fld>
            <a:endParaRPr lang="en-US"/>
          </a:p>
        </p:txBody>
      </p:sp>
    </p:spTree>
    <p:extLst>
      <p:ext uri="{BB962C8B-B14F-4D97-AF65-F5344CB8AC3E}">
        <p14:creationId xmlns:p14="http://schemas.microsoft.com/office/powerpoint/2010/main" val="389069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usually do not get all useful properties.   Easy to add is important</a:t>
            </a:r>
            <a:r>
              <a:rPr lang="en-US" baseline="0" dirty="0" smtClean="0"/>
              <a:t> for streams.  </a:t>
            </a:r>
            <a:r>
              <a:rPr lang="en-US" baseline="0" dirty="0" err="1" smtClean="0"/>
              <a:t>Mergeability</a:t>
            </a:r>
            <a:endParaRPr lang="en-US" baseline="0" dirty="0" smtClean="0"/>
          </a:p>
          <a:p>
            <a:r>
              <a:rPr lang="en-US" baseline="0" dirty="0" smtClean="0"/>
              <a:t>for distributing the computation.</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9</a:t>
            </a:fld>
            <a:endParaRPr lang="en-US"/>
          </a:p>
        </p:txBody>
      </p:sp>
    </p:spTree>
    <p:extLst>
      <p:ext uri="{BB962C8B-B14F-4D97-AF65-F5344CB8AC3E}">
        <p14:creationId xmlns:p14="http://schemas.microsoft.com/office/powerpoint/2010/main" val="74794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get the same result if sketching</a:t>
            </a:r>
            <a:r>
              <a:rPr lang="en-US" baseline="0" dirty="0" smtClean="0"/>
              <a:t> the union of the data sets or from merging the two sketches.</a:t>
            </a:r>
          </a:p>
          <a:p>
            <a:r>
              <a:rPr lang="en-US" dirty="0" smtClean="0"/>
              <a:t>If we can </a:t>
            </a:r>
            <a:r>
              <a:rPr lang="en-US" baseline="0" dirty="0" smtClean="0"/>
              <a:t>merge two sketches to a sketch of the union, we can do sketching, adding elements, merging, in any order and get the same result.</a:t>
            </a:r>
            <a:endParaRPr lang="en-US" dirty="0"/>
          </a:p>
        </p:txBody>
      </p:sp>
      <p:sp>
        <p:nvSpPr>
          <p:cNvPr id="4" name="Slide Number Placeholder 3"/>
          <p:cNvSpPr>
            <a:spLocks noGrp="1"/>
          </p:cNvSpPr>
          <p:nvPr>
            <p:ph type="sldNum" sz="quarter" idx="10"/>
          </p:nvPr>
        </p:nvSpPr>
        <p:spPr/>
        <p:txBody>
          <a:bodyPr/>
          <a:lstStyle/>
          <a:p>
            <a:fld id="{7798A840-0799-4297-A31A-DA5EB3ACA971}" type="slidenum">
              <a:rPr lang="en-US" smtClean="0"/>
              <a:t>10</a:t>
            </a:fld>
            <a:endParaRPr lang="en-US"/>
          </a:p>
        </p:txBody>
      </p:sp>
    </p:spTree>
    <p:extLst>
      <p:ext uri="{BB962C8B-B14F-4D97-AF65-F5344CB8AC3E}">
        <p14:creationId xmlns:p14="http://schemas.microsoft.com/office/powerpoint/2010/main" val="410789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12</a:t>
            </a:fld>
            <a:endParaRPr lang="en-US"/>
          </a:p>
        </p:txBody>
      </p:sp>
    </p:spTree>
    <p:extLst>
      <p:ext uri="{BB962C8B-B14F-4D97-AF65-F5344CB8AC3E}">
        <p14:creationId xmlns:p14="http://schemas.microsoft.com/office/powerpoint/2010/main" val="74794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when we need to count many things (network</a:t>
            </a:r>
            <a:r>
              <a:rPr lang="en-US" baseline="0" dirty="0" smtClean="0"/>
              <a:t> flows) at the same time.  Want to use smaller registers.</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16</a:t>
            </a:fld>
            <a:endParaRPr lang="en-US"/>
          </a:p>
        </p:txBody>
      </p:sp>
    </p:spTree>
    <p:extLst>
      <p:ext uri="{BB962C8B-B14F-4D97-AF65-F5344CB8AC3E}">
        <p14:creationId xmlns:p14="http://schemas.microsoft.com/office/powerpoint/2010/main" val="207630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32</a:t>
            </a:fld>
            <a:endParaRPr lang="en-US"/>
          </a:p>
        </p:txBody>
      </p:sp>
    </p:spTree>
    <p:extLst>
      <p:ext uri="{BB962C8B-B14F-4D97-AF65-F5344CB8AC3E}">
        <p14:creationId xmlns:p14="http://schemas.microsoft.com/office/powerpoint/2010/main" val="395687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33</a:t>
            </a:fld>
            <a:endParaRPr lang="en-US"/>
          </a:p>
        </p:txBody>
      </p:sp>
    </p:spTree>
    <p:extLst>
      <p:ext uri="{BB962C8B-B14F-4D97-AF65-F5344CB8AC3E}">
        <p14:creationId xmlns:p14="http://schemas.microsoft.com/office/powerpoint/2010/main" val="395687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FCFD6-0761-45E7-A5D7-37DC40367830}"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2792729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FCFD6-0761-45E7-A5D7-37DC40367830}"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23861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FCFD6-0761-45E7-A5D7-37DC40367830}"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326635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FCFD6-0761-45E7-A5D7-37DC40367830}"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211420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FCFD6-0761-45E7-A5D7-37DC40367830}"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392729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FCFD6-0761-45E7-A5D7-37DC40367830}" type="datetimeFigureOut">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153809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FCFD6-0761-45E7-A5D7-37DC40367830}" type="datetimeFigureOut">
              <a:rPr lang="en-US" smtClean="0"/>
              <a:t>10/27/2013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21685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FCFD6-0761-45E7-A5D7-37DC40367830}" type="datetimeFigureOut">
              <a:rPr lang="en-US" smtClean="0"/>
              <a:t>10/27/2013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114344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FCFD6-0761-45E7-A5D7-37DC40367830}" type="datetimeFigureOut">
              <a:rPr lang="en-US" smtClean="0"/>
              <a:t>10/27/2013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130539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FCFD6-0761-45E7-A5D7-37DC40367830}" type="datetimeFigureOut">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376975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FCFD6-0761-45E7-A5D7-37DC40367830}" type="datetimeFigureOut">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71389-96DB-44CD-96F7-395762860BAC}" type="slidenum">
              <a:rPr lang="en-US" smtClean="0"/>
              <a:t>‹#›</a:t>
            </a:fld>
            <a:endParaRPr lang="en-US"/>
          </a:p>
        </p:txBody>
      </p:sp>
    </p:spTree>
    <p:extLst>
      <p:ext uri="{BB962C8B-B14F-4D97-AF65-F5344CB8AC3E}">
        <p14:creationId xmlns:p14="http://schemas.microsoft.com/office/powerpoint/2010/main" val="122826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FCFD6-0761-45E7-A5D7-37DC40367830}" type="datetimeFigureOut">
              <a:rPr lang="en-US" smtClean="0"/>
              <a:t>10/27/2013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71389-96DB-44CD-96F7-395762860BAC}" type="slidenum">
              <a:rPr lang="en-US" smtClean="0"/>
              <a:t>‹#›</a:t>
            </a:fld>
            <a:endParaRPr lang="en-US"/>
          </a:p>
        </p:txBody>
      </p:sp>
    </p:spTree>
    <p:extLst>
      <p:ext uri="{BB962C8B-B14F-4D97-AF65-F5344CB8AC3E}">
        <p14:creationId xmlns:p14="http://schemas.microsoft.com/office/powerpoint/2010/main" val="311943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1.png"/><Relationship Id="rId4" Type="http://schemas.openxmlformats.org/officeDocument/2006/relationships/image" Target="../media/image141.png"/></Relationships>
</file>

<file path=ppt/slides/_rels/slide2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1.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1.png"/></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2.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1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90.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90.png"/><Relationship Id="rId3" Type="http://schemas.openxmlformats.org/officeDocument/2006/relationships/image" Target="../media/image190.png"/><Relationship Id="rId7" Type="http://schemas.openxmlformats.org/officeDocument/2006/relationships/image" Target="../media/image230.png"/><Relationship Id="rId12" Type="http://schemas.openxmlformats.org/officeDocument/2006/relationships/image" Target="../media/image28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70.png"/><Relationship Id="rId15" Type="http://schemas.openxmlformats.org/officeDocument/2006/relationships/image" Target="../media/image82.png"/><Relationship Id="rId5" Type="http://schemas.openxmlformats.org/officeDocument/2006/relationships/image" Target="../media/image210.png"/><Relationship Id="rId10" Type="http://schemas.openxmlformats.org/officeDocument/2006/relationships/image" Target="../media/image260.png"/><Relationship Id="rId9" Type="http://schemas.openxmlformats.org/officeDocument/2006/relationships/image" Target="../media/image250.png"/><Relationship Id="rId1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1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48.xml.rels><?xml version="1.0" encoding="UTF-8" standalone="yes"?>
<Relationships xmlns="http://schemas.openxmlformats.org/package/2006/relationships"><Relationship Id="rId3" Type="http://schemas.openxmlformats.org/officeDocument/2006/relationships/image" Target="../media/image1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10" Type="http://schemas.openxmlformats.org/officeDocument/2006/relationships/image" Target="../media/image147.png"/><Relationship Id="rId9" Type="http://schemas.openxmlformats.org/officeDocument/2006/relationships/image" Target="../media/image146.png"/></Relationships>
</file>

<file path=ppt/slides/_rels/slide52.xml.rels><?xml version="1.0" encoding="UTF-8" standalone="yes"?>
<Relationships xmlns="http://schemas.openxmlformats.org/package/2006/relationships"><Relationship Id="rId7"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55.xml.rels><?xml version="1.0" encoding="UTF-8" standalone="yes"?>
<Relationships xmlns="http://schemas.openxmlformats.org/package/2006/relationships"><Relationship Id="rId39" Type="http://schemas.openxmlformats.org/officeDocument/2006/relationships/image" Target="../media/image149.png"/><Relationship Id="rId26" Type="http://schemas.openxmlformats.org/officeDocument/2006/relationships/image" Target="../media/image114.png"/><Relationship Id="rId34" Type="http://schemas.openxmlformats.org/officeDocument/2006/relationships/image" Target="../media/image124.png"/><Relationship Id="rId25" Type="http://schemas.openxmlformats.org/officeDocument/2006/relationships/image" Target="../media/image113.png"/><Relationship Id="rId33" Type="http://schemas.openxmlformats.org/officeDocument/2006/relationships/image" Target="../media/image123.png"/><Relationship Id="rId38" Type="http://schemas.openxmlformats.org/officeDocument/2006/relationships/image" Target="../media/image128.png"/><Relationship Id="rId29" Type="http://schemas.openxmlformats.org/officeDocument/2006/relationships/image" Target="../media/image117.png"/><Relationship Id="rId1" Type="http://schemas.openxmlformats.org/officeDocument/2006/relationships/slideLayout" Target="../slideLayouts/slideLayout2.xml"/><Relationship Id="rId24" Type="http://schemas.openxmlformats.org/officeDocument/2006/relationships/image" Target="../media/image109.png"/><Relationship Id="rId32" Type="http://schemas.openxmlformats.org/officeDocument/2006/relationships/image" Target="../media/image122.png"/><Relationship Id="rId37" Type="http://schemas.openxmlformats.org/officeDocument/2006/relationships/image" Target="../media/image127.png"/><Relationship Id="rId23" Type="http://schemas.openxmlformats.org/officeDocument/2006/relationships/image" Target="../media/image108.png"/><Relationship Id="rId28" Type="http://schemas.openxmlformats.org/officeDocument/2006/relationships/image" Target="../media/image116.png"/><Relationship Id="rId36" Type="http://schemas.openxmlformats.org/officeDocument/2006/relationships/image" Target="../media/image126.png"/><Relationship Id="rId31" Type="http://schemas.openxmlformats.org/officeDocument/2006/relationships/image" Target="../media/image119.png"/><Relationship Id="rId22" Type="http://schemas.openxmlformats.org/officeDocument/2006/relationships/image" Target="../media/image107.png"/><Relationship Id="rId27" Type="http://schemas.openxmlformats.org/officeDocument/2006/relationships/image" Target="../media/image115.png"/><Relationship Id="rId30" Type="http://schemas.openxmlformats.org/officeDocument/2006/relationships/image" Target="../media/image118.png"/><Relationship Id="rId35" Type="http://schemas.openxmlformats.org/officeDocument/2006/relationships/image" Target="../media/image125.png"/></Relationships>
</file>

<file path=ppt/slides/_rels/slide56.xml.rels><?xml version="1.0" encoding="UTF-8" standalone="yes"?>
<Relationships xmlns="http://schemas.openxmlformats.org/package/2006/relationships"><Relationship Id="rId3" Type="http://schemas.openxmlformats.org/officeDocument/2006/relationships/image" Target="../media/image131.png"/><Relationship Id="rId1" Type="http://schemas.openxmlformats.org/officeDocument/2006/relationships/slideLayout" Target="../slideLayouts/slideLayout2.xml"/><Relationship Id="rId5" Type="http://schemas.openxmlformats.org/officeDocument/2006/relationships/image" Target="../media/image152.png"/></Relationships>
</file>

<file path=ppt/slides/_rels/slide57.xml.rels><?xml version="1.0" encoding="UTF-8" standalone="yes"?>
<Relationships xmlns="http://schemas.openxmlformats.org/package/2006/relationships"><Relationship Id="rId3"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58.xml.rels><?xml version="1.0" encoding="UTF-8" standalone="yes"?>
<Relationships xmlns="http://schemas.openxmlformats.org/package/2006/relationships"><Relationship Id="rId3" Type="http://schemas.openxmlformats.org/officeDocument/2006/relationships/image" Target="../media/image131.png"/><Relationship Id="rId1" Type="http://schemas.openxmlformats.org/officeDocument/2006/relationships/slideLayout" Target="../slideLayouts/slideLayout2.xml"/><Relationship Id="rId5" Type="http://schemas.openxmlformats.org/officeDocument/2006/relationships/image" Target="../media/image154.png"/><Relationship Id="rId4" Type="http://schemas.openxmlformats.org/officeDocument/2006/relationships/image" Target="../media/image137.png"/></Relationships>
</file>

<file path=ppt/slides/_rels/slide59.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55.png"/><Relationship Id="rId1" Type="http://schemas.openxmlformats.org/officeDocument/2006/relationships/slideLayout" Target="../slideLayouts/slideLayout2.xml"/><Relationship Id="rId5" Type="http://schemas.openxmlformats.org/officeDocument/2006/relationships/image" Target="../media/image1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inf.ed.ac.uk/teaching/courses/exc/reading/morris.pdf" TargetMode="External"/><Relationship Id="rId2" Type="http://schemas.openxmlformats.org/officeDocument/2006/relationships/hyperlink" Target="http://www.cs.utexas.edu/users/misra/scannedPdf.dir/FindRepeatedElements.pdf" TargetMode="External"/><Relationship Id="rId1" Type="http://schemas.openxmlformats.org/officeDocument/2006/relationships/slideLayout" Target="../slideLayouts/slideLayout2.xml"/><Relationship Id="rId4" Type="http://schemas.openxmlformats.org/officeDocument/2006/relationships/hyperlink" Target="http://algo.inria.fr/flajolet/Publications/Flajolet85c.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Leveraging Big Data</a:t>
            </a:r>
            <a:endParaRPr lang="en-US" dirty="0"/>
          </a:p>
        </p:txBody>
      </p:sp>
      <p:sp>
        <p:nvSpPr>
          <p:cNvPr id="3" name="Subtitle 2"/>
          <p:cNvSpPr>
            <a:spLocks noGrp="1"/>
          </p:cNvSpPr>
          <p:nvPr>
            <p:ph type="subTitle" idx="1"/>
          </p:nvPr>
        </p:nvSpPr>
        <p:spPr>
          <a:xfrm>
            <a:off x="1676400" y="3207022"/>
            <a:ext cx="2455729" cy="843182"/>
          </a:xfrm>
        </p:spPr>
        <p:txBody>
          <a:bodyPr>
            <a:normAutofit/>
          </a:bodyPr>
          <a:lstStyle/>
          <a:p>
            <a:pPr algn="l"/>
            <a:r>
              <a:rPr lang="en-US" u="sng" dirty="0" smtClean="0"/>
              <a:t>Instructors:</a:t>
            </a:r>
          </a:p>
        </p:txBody>
      </p:sp>
      <p:sp>
        <p:nvSpPr>
          <p:cNvPr id="4" name="TextBox 3"/>
          <p:cNvSpPr txBox="1"/>
          <p:nvPr/>
        </p:nvSpPr>
        <p:spPr>
          <a:xfrm>
            <a:off x="1143000" y="2031163"/>
            <a:ext cx="7315200" cy="461665"/>
          </a:xfrm>
          <a:prstGeom prst="rect">
            <a:avLst/>
          </a:prstGeom>
          <a:noFill/>
        </p:spPr>
        <p:txBody>
          <a:bodyPr wrap="square" rtlCol="0">
            <a:spAutoFit/>
          </a:bodyPr>
          <a:lstStyle/>
          <a:p>
            <a:r>
              <a:rPr lang="en-US" sz="2400" b="1" dirty="0" smtClean="0">
                <a:solidFill>
                  <a:schemeClr val="tx2"/>
                </a:solidFill>
              </a:rPr>
              <a:t>http://www.cohenwang.com/edith/bigdataclass2013</a:t>
            </a:r>
            <a:endParaRPr lang="en-US" sz="2400" b="1" dirty="0">
              <a:solidFill>
                <a:schemeClr val="tx2"/>
              </a:solidFill>
            </a:endParaRPr>
          </a:p>
        </p:txBody>
      </p:sp>
      <p:sp>
        <p:nvSpPr>
          <p:cNvPr id="5" name="TextBox 4"/>
          <p:cNvSpPr txBox="1"/>
          <p:nvPr/>
        </p:nvSpPr>
        <p:spPr>
          <a:xfrm>
            <a:off x="377559" y="4953000"/>
            <a:ext cx="8445311" cy="1815882"/>
          </a:xfrm>
          <a:prstGeom prst="rect">
            <a:avLst/>
          </a:prstGeom>
          <a:noFill/>
        </p:spPr>
        <p:txBody>
          <a:bodyPr wrap="square" rtlCol="0">
            <a:spAutoFit/>
          </a:bodyPr>
          <a:lstStyle/>
          <a:p>
            <a:r>
              <a:rPr lang="en-US" sz="2800" b="1" dirty="0" smtClean="0">
                <a:solidFill>
                  <a:srgbClr val="FF0000"/>
                </a:solidFill>
              </a:rPr>
              <a:t>Disclaimer</a:t>
            </a:r>
            <a:r>
              <a:rPr lang="en-US" sz="2800" dirty="0" smtClean="0"/>
              <a:t>:  This is the first time we are offering  this class (new material also to the instructors!)  </a:t>
            </a:r>
          </a:p>
          <a:p>
            <a:pPr marL="342900" indent="-342900">
              <a:buFont typeface="Arial" charset="0"/>
              <a:buChar char="•"/>
            </a:pPr>
            <a:r>
              <a:rPr lang="en-US" sz="2800" dirty="0" smtClean="0"/>
              <a:t> EXPECT many glitches</a:t>
            </a:r>
          </a:p>
          <a:p>
            <a:pPr marL="342900" indent="-342900">
              <a:buFont typeface="Arial" charset="0"/>
              <a:buChar char="•"/>
            </a:pPr>
            <a:r>
              <a:rPr lang="en-US" sz="2800" dirty="0" smtClean="0"/>
              <a:t> Ask questions</a:t>
            </a:r>
            <a:endParaRPr lang="en-US" sz="2800" dirty="0"/>
          </a:p>
        </p:txBody>
      </p:sp>
      <p:sp>
        <p:nvSpPr>
          <p:cNvPr id="6" name="Subtitle 2"/>
          <p:cNvSpPr txBox="1">
            <a:spLocks/>
          </p:cNvSpPr>
          <p:nvPr/>
        </p:nvSpPr>
        <p:spPr>
          <a:xfrm>
            <a:off x="4038600" y="2514600"/>
            <a:ext cx="3134085" cy="2667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smtClean="0"/>
              <a:t>Edith Cohen</a:t>
            </a:r>
          </a:p>
          <a:p>
            <a:pPr algn="l"/>
            <a:r>
              <a:rPr lang="en-US" dirty="0" smtClean="0"/>
              <a:t>Amos Fiat</a:t>
            </a:r>
          </a:p>
          <a:p>
            <a:pPr algn="l"/>
            <a:r>
              <a:rPr lang="en-US" dirty="0" err="1" smtClean="0"/>
              <a:t>Haim</a:t>
            </a:r>
            <a:r>
              <a:rPr lang="en-US" dirty="0" smtClean="0"/>
              <a:t> Kaplan</a:t>
            </a:r>
          </a:p>
          <a:p>
            <a:pPr algn="l"/>
            <a:r>
              <a:rPr lang="en-US" dirty="0" err="1" smtClean="0"/>
              <a:t>Tova</a:t>
            </a:r>
            <a:r>
              <a:rPr lang="en-US" dirty="0" smtClean="0"/>
              <a:t> Milo</a:t>
            </a:r>
            <a:endParaRPr lang="en-US" dirty="0"/>
          </a:p>
        </p:txBody>
      </p:sp>
    </p:spTree>
    <p:extLst>
      <p:ext uri="{BB962C8B-B14F-4D97-AF65-F5344CB8AC3E}">
        <p14:creationId xmlns:p14="http://schemas.microsoft.com/office/powerpoint/2010/main" val="4243996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350008" y="1118402"/>
            <a:ext cx="2590800" cy="47244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299" y="165100"/>
            <a:ext cx="8839200" cy="1143000"/>
          </a:xfrm>
        </p:spPr>
        <p:txBody>
          <a:bodyPr>
            <a:normAutofit/>
          </a:bodyPr>
          <a:lstStyle/>
          <a:p>
            <a:r>
              <a:rPr lang="en-US" dirty="0" err="1" smtClean="0"/>
              <a:t>Mergeability</a:t>
            </a:r>
            <a:endParaRPr lang="en-US" dirty="0"/>
          </a:p>
        </p:txBody>
      </p:sp>
      <p:grpSp>
        <p:nvGrpSpPr>
          <p:cNvPr id="3" name="Group 2"/>
          <p:cNvGrpSpPr/>
          <p:nvPr/>
        </p:nvGrpSpPr>
        <p:grpSpPr>
          <a:xfrm>
            <a:off x="914400" y="1270804"/>
            <a:ext cx="6457950" cy="1189417"/>
            <a:chOff x="914400" y="1447800"/>
            <a:chExt cx="6457950" cy="1362075"/>
          </a:xfrm>
        </p:grpSpPr>
        <mc:AlternateContent xmlns:mc="http://schemas.openxmlformats.org/markup-compatibility/2006" xmlns:a14="http://schemas.microsoft.com/office/drawing/2010/main">
          <mc:Choice Requires="a14">
            <p:sp>
              <p:nvSpPr>
                <p:cNvPr id="8" name="Flowchart: Magnetic Disk 7"/>
                <p:cNvSpPr/>
                <p:nvPr/>
              </p:nvSpPr>
              <p:spPr>
                <a:xfrm>
                  <a:off x="914400" y="1447800"/>
                  <a:ext cx="2907768" cy="13620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Data </a:t>
                  </a:r>
                  <a14:m>
                    <m:oMath xmlns:m="http://schemas.openxmlformats.org/officeDocument/2006/math">
                      <m:r>
                        <a:rPr lang="en-US" sz="4000" b="0" i="1" smtClean="0">
                          <a:latin typeface="Cambria Math"/>
                        </a:rPr>
                        <m:t>1</m:t>
                      </m:r>
                    </m:oMath>
                  </a14:m>
                  <a:endParaRPr lang="en-US" sz="4000" b="1" dirty="0"/>
                </a:p>
              </p:txBody>
            </p:sp>
          </mc:Choice>
          <mc:Fallback xmlns="">
            <p:sp>
              <p:nvSpPr>
                <p:cNvPr id="8" name="Flowchart: Magnetic Disk 7"/>
                <p:cNvSpPr>
                  <a:spLocks noRot="1" noChangeAspect="1" noMove="1" noResize="1" noEditPoints="1" noAdjustHandles="1" noChangeArrowheads="1" noChangeShapeType="1" noTextEdit="1"/>
                </p:cNvSpPr>
                <p:nvPr/>
              </p:nvSpPr>
              <p:spPr>
                <a:xfrm>
                  <a:off x="914400" y="1447800"/>
                  <a:ext cx="2907768" cy="1362075"/>
                </a:xfrm>
                <a:prstGeom prst="flowChartMagneticDisk">
                  <a:avLst/>
                </a:prstGeom>
                <a:blipFill rotWithShape="1">
                  <a:blip r:embed="rId3"/>
                  <a:stretch>
                    <a:fillRect b="-8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Flowchart: Magnetic Disk 8"/>
                <p:cNvSpPr/>
                <p:nvPr/>
              </p:nvSpPr>
              <p:spPr>
                <a:xfrm>
                  <a:off x="5918466" y="1853179"/>
                  <a:ext cx="1453884" cy="5513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0" i="0" dirty="0" smtClean="0">
                          <a:latin typeface="Cambria Math"/>
                        </a:rPr>
                        <m:t>1</m:t>
                      </m:r>
                    </m:oMath>
                  </a14:m>
                  <a:endParaRPr lang="en-US" sz="2000" b="1" dirty="0" smtClean="0"/>
                </a:p>
              </p:txBody>
            </p:sp>
          </mc:Choice>
          <mc:Fallback xmlns="">
            <p:sp>
              <p:nvSpPr>
                <p:cNvPr id="9" name="Flowchart: Magnetic Disk 8"/>
                <p:cNvSpPr>
                  <a:spLocks noRot="1" noChangeAspect="1" noMove="1" noResize="1" noEditPoints="1" noAdjustHandles="1" noChangeArrowheads="1" noChangeShapeType="1" noTextEdit="1"/>
                </p:cNvSpPr>
                <p:nvPr/>
              </p:nvSpPr>
              <p:spPr>
                <a:xfrm>
                  <a:off x="5918466" y="1853179"/>
                  <a:ext cx="1453884" cy="551316"/>
                </a:xfrm>
                <a:prstGeom prst="flowChartMagneticDisk">
                  <a:avLst/>
                </a:prstGeom>
                <a:blipFill rotWithShape="1">
                  <a:blip r:embed="rId4"/>
                  <a:stretch>
                    <a:fillRect b="-18072"/>
                  </a:stretch>
                </a:blipFill>
              </p:spPr>
              <p:txBody>
                <a:bodyPr/>
                <a:lstStyle/>
                <a:p>
                  <a:r>
                    <a:rPr lang="en-US">
                      <a:noFill/>
                    </a:rPr>
                    <a:t> </a:t>
                  </a:r>
                </a:p>
              </p:txBody>
            </p:sp>
          </mc:Fallback>
        </mc:AlternateContent>
        <p:cxnSp>
          <p:nvCxnSpPr>
            <p:cNvPr id="10" name="Straight Connector 9"/>
            <p:cNvCxnSpPr>
              <a:stCxn id="8" idx="1"/>
              <a:endCxn id="9" idx="1"/>
            </p:cNvCxnSpPr>
            <p:nvPr/>
          </p:nvCxnSpPr>
          <p:spPr>
            <a:xfrm>
              <a:off x="2368284" y="1447800"/>
              <a:ext cx="4277124" cy="405379"/>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3"/>
              <a:endCxn id="9" idx="3"/>
            </p:cNvCxnSpPr>
            <p:nvPr/>
          </p:nvCxnSpPr>
          <p:spPr>
            <a:xfrm flipV="1">
              <a:off x="2368284" y="2404496"/>
              <a:ext cx="4277124" cy="405379"/>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914400" y="2827574"/>
            <a:ext cx="6457950" cy="1189417"/>
            <a:chOff x="914400" y="1447800"/>
            <a:chExt cx="6457950" cy="1362075"/>
          </a:xfrm>
        </p:grpSpPr>
        <mc:AlternateContent xmlns:mc="http://schemas.openxmlformats.org/markup-compatibility/2006" xmlns:a14="http://schemas.microsoft.com/office/drawing/2010/main">
          <mc:Choice Requires="a14">
            <p:sp>
              <p:nvSpPr>
                <p:cNvPr id="13" name="Flowchart: Magnetic Disk 12"/>
                <p:cNvSpPr/>
                <p:nvPr/>
              </p:nvSpPr>
              <p:spPr>
                <a:xfrm>
                  <a:off x="914400" y="1447800"/>
                  <a:ext cx="2907768" cy="13620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Data </a:t>
                  </a:r>
                  <a14:m>
                    <m:oMath xmlns:m="http://schemas.openxmlformats.org/officeDocument/2006/math">
                      <m:r>
                        <a:rPr lang="en-US" sz="4000" b="0" i="1" smtClean="0">
                          <a:latin typeface="Cambria Math"/>
                        </a:rPr>
                        <m:t>2</m:t>
                      </m:r>
                    </m:oMath>
                  </a14:m>
                  <a:endParaRPr lang="en-US" sz="4000" b="1" dirty="0"/>
                </a:p>
              </p:txBody>
            </p:sp>
          </mc:Choice>
          <mc:Fallback xmlns="">
            <p:sp>
              <p:nvSpPr>
                <p:cNvPr id="13" name="Flowchart: Magnetic Disk 12"/>
                <p:cNvSpPr>
                  <a:spLocks noRot="1" noChangeAspect="1" noMove="1" noResize="1" noEditPoints="1" noAdjustHandles="1" noChangeArrowheads="1" noChangeShapeType="1" noTextEdit="1"/>
                </p:cNvSpPr>
                <p:nvPr/>
              </p:nvSpPr>
              <p:spPr>
                <a:xfrm>
                  <a:off x="914400" y="1447800"/>
                  <a:ext cx="2907768" cy="1362075"/>
                </a:xfrm>
                <a:prstGeom prst="flowChartMagneticDisk">
                  <a:avLst/>
                </a:prstGeom>
                <a:blipFill rotWithShape="1">
                  <a:blip r:embed="rId5"/>
                  <a:stretch>
                    <a:fillRect b="-8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Flowchart: Magnetic Disk 13"/>
                <p:cNvSpPr/>
                <p:nvPr/>
              </p:nvSpPr>
              <p:spPr>
                <a:xfrm>
                  <a:off x="5918466" y="1853179"/>
                  <a:ext cx="1453884" cy="5513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0" i="0" dirty="0" smtClean="0">
                          <a:latin typeface="Cambria Math"/>
                        </a:rPr>
                        <m:t>2</m:t>
                      </m:r>
                    </m:oMath>
                  </a14:m>
                  <a:endParaRPr lang="en-US" sz="2000" b="1" dirty="0" smtClean="0"/>
                </a:p>
              </p:txBody>
            </p:sp>
          </mc:Choice>
          <mc:Fallback xmlns="">
            <p:sp>
              <p:nvSpPr>
                <p:cNvPr id="14" name="Flowchart: Magnetic Disk 13"/>
                <p:cNvSpPr>
                  <a:spLocks noRot="1" noChangeAspect="1" noMove="1" noResize="1" noEditPoints="1" noAdjustHandles="1" noChangeArrowheads="1" noChangeShapeType="1" noTextEdit="1"/>
                </p:cNvSpPr>
                <p:nvPr/>
              </p:nvSpPr>
              <p:spPr>
                <a:xfrm>
                  <a:off x="5918466" y="1853179"/>
                  <a:ext cx="1453884" cy="551316"/>
                </a:xfrm>
                <a:prstGeom prst="flowChartMagneticDisk">
                  <a:avLst/>
                </a:prstGeom>
                <a:blipFill rotWithShape="1">
                  <a:blip r:embed="rId6"/>
                  <a:stretch>
                    <a:fillRect b="-18072"/>
                  </a:stretch>
                </a:blipFill>
              </p:spPr>
              <p:txBody>
                <a:bodyPr/>
                <a:lstStyle/>
                <a:p>
                  <a:r>
                    <a:rPr lang="en-US">
                      <a:noFill/>
                    </a:rPr>
                    <a:t> </a:t>
                  </a:r>
                </a:p>
              </p:txBody>
            </p:sp>
          </mc:Fallback>
        </mc:AlternateContent>
        <p:cxnSp>
          <p:nvCxnSpPr>
            <p:cNvPr id="15" name="Straight Connector 14"/>
            <p:cNvCxnSpPr>
              <a:stCxn id="13" idx="1"/>
              <a:endCxn id="14" idx="1"/>
            </p:cNvCxnSpPr>
            <p:nvPr/>
          </p:nvCxnSpPr>
          <p:spPr>
            <a:xfrm>
              <a:off x="2368284" y="1447800"/>
              <a:ext cx="4277124" cy="405379"/>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3" idx="3"/>
              <a:endCxn id="14" idx="3"/>
            </p:cNvCxnSpPr>
            <p:nvPr/>
          </p:nvCxnSpPr>
          <p:spPr>
            <a:xfrm flipV="1">
              <a:off x="2368284" y="2404496"/>
              <a:ext cx="4277124" cy="405379"/>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Flowchart: Magnetic Disk 16"/>
              <p:cNvSpPr/>
              <p:nvPr/>
            </p:nvSpPr>
            <p:spPr>
              <a:xfrm>
                <a:off x="913868" y="4395004"/>
                <a:ext cx="2907768" cy="18631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Data </a:t>
                </a:r>
                <a14:m>
                  <m:oMath xmlns:m="http://schemas.openxmlformats.org/officeDocument/2006/math">
                    <m:r>
                      <a:rPr lang="en-US" sz="4000" b="0" i="1" smtClean="0">
                        <a:latin typeface="Cambria Math"/>
                      </a:rPr>
                      <m:t>1+2</m:t>
                    </m:r>
                  </m:oMath>
                </a14:m>
                <a:endParaRPr lang="en-US" sz="4000" b="1" dirty="0"/>
              </a:p>
            </p:txBody>
          </p:sp>
        </mc:Choice>
        <mc:Fallback xmlns="">
          <p:sp>
            <p:nvSpPr>
              <p:cNvPr id="17" name="Flowchart: Magnetic Disk 16"/>
              <p:cNvSpPr>
                <a:spLocks noRot="1" noChangeAspect="1" noMove="1" noResize="1" noEditPoints="1" noAdjustHandles="1" noChangeArrowheads="1" noChangeShapeType="1" noTextEdit="1"/>
              </p:cNvSpPr>
              <p:nvPr/>
            </p:nvSpPr>
            <p:spPr>
              <a:xfrm>
                <a:off x="913868" y="4395004"/>
                <a:ext cx="2907768" cy="1863144"/>
              </a:xfrm>
              <a:prstGeom prst="flowChartMagneticDisk">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Flowchart: Magnetic Disk 19"/>
              <p:cNvSpPr/>
              <p:nvPr/>
            </p:nvSpPr>
            <p:spPr>
              <a:xfrm>
                <a:off x="6083566" y="5080803"/>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1</a:t>
                </a:r>
                <a14:m>
                  <m:oMath xmlns:m="http://schemas.openxmlformats.org/officeDocument/2006/math">
                    <m:r>
                      <a:rPr lang="en-US" sz="2000" b="0" i="0" dirty="0" smtClean="0">
                        <a:latin typeface="Cambria Math"/>
                      </a:rPr>
                      <m:t>2</m:t>
                    </m:r>
                  </m:oMath>
                </a14:m>
                <a:endParaRPr lang="en-US" sz="2000" b="1" dirty="0" smtClean="0"/>
              </a:p>
            </p:txBody>
          </p:sp>
        </mc:Choice>
        <mc:Fallback xmlns="">
          <p:sp>
            <p:nvSpPr>
              <p:cNvPr id="20" name="Flowchart: Magnetic Disk 19"/>
              <p:cNvSpPr>
                <a:spLocks noRot="1" noChangeAspect="1" noMove="1" noResize="1" noEditPoints="1" noAdjustHandles="1" noChangeArrowheads="1" noChangeShapeType="1" noTextEdit="1"/>
              </p:cNvSpPr>
              <p:nvPr/>
            </p:nvSpPr>
            <p:spPr>
              <a:xfrm>
                <a:off x="6083566" y="5080803"/>
                <a:ext cx="1453884" cy="481431"/>
              </a:xfrm>
              <a:prstGeom prst="flowChartMagneticDisk">
                <a:avLst/>
              </a:prstGeom>
              <a:blipFill rotWithShape="1">
                <a:blip r:embed="rId8"/>
                <a:stretch>
                  <a:fillRect l="-1653" b="-19277"/>
                </a:stretch>
              </a:blipFill>
            </p:spPr>
            <p:txBody>
              <a:bodyPr/>
              <a:lstStyle/>
              <a:p>
                <a:r>
                  <a:rPr lang="en-US">
                    <a:noFill/>
                  </a:rPr>
                  <a:t> </a:t>
                </a:r>
              </a:p>
            </p:txBody>
          </p:sp>
        </mc:Fallback>
      </mc:AlternateContent>
      <p:cxnSp>
        <p:nvCxnSpPr>
          <p:cNvPr id="21" name="Straight Connector 20"/>
          <p:cNvCxnSpPr>
            <a:stCxn id="17" idx="3"/>
            <a:endCxn id="20" idx="3"/>
          </p:cNvCxnSpPr>
          <p:nvPr/>
        </p:nvCxnSpPr>
        <p:spPr>
          <a:xfrm flipV="1">
            <a:off x="2367752" y="5562234"/>
            <a:ext cx="4442756" cy="695914"/>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7" idx="1"/>
            <a:endCxn id="20" idx="1"/>
          </p:cNvCxnSpPr>
          <p:nvPr/>
        </p:nvCxnSpPr>
        <p:spPr>
          <a:xfrm>
            <a:off x="2367752" y="4395004"/>
            <a:ext cx="4442756" cy="685799"/>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4" name="Plus 23"/>
          <p:cNvSpPr/>
          <p:nvPr/>
        </p:nvSpPr>
        <p:spPr>
          <a:xfrm>
            <a:off x="6501012" y="2513248"/>
            <a:ext cx="288792" cy="27448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6645408" y="4189649"/>
            <a:ext cx="288792" cy="478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30448" y="6257116"/>
            <a:ext cx="6323654" cy="523220"/>
          </a:xfrm>
          <a:prstGeom prst="rect">
            <a:avLst/>
          </a:prstGeom>
          <a:noFill/>
        </p:spPr>
        <p:txBody>
          <a:bodyPr wrap="none" rtlCol="0">
            <a:spAutoFit/>
          </a:bodyPr>
          <a:lstStyle/>
          <a:p>
            <a:r>
              <a:rPr lang="en-US" sz="2800" dirty="0" smtClean="0"/>
              <a:t>Enough to consider merging  two sketches</a:t>
            </a:r>
            <a:endParaRPr lang="en-US" sz="2800" dirty="0"/>
          </a:p>
        </p:txBody>
      </p:sp>
    </p:spTree>
    <p:extLst>
      <p:ext uri="{BB962C8B-B14F-4D97-AF65-F5344CB8AC3E}">
        <p14:creationId xmlns:p14="http://schemas.microsoft.com/office/powerpoint/2010/main" val="21792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20" grpId="0" animBg="1"/>
      <p:bldP spid="24" grpId="0" animBg="1"/>
      <p:bldP spid="25"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megeability</a:t>
            </a:r>
            <a:r>
              <a:rPr lang="en-US" dirty="0" smtClean="0"/>
              <a:t> is useful</a:t>
            </a:r>
            <a:endParaRPr lang="en-US" dirty="0"/>
          </a:p>
        </p:txBody>
      </p:sp>
      <mc:AlternateContent xmlns:mc="http://schemas.openxmlformats.org/markup-compatibility/2006" xmlns:a14="http://schemas.microsoft.com/office/drawing/2010/main">
        <mc:Choice Requires="a14">
          <p:sp>
            <p:nvSpPr>
              <p:cNvPr id="3" name="Flowchart: Magnetic Disk 2"/>
              <p:cNvSpPr/>
              <p:nvPr/>
            </p:nvSpPr>
            <p:spPr>
              <a:xfrm>
                <a:off x="1066800" y="2136912"/>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0" i="0" dirty="0" smtClean="0">
                        <a:latin typeface="Cambria Math"/>
                      </a:rPr>
                      <m:t>1</m:t>
                    </m:r>
                  </m:oMath>
                </a14:m>
                <a:endParaRPr lang="en-US" sz="2000" b="1" dirty="0" smtClean="0"/>
              </a:p>
            </p:txBody>
          </p:sp>
        </mc:Choice>
        <mc:Fallback xmlns="">
          <p:sp>
            <p:nvSpPr>
              <p:cNvPr id="3" name="Flowchart: Magnetic Disk 2"/>
              <p:cNvSpPr>
                <a:spLocks noRot="1" noChangeAspect="1" noMove="1" noResize="1" noEditPoints="1" noAdjustHandles="1" noChangeArrowheads="1" noChangeShapeType="1" noTextEdit="1"/>
              </p:cNvSpPr>
              <p:nvPr/>
            </p:nvSpPr>
            <p:spPr>
              <a:xfrm>
                <a:off x="1066800" y="2136912"/>
                <a:ext cx="1453884" cy="481431"/>
              </a:xfrm>
              <a:prstGeom prst="flowChartMagneticDisk">
                <a:avLst/>
              </a:prstGeom>
              <a:blipFill rotWithShape="1">
                <a:blip r:embed="rId2"/>
                <a:stretch>
                  <a:fillRect b="-180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Flowchart: Magnetic Disk 3"/>
              <p:cNvSpPr/>
              <p:nvPr/>
            </p:nvSpPr>
            <p:spPr>
              <a:xfrm>
                <a:off x="339858" y="3710799"/>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0" i="0" dirty="0" smtClean="0">
                        <a:latin typeface="Cambria Math"/>
                      </a:rPr>
                      <m:t>5</m:t>
                    </m:r>
                  </m:oMath>
                </a14:m>
                <a:endParaRPr lang="en-US" sz="2000" b="1" dirty="0" smtClean="0"/>
              </a:p>
            </p:txBody>
          </p:sp>
        </mc:Choice>
        <mc:Fallback xmlns="">
          <p:sp>
            <p:nvSpPr>
              <p:cNvPr id="4" name="Flowchart: Magnetic Disk 3"/>
              <p:cNvSpPr>
                <a:spLocks noRot="1" noChangeAspect="1" noMove="1" noResize="1" noEditPoints="1" noAdjustHandles="1" noChangeArrowheads="1" noChangeShapeType="1" noTextEdit="1"/>
              </p:cNvSpPr>
              <p:nvPr/>
            </p:nvSpPr>
            <p:spPr>
              <a:xfrm>
                <a:off x="339858" y="3710799"/>
                <a:ext cx="1453884" cy="481431"/>
              </a:xfrm>
              <a:prstGeom prst="flowChartMagneticDisk">
                <a:avLst/>
              </a:prstGeom>
              <a:blipFill rotWithShape="1">
                <a:blip r:embed="rId3"/>
                <a:stretch>
                  <a:fillRect b="-180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Flowchart: Magnetic Disk 4"/>
              <p:cNvSpPr/>
              <p:nvPr/>
            </p:nvSpPr>
            <p:spPr>
              <a:xfrm>
                <a:off x="2895600" y="3470083"/>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 </a:t>
                </a:r>
                <a14:m>
                  <m:oMath xmlns:m="http://schemas.openxmlformats.org/officeDocument/2006/math">
                    <m:r>
                      <a:rPr lang="en-US" sz="2000" b="0" i="0" dirty="0" smtClean="0">
                        <a:latin typeface="Cambria Math"/>
                      </a:rPr>
                      <m:t>1</m:t>
                    </m:r>
                    <m:r>
                      <a:rPr lang="en-US" sz="2000" b="0" i="1" dirty="0" smtClean="0">
                        <a:latin typeface="Cambria Math"/>
                      </a:rPr>
                      <m:t>∪2</m:t>
                    </m:r>
                  </m:oMath>
                </a14:m>
                <a:endParaRPr lang="en-US" sz="2000" b="1" dirty="0" smtClean="0"/>
              </a:p>
            </p:txBody>
          </p:sp>
        </mc:Choice>
        <mc:Fallback xmlns="">
          <p:sp>
            <p:nvSpPr>
              <p:cNvPr id="5" name="Flowchart: Magnetic Disk 4"/>
              <p:cNvSpPr>
                <a:spLocks noRot="1" noChangeAspect="1" noMove="1" noResize="1" noEditPoints="1" noAdjustHandles="1" noChangeArrowheads="1" noChangeShapeType="1" noTextEdit="1"/>
              </p:cNvSpPr>
              <p:nvPr/>
            </p:nvSpPr>
            <p:spPr>
              <a:xfrm>
                <a:off x="2895600" y="3470083"/>
                <a:ext cx="1453884" cy="481431"/>
              </a:xfrm>
              <a:prstGeom prst="flowChartMagneticDisk">
                <a:avLst/>
              </a:prstGeom>
              <a:blipFill rotWithShape="1">
                <a:blip r:embed="rId4"/>
                <a:stretch>
                  <a:fillRect b="-19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Flowchart: Magnetic Disk 5"/>
              <p:cNvSpPr/>
              <p:nvPr/>
            </p:nvSpPr>
            <p:spPr>
              <a:xfrm>
                <a:off x="7372350" y="2603830"/>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0" i="1" smtClean="0">
                        <a:latin typeface="Cambria Math"/>
                      </a:rPr>
                      <m:t>4</m:t>
                    </m:r>
                  </m:oMath>
                </a14:m>
                <a:endParaRPr lang="en-US" sz="2000" b="1" dirty="0" smtClean="0"/>
              </a:p>
            </p:txBody>
          </p:sp>
        </mc:Choice>
        <mc:Fallback xmlns="">
          <p:sp>
            <p:nvSpPr>
              <p:cNvPr id="6" name="Flowchart: Magnetic Disk 5"/>
              <p:cNvSpPr>
                <a:spLocks noRot="1" noChangeAspect="1" noMove="1" noResize="1" noEditPoints="1" noAdjustHandles="1" noChangeArrowheads="1" noChangeShapeType="1" noTextEdit="1"/>
              </p:cNvSpPr>
              <p:nvPr/>
            </p:nvSpPr>
            <p:spPr>
              <a:xfrm>
                <a:off x="7372350" y="2603830"/>
                <a:ext cx="1453884" cy="481431"/>
              </a:xfrm>
              <a:prstGeom prst="flowChartMagneticDisk">
                <a:avLst/>
              </a:prstGeom>
              <a:blipFill rotWithShape="1">
                <a:blip r:embed="rId5"/>
                <a:stretch>
                  <a:fillRect b="-19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Flowchart: Magnetic Disk 6"/>
              <p:cNvSpPr/>
              <p:nvPr/>
            </p:nvSpPr>
            <p:spPr>
              <a:xfrm>
                <a:off x="5653846" y="2624116"/>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0" i="1" smtClean="0">
                        <a:latin typeface="Cambria Math"/>
                      </a:rPr>
                      <m:t>3</m:t>
                    </m:r>
                  </m:oMath>
                </a14:m>
                <a:endParaRPr lang="en-US" sz="2000" b="1" dirty="0" smtClean="0"/>
              </a:p>
            </p:txBody>
          </p:sp>
        </mc:Choice>
        <mc:Fallback xmlns="">
          <p:sp>
            <p:nvSpPr>
              <p:cNvPr id="7" name="Flowchart: Magnetic Disk 6"/>
              <p:cNvSpPr>
                <a:spLocks noRot="1" noChangeAspect="1" noMove="1" noResize="1" noEditPoints="1" noAdjustHandles="1" noChangeArrowheads="1" noChangeShapeType="1" noTextEdit="1"/>
              </p:cNvSpPr>
              <p:nvPr/>
            </p:nvSpPr>
            <p:spPr>
              <a:xfrm>
                <a:off x="5653846" y="2624116"/>
                <a:ext cx="1453884" cy="481431"/>
              </a:xfrm>
              <a:prstGeom prst="flowChartMagneticDisk">
                <a:avLst/>
              </a:prstGeom>
              <a:blipFill rotWithShape="1">
                <a:blip r:embed="rId6"/>
                <a:stretch>
                  <a:fillRect b="-19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Flowchart: Magnetic Disk 7"/>
              <p:cNvSpPr/>
              <p:nvPr/>
            </p:nvSpPr>
            <p:spPr>
              <a:xfrm>
                <a:off x="2895600" y="2122399"/>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0" i="1" smtClean="0">
                        <a:latin typeface="Cambria Math"/>
                      </a:rPr>
                      <m:t>2</m:t>
                    </m:r>
                  </m:oMath>
                </a14:m>
                <a:endParaRPr lang="en-US" sz="2000" b="1" dirty="0" smtClean="0"/>
              </a:p>
            </p:txBody>
          </p:sp>
        </mc:Choice>
        <mc:Fallback xmlns="">
          <p:sp>
            <p:nvSpPr>
              <p:cNvPr id="8" name="Flowchart: Magnetic Disk 7"/>
              <p:cNvSpPr>
                <a:spLocks noRot="1" noChangeAspect="1" noMove="1" noResize="1" noEditPoints="1" noAdjustHandles="1" noChangeArrowheads="1" noChangeShapeType="1" noTextEdit="1"/>
              </p:cNvSpPr>
              <p:nvPr/>
            </p:nvSpPr>
            <p:spPr>
              <a:xfrm>
                <a:off x="2895600" y="2122399"/>
                <a:ext cx="1453884" cy="481431"/>
              </a:xfrm>
              <a:prstGeom prst="flowChartMagneticDisk">
                <a:avLst/>
              </a:prstGeom>
              <a:blipFill rotWithShape="1">
                <a:blip r:embed="rId7"/>
                <a:stretch>
                  <a:fillRect b="-19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Flowchart: Magnetic Disk 8"/>
              <p:cNvSpPr/>
              <p:nvPr/>
            </p:nvSpPr>
            <p:spPr>
              <a:xfrm>
                <a:off x="2235200" y="4800600"/>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 </a:t>
                </a:r>
                <a14:m>
                  <m:oMath xmlns:m="http://schemas.openxmlformats.org/officeDocument/2006/math">
                    <m:r>
                      <a:rPr lang="en-US" sz="2000" b="0" i="0" dirty="0" smtClean="0">
                        <a:latin typeface="Cambria Math"/>
                      </a:rPr>
                      <m:t>1</m:t>
                    </m:r>
                    <m:r>
                      <a:rPr lang="en-US" sz="2000" b="0" i="1" dirty="0" smtClean="0">
                        <a:latin typeface="Cambria Math"/>
                      </a:rPr>
                      <m:t>∪2∪5</m:t>
                    </m:r>
                  </m:oMath>
                </a14:m>
                <a:endParaRPr lang="en-US" sz="2000" b="1" dirty="0" smtClean="0"/>
              </a:p>
            </p:txBody>
          </p:sp>
        </mc:Choice>
        <mc:Fallback xmlns="">
          <p:sp>
            <p:nvSpPr>
              <p:cNvPr id="9" name="Flowchart: Magnetic Disk 8"/>
              <p:cNvSpPr>
                <a:spLocks noRot="1" noChangeAspect="1" noMove="1" noResize="1" noEditPoints="1" noAdjustHandles="1" noChangeArrowheads="1" noChangeShapeType="1" noTextEdit="1"/>
              </p:cNvSpPr>
              <p:nvPr/>
            </p:nvSpPr>
            <p:spPr>
              <a:xfrm>
                <a:off x="2235200" y="4800600"/>
                <a:ext cx="1453884" cy="481431"/>
              </a:xfrm>
              <a:prstGeom prst="flowChartMagneticDisk">
                <a:avLst/>
              </a:prstGeom>
              <a:blipFill rotWithShape="1">
                <a:blip r:embed="rId8"/>
                <a:stretch>
                  <a:fillRect l="-2479" b="-19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Flowchart: Magnetic Disk 9"/>
              <p:cNvSpPr/>
              <p:nvPr/>
            </p:nvSpPr>
            <p:spPr>
              <a:xfrm>
                <a:off x="6638151" y="4001145"/>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 </a:t>
                </a:r>
                <a14:m>
                  <m:oMath xmlns:m="http://schemas.openxmlformats.org/officeDocument/2006/math">
                    <m:r>
                      <a:rPr lang="en-US" sz="2000" i="1" dirty="0">
                        <a:latin typeface="Cambria Math"/>
                      </a:rPr>
                      <m:t>3</m:t>
                    </m:r>
                    <m:r>
                      <a:rPr lang="en-US" sz="2000" b="0" i="1" dirty="0" smtClean="0">
                        <a:latin typeface="Cambria Math"/>
                      </a:rPr>
                      <m:t>∪4</m:t>
                    </m:r>
                  </m:oMath>
                </a14:m>
                <a:endParaRPr lang="en-US" sz="2000" b="1" dirty="0" smtClean="0"/>
              </a:p>
            </p:txBody>
          </p:sp>
        </mc:Choice>
        <mc:Fallback xmlns="">
          <p:sp>
            <p:nvSpPr>
              <p:cNvPr id="10" name="Flowchart: Magnetic Disk 9"/>
              <p:cNvSpPr>
                <a:spLocks noRot="1" noChangeAspect="1" noMove="1" noResize="1" noEditPoints="1" noAdjustHandles="1" noChangeArrowheads="1" noChangeShapeType="1" noTextEdit="1"/>
              </p:cNvSpPr>
              <p:nvPr/>
            </p:nvSpPr>
            <p:spPr>
              <a:xfrm>
                <a:off x="6638151" y="4001145"/>
                <a:ext cx="1453884" cy="481431"/>
              </a:xfrm>
              <a:prstGeom prst="flowChartMagneticDisk">
                <a:avLst/>
              </a:prstGeom>
              <a:blipFill rotWithShape="1">
                <a:blip r:embed="rId9"/>
                <a:stretch>
                  <a:fillRect b="-19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Flowchart: Magnetic Disk 10"/>
              <p:cNvSpPr/>
              <p:nvPr/>
            </p:nvSpPr>
            <p:spPr>
              <a:xfrm>
                <a:off x="4800600" y="5791200"/>
                <a:ext cx="1453884" cy="48143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14:m>
                  <m:oMath xmlns:m="http://schemas.openxmlformats.org/officeDocument/2006/math">
                    <m:r>
                      <a:rPr lang="en-US" sz="1200" b="0" i="0" dirty="0" smtClean="0">
                        <a:latin typeface="Cambria Math"/>
                      </a:rPr>
                      <m:t>1</m:t>
                    </m:r>
                    <m:r>
                      <a:rPr lang="en-US" sz="1200" b="0" i="1" dirty="0" smtClean="0">
                        <a:latin typeface="Cambria Math"/>
                      </a:rPr>
                      <m:t>∪2∪3∪4∪5 </m:t>
                    </m:r>
                  </m:oMath>
                </a14:m>
                <a:endParaRPr lang="en-US" sz="1200" b="1" dirty="0" smtClean="0"/>
              </a:p>
            </p:txBody>
          </p:sp>
        </mc:Choice>
        <mc:Fallback xmlns="">
          <p:sp>
            <p:nvSpPr>
              <p:cNvPr id="11" name="Flowchart: Magnetic Disk 10"/>
              <p:cNvSpPr>
                <a:spLocks noRot="1" noChangeAspect="1" noMove="1" noResize="1" noEditPoints="1" noAdjustHandles="1" noChangeArrowheads="1" noChangeShapeType="1" noTextEdit="1"/>
              </p:cNvSpPr>
              <p:nvPr/>
            </p:nvSpPr>
            <p:spPr>
              <a:xfrm>
                <a:off x="4800600" y="5791200"/>
                <a:ext cx="1453884" cy="481431"/>
              </a:xfrm>
              <a:prstGeom prst="flowChartMagneticDisk">
                <a:avLst/>
              </a:prstGeom>
              <a:blipFill rotWithShape="1">
                <a:blip r:embed="rId10"/>
                <a:stretch>
                  <a:fillRect/>
                </a:stretch>
              </a:blipFill>
            </p:spPr>
            <p:txBody>
              <a:bodyPr/>
              <a:lstStyle/>
              <a:p>
                <a:r>
                  <a:rPr lang="en-US">
                    <a:noFill/>
                  </a:rPr>
                  <a:t> </a:t>
                </a:r>
              </a:p>
            </p:txBody>
          </p:sp>
        </mc:Fallback>
      </mc:AlternateContent>
      <p:cxnSp>
        <p:nvCxnSpPr>
          <p:cNvPr id="12" name="Straight Connector 11"/>
          <p:cNvCxnSpPr>
            <a:stCxn id="7" idx="3"/>
            <a:endCxn id="10" idx="0"/>
          </p:cNvCxnSpPr>
          <p:nvPr/>
        </p:nvCxnSpPr>
        <p:spPr>
          <a:xfrm>
            <a:off x="6380788" y="3105547"/>
            <a:ext cx="984305" cy="1056075"/>
          </a:xfrm>
          <a:prstGeom prst="line">
            <a:avLst/>
          </a:prstGeom>
          <a:ln w="15875">
            <a:solidFill>
              <a:srgbClr val="C0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a:endCxn id="5" idx="0"/>
          </p:cNvCxnSpPr>
          <p:nvPr/>
        </p:nvCxnSpPr>
        <p:spPr>
          <a:xfrm>
            <a:off x="1793742" y="2618343"/>
            <a:ext cx="1828800" cy="1012217"/>
          </a:xfrm>
          <a:prstGeom prst="line">
            <a:avLst/>
          </a:prstGeom>
          <a:ln w="15875">
            <a:solidFill>
              <a:srgbClr val="C0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3"/>
            <a:endCxn id="5" idx="0"/>
          </p:cNvCxnSpPr>
          <p:nvPr/>
        </p:nvCxnSpPr>
        <p:spPr>
          <a:xfrm>
            <a:off x="3622542" y="2603830"/>
            <a:ext cx="0" cy="1026730"/>
          </a:xfrm>
          <a:prstGeom prst="line">
            <a:avLst/>
          </a:prstGeom>
          <a:ln w="15875">
            <a:solidFill>
              <a:srgbClr val="C0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365093" y="3048000"/>
            <a:ext cx="734199" cy="1076361"/>
          </a:xfrm>
          <a:prstGeom prst="line">
            <a:avLst/>
          </a:prstGeom>
          <a:ln w="15875">
            <a:solidFill>
              <a:srgbClr val="C0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3"/>
            <a:endCxn id="9" idx="0"/>
          </p:cNvCxnSpPr>
          <p:nvPr/>
        </p:nvCxnSpPr>
        <p:spPr>
          <a:xfrm flipH="1">
            <a:off x="2962142" y="3951514"/>
            <a:ext cx="660400" cy="1009563"/>
          </a:xfrm>
          <a:prstGeom prst="line">
            <a:avLst/>
          </a:prstGeom>
          <a:ln w="15875">
            <a:solidFill>
              <a:srgbClr val="C0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3"/>
            <a:endCxn id="9" idx="0"/>
          </p:cNvCxnSpPr>
          <p:nvPr/>
        </p:nvCxnSpPr>
        <p:spPr>
          <a:xfrm>
            <a:off x="1066800" y="4192230"/>
            <a:ext cx="1895342" cy="768847"/>
          </a:xfrm>
          <a:prstGeom prst="line">
            <a:avLst/>
          </a:prstGeom>
          <a:ln w="15875">
            <a:solidFill>
              <a:srgbClr val="C0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3"/>
            <a:endCxn id="11" idx="0"/>
          </p:cNvCxnSpPr>
          <p:nvPr/>
        </p:nvCxnSpPr>
        <p:spPr>
          <a:xfrm flipH="1">
            <a:off x="5527542" y="4482576"/>
            <a:ext cx="1837551" cy="1469101"/>
          </a:xfrm>
          <a:prstGeom prst="line">
            <a:avLst/>
          </a:prstGeom>
          <a:ln w="15875">
            <a:solidFill>
              <a:srgbClr val="C0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9" idx="3"/>
            <a:endCxn id="11" idx="0"/>
          </p:cNvCxnSpPr>
          <p:nvPr/>
        </p:nvCxnSpPr>
        <p:spPr>
          <a:xfrm>
            <a:off x="2962142" y="5282031"/>
            <a:ext cx="2565400" cy="669646"/>
          </a:xfrm>
          <a:prstGeom prst="line">
            <a:avLst/>
          </a:prstGeom>
          <a:ln w="15875">
            <a:solidFill>
              <a:srgbClr val="C0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55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Synopsis Structures: Why?</a:t>
            </a:r>
            <a:endParaRPr lang="en-US" dirty="0"/>
          </a:p>
        </p:txBody>
      </p:sp>
      <p:sp>
        <p:nvSpPr>
          <p:cNvPr id="3" name="Content Placeholder 2"/>
          <p:cNvSpPr>
            <a:spLocks noGrp="1"/>
          </p:cNvSpPr>
          <p:nvPr>
            <p:ph idx="1"/>
          </p:nvPr>
        </p:nvSpPr>
        <p:spPr>
          <a:xfrm>
            <a:off x="152400" y="1429266"/>
            <a:ext cx="4495800" cy="4495800"/>
          </a:xfrm>
        </p:spPr>
        <p:txBody>
          <a:bodyPr>
            <a:normAutofit/>
          </a:bodyPr>
          <a:lstStyle/>
          <a:p>
            <a:pPr marL="0" indent="0">
              <a:buNone/>
            </a:pPr>
            <a:r>
              <a:rPr lang="en-US" b="1" dirty="0" smtClean="0"/>
              <a:t>Data can be too large to</a:t>
            </a:r>
            <a:r>
              <a:rPr lang="en-US" dirty="0" smtClean="0"/>
              <a:t>:</a:t>
            </a:r>
          </a:p>
          <a:p>
            <a:pPr lvl="1">
              <a:buFont typeface="Wingdings" panose="05000000000000000000" pitchFamily="2" charset="2"/>
              <a:buChar char="§"/>
            </a:pPr>
            <a:r>
              <a:rPr lang="en-US" sz="3200" dirty="0" smtClean="0"/>
              <a:t>Keep for long or even short term</a:t>
            </a:r>
          </a:p>
          <a:p>
            <a:pPr lvl="1">
              <a:buFont typeface="Wingdings" panose="05000000000000000000" pitchFamily="2" charset="2"/>
              <a:buChar char="§"/>
            </a:pPr>
            <a:r>
              <a:rPr lang="en-US" sz="3200" dirty="0" smtClean="0"/>
              <a:t>Transmit across the network</a:t>
            </a:r>
          </a:p>
          <a:p>
            <a:pPr lvl="1">
              <a:buFont typeface="Wingdings" panose="05000000000000000000" pitchFamily="2" charset="2"/>
              <a:buChar char="§"/>
            </a:pPr>
            <a:r>
              <a:rPr lang="en-US" sz="3200" dirty="0" smtClean="0"/>
              <a:t>Process queries over in reasonable time/computation</a:t>
            </a:r>
            <a:endParaRPr lang="en-US" sz="3200" dirty="0"/>
          </a:p>
        </p:txBody>
      </p:sp>
      <p:pic>
        <p:nvPicPr>
          <p:cNvPr id="1026" name="Picture 2" descr="\\psf\Home\Documents\Dropbox\mystuff\Big data class\lectures\economist_da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408931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32235" y="5740400"/>
            <a:ext cx="4026039" cy="369332"/>
          </a:xfrm>
          <a:prstGeom prst="rect">
            <a:avLst/>
          </a:prstGeom>
          <a:noFill/>
        </p:spPr>
        <p:txBody>
          <a:bodyPr wrap="none" rtlCol="0">
            <a:spAutoFit/>
          </a:bodyPr>
          <a:lstStyle/>
          <a:p>
            <a:r>
              <a:rPr lang="en-US" dirty="0" smtClean="0"/>
              <a:t>Data, data, everywhere. Economist 2010 </a:t>
            </a:r>
            <a:endParaRPr lang="en-US" dirty="0"/>
          </a:p>
        </p:txBody>
      </p:sp>
    </p:spTree>
    <p:extLst>
      <p:ext uri="{BB962C8B-B14F-4D97-AF65-F5344CB8AC3E}">
        <p14:creationId xmlns:p14="http://schemas.microsoft.com/office/powerpoint/2010/main" val="336258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Stream Model</a:t>
            </a:r>
            <a:endParaRPr lang="en-US" dirty="0"/>
          </a:p>
        </p:txBody>
      </p:sp>
      <p:sp>
        <p:nvSpPr>
          <p:cNvPr id="3" name="Content Placeholder 2"/>
          <p:cNvSpPr>
            <a:spLocks noGrp="1"/>
          </p:cNvSpPr>
          <p:nvPr>
            <p:ph idx="1"/>
          </p:nvPr>
        </p:nvSpPr>
        <p:spPr>
          <a:xfrm>
            <a:off x="304800" y="1600200"/>
            <a:ext cx="5715000" cy="4525963"/>
          </a:xfrm>
        </p:spPr>
        <p:txBody>
          <a:bodyPr/>
          <a:lstStyle/>
          <a:p>
            <a:pPr>
              <a:buFont typeface="Wingdings" panose="05000000000000000000" pitchFamily="2" charset="2"/>
              <a:buChar char="§"/>
            </a:pPr>
            <a:r>
              <a:rPr lang="en-US" dirty="0"/>
              <a:t>D</a:t>
            </a:r>
            <a:r>
              <a:rPr lang="en-US" dirty="0" smtClean="0"/>
              <a:t>ata is </a:t>
            </a:r>
            <a:r>
              <a:rPr lang="en-US" dirty="0"/>
              <a:t>read sequentially  in one </a:t>
            </a:r>
            <a:r>
              <a:rPr lang="en-US" dirty="0" smtClean="0"/>
              <a:t>(or few) passes  </a:t>
            </a:r>
          </a:p>
          <a:p>
            <a:pPr>
              <a:buFont typeface="Wingdings" panose="05000000000000000000" pitchFamily="2" charset="2"/>
              <a:buChar char="§"/>
            </a:pPr>
            <a:r>
              <a:rPr lang="en-US" dirty="0" smtClean="0"/>
              <a:t>We </a:t>
            </a:r>
            <a:r>
              <a:rPr lang="en-US" dirty="0"/>
              <a:t>are limited in the size of working memory.  </a:t>
            </a:r>
          </a:p>
          <a:p>
            <a:pPr>
              <a:buFont typeface="Wingdings" panose="05000000000000000000" pitchFamily="2" charset="2"/>
              <a:buChar char="§"/>
            </a:pPr>
            <a:r>
              <a:rPr lang="en-US" dirty="0"/>
              <a:t>We want to create and maintain a </a:t>
            </a:r>
            <a:r>
              <a:rPr lang="en-US" dirty="0" smtClean="0"/>
              <a:t>synopsis </a:t>
            </a:r>
            <a:r>
              <a:rPr lang="en-US" dirty="0"/>
              <a:t>which allows us to obtain good estimates of properties</a:t>
            </a:r>
          </a:p>
          <a:p>
            <a:pPr>
              <a:buFont typeface="Wingdings" panose="05000000000000000000" pitchFamily="2" charset="2"/>
              <a:buChar char="§"/>
            </a:pPr>
            <a:endParaRPr lang="en-US" dirty="0"/>
          </a:p>
        </p:txBody>
      </p:sp>
      <p:pic>
        <p:nvPicPr>
          <p:cNvPr id="1027" name="Picture 3" descr="C:\Users\edith\AppData\Local\Microsoft\Windows\Temporary Internet Files\Content.IE5\HZCSEYLW\MC9002794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914" y="3211900"/>
            <a:ext cx="761086" cy="6509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edith\AppData\Local\Microsoft\Windows\Temporary Internet Files\Content.IE5\IO9RJWLN\MC90028761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173219"/>
            <a:ext cx="2361446" cy="311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6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Applications</a:t>
            </a:r>
            <a:endParaRPr lang="en-US" dirty="0"/>
          </a:p>
        </p:txBody>
      </p:sp>
      <p:sp>
        <p:nvSpPr>
          <p:cNvPr id="3" name="Content Placeholder 2"/>
          <p:cNvSpPr>
            <a:spLocks noGrp="1"/>
          </p:cNvSpPr>
          <p:nvPr>
            <p:ph idx="1"/>
          </p:nvPr>
        </p:nvSpPr>
        <p:spPr>
          <a:xfrm>
            <a:off x="381000" y="1538799"/>
            <a:ext cx="5334914" cy="4862001"/>
          </a:xfrm>
        </p:spPr>
        <p:txBody>
          <a:bodyPr/>
          <a:lstStyle/>
          <a:p>
            <a:pPr>
              <a:buFont typeface="Wingdings" panose="05000000000000000000" pitchFamily="2" charset="2"/>
              <a:buChar char="§"/>
            </a:pPr>
            <a:r>
              <a:rPr lang="en-US" b="1" dirty="0"/>
              <a:t>Network management</a:t>
            </a:r>
            <a:r>
              <a:rPr lang="en-US" dirty="0"/>
              <a:t>: traffic </a:t>
            </a:r>
            <a:r>
              <a:rPr lang="en-US" dirty="0" smtClean="0"/>
              <a:t>going through high speed </a:t>
            </a:r>
            <a:r>
              <a:rPr lang="en-US" dirty="0"/>
              <a:t>routers (data </a:t>
            </a:r>
            <a:r>
              <a:rPr lang="en-US" dirty="0" smtClean="0"/>
              <a:t>can not be revisited)</a:t>
            </a:r>
            <a:endParaRPr lang="en-US" dirty="0"/>
          </a:p>
          <a:p>
            <a:pPr>
              <a:buFont typeface="Wingdings" panose="05000000000000000000" pitchFamily="2" charset="2"/>
              <a:buChar char="§"/>
            </a:pPr>
            <a:r>
              <a:rPr lang="en-US" b="1" dirty="0"/>
              <a:t>I/O </a:t>
            </a:r>
            <a:r>
              <a:rPr lang="en-US" b="1" dirty="0" smtClean="0"/>
              <a:t>efficiency  </a:t>
            </a:r>
            <a:r>
              <a:rPr lang="en-US" dirty="0"/>
              <a:t>(sequential access is cheaper than random access</a:t>
            </a:r>
            <a:r>
              <a:rPr lang="en-US" dirty="0" smtClean="0"/>
              <a:t>)</a:t>
            </a:r>
            <a:endParaRPr lang="en-US" dirty="0"/>
          </a:p>
          <a:p>
            <a:pPr>
              <a:buFont typeface="Wingdings" panose="05000000000000000000" pitchFamily="2" charset="2"/>
              <a:buChar char="§"/>
            </a:pPr>
            <a:r>
              <a:rPr lang="en-US" dirty="0" smtClean="0"/>
              <a:t>Scientific </a:t>
            </a:r>
            <a:r>
              <a:rPr lang="en-US" dirty="0"/>
              <a:t>data, satellite </a:t>
            </a:r>
            <a:r>
              <a:rPr lang="en-US" dirty="0" smtClean="0"/>
              <a:t>feeds</a:t>
            </a:r>
            <a:endParaRPr lang="en-US" dirty="0"/>
          </a:p>
        </p:txBody>
      </p:sp>
      <p:pic>
        <p:nvPicPr>
          <p:cNvPr id="4" name="Picture 3" descr="C:\Users\edith\AppData\Local\Microsoft\Windows\Temporary Internet Files\Content.IE5\HZCSEYLW\MC9002794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914" y="3211900"/>
            <a:ext cx="761086" cy="650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edith\AppData\Local\Microsoft\Windows\Temporary Internet Files\Content.IE5\IO9RJWLN\MC90028761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173219"/>
            <a:ext cx="2361446" cy="311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74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28800"/>
                <a:ext cx="8305800" cy="3733800"/>
              </a:xfrm>
            </p:spPr>
            <p:txBody>
              <a:bodyPr>
                <a:normAutofit/>
              </a:bodyPr>
              <a:lstStyle/>
              <a:p>
                <a:pPr marL="0" indent="0">
                  <a:buNone/>
                </a:pPr>
                <a:r>
                  <a:rPr lang="en-US" dirty="0" smtClean="0"/>
                  <a:t>Sequence </a:t>
                </a:r>
                <a:r>
                  <a:rPr lang="en-US" dirty="0"/>
                  <a:t>of elements from some </a:t>
                </a:r>
                <a:r>
                  <a:rPr lang="en-US" dirty="0" smtClean="0"/>
                  <a:t>domain</a:t>
                </a:r>
              </a:p>
              <a:p>
                <a:pPr marL="0" indent="0">
                  <a:buNone/>
                </a:pPr>
                <a:r>
                  <a:rPr lang="en-US" dirty="0" smtClean="0"/>
                  <a:t>     &lt;</a:t>
                </a:r>
                <a:r>
                  <a:rPr lang="en-US" dirty="0"/>
                  <a:t>x1, x2, x3, </a:t>
                </a:r>
                <a:r>
                  <a:rPr lang="en-US" dirty="0" smtClean="0"/>
                  <a:t>x4, .....  &gt;</a:t>
                </a:r>
              </a:p>
              <a:p>
                <a:pPr>
                  <a:buFont typeface="Wingdings" panose="05000000000000000000" pitchFamily="2" charset="2"/>
                  <a:buChar char="§"/>
                </a:pPr>
                <a:r>
                  <a:rPr lang="en-US" dirty="0"/>
                  <a:t>Bounded </a:t>
                </a:r>
                <a:r>
                  <a:rPr lang="en-US" dirty="0" smtClean="0"/>
                  <a:t>storage:  </a:t>
                </a:r>
              </a:p>
              <a:p>
                <a:pPr marL="0" indent="0">
                  <a:buNone/>
                </a:pPr>
                <a:r>
                  <a:rPr lang="en-US" dirty="0" smtClean="0"/>
                  <a:t>     </a:t>
                </a:r>
                <a:r>
                  <a:rPr lang="en-US" b="1" dirty="0" smtClean="0">
                    <a:solidFill>
                      <a:schemeClr val="tx2"/>
                    </a:solidFill>
                  </a:rPr>
                  <a:t>working memory &lt;&lt;  strea</a:t>
                </a:r>
                <a:r>
                  <a:rPr lang="en-US" b="1" dirty="0">
                    <a:solidFill>
                      <a:schemeClr val="tx2"/>
                    </a:solidFill>
                  </a:rPr>
                  <a:t>m</a:t>
                </a:r>
                <a:r>
                  <a:rPr lang="en-US" b="1" dirty="0" smtClean="0">
                    <a:solidFill>
                      <a:schemeClr val="tx2"/>
                    </a:solidFill>
                  </a:rPr>
                  <a:t> size  </a:t>
                </a:r>
              </a:p>
              <a:p>
                <a:pPr marL="0" indent="0">
                  <a:buNone/>
                </a:pPr>
                <a:r>
                  <a:rPr lang="en-US" b="1" dirty="0">
                    <a:solidFill>
                      <a:schemeClr val="tx2"/>
                    </a:solidFill>
                  </a:rPr>
                  <a:t> </a:t>
                </a:r>
                <a:r>
                  <a:rPr lang="en-US" b="1" dirty="0" smtClean="0">
                    <a:solidFill>
                      <a:schemeClr val="tx2"/>
                    </a:solidFill>
                  </a:rPr>
                  <a:t>  </a:t>
                </a:r>
                <a:r>
                  <a:rPr lang="en-US" dirty="0" smtClean="0">
                    <a:solidFill>
                      <a:schemeClr val="tx1"/>
                    </a:solidFill>
                  </a:rPr>
                  <a:t>usually </a:t>
                </a:r>
                <a14:m>
                  <m:oMath xmlns:m="http://schemas.openxmlformats.org/officeDocument/2006/math">
                    <m:sSup>
                      <m:sSupPr>
                        <m:ctrlPr>
                          <a:rPr lang="en-US" i="1" smtClean="0">
                            <a:latin typeface="Cambria Math"/>
                          </a:rPr>
                        </m:ctrlPr>
                      </m:sSupPr>
                      <m:e>
                        <m:r>
                          <m:rPr>
                            <m:sty m:val="p"/>
                          </m:rPr>
                          <a:rPr lang="en-US" i="0">
                            <a:latin typeface="Cambria Math"/>
                          </a:rPr>
                          <m:t>O</m:t>
                        </m:r>
                        <m:r>
                          <a:rPr lang="en-US" i="1">
                            <a:latin typeface="Cambria Math"/>
                          </a:rPr>
                          <m:t>(</m:t>
                        </m:r>
                        <m:r>
                          <m:rPr>
                            <m:sty m:val="p"/>
                          </m:rPr>
                          <a:rPr lang="en-US" b="0" i="0" smtClean="0">
                            <a:latin typeface="Cambria Math"/>
                          </a:rPr>
                          <m:t>log</m:t>
                        </m:r>
                      </m:e>
                      <m:sup>
                        <m:r>
                          <a:rPr lang="en-US" b="0" i="1" smtClean="0">
                            <a:latin typeface="Cambria Math"/>
                          </a:rPr>
                          <m:t>𝑘</m:t>
                        </m:r>
                      </m:sup>
                    </m:sSup>
                    <m:r>
                      <a:rPr lang="en-US" b="0" i="1" smtClean="0">
                        <a:latin typeface="Cambria Math"/>
                        <a:ea typeface="Cambria Math"/>
                      </a:rPr>
                      <m:t>𝑛</m:t>
                    </m:r>
                    <m:r>
                      <a:rPr lang="en-US" i="1">
                        <a:latin typeface="Cambria Math"/>
                      </a:rPr>
                      <m:t>) </m:t>
                    </m:r>
                  </m:oMath>
                </a14:m>
                <a:r>
                  <a:rPr lang="en-US" dirty="0" smtClean="0">
                    <a:solidFill>
                      <a:schemeClr val="tx1"/>
                    </a:solidFill>
                  </a:rPr>
                  <a:t> or </a:t>
                </a:r>
                <a14:m>
                  <m:oMath xmlns:m="http://schemas.openxmlformats.org/officeDocument/2006/math">
                    <m:sSup>
                      <m:sSupPr>
                        <m:ctrlPr>
                          <a:rPr lang="en-US" i="1" smtClean="0">
                            <a:solidFill>
                              <a:schemeClr val="tx1"/>
                            </a:solidFill>
                            <a:latin typeface="Cambria Math"/>
                          </a:rPr>
                        </m:ctrlPr>
                      </m:sSupPr>
                      <m:e>
                        <m:r>
                          <m:rPr>
                            <m:sty m:val="p"/>
                          </m:rPr>
                          <a:rPr lang="en-US" b="0" i="0" smtClean="0">
                            <a:solidFill>
                              <a:schemeClr val="tx1"/>
                            </a:solidFill>
                            <a:latin typeface="Cambria Math"/>
                          </a:rPr>
                          <m:t>O</m:t>
                        </m:r>
                        <m:r>
                          <a:rPr lang="en-US" b="0" i="1" smtClean="0">
                            <a:solidFill>
                              <a:schemeClr val="tx1"/>
                            </a:solidFill>
                            <a:latin typeface="Cambria Math"/>
                          </a:rPr>
                          <m:t>(</m:t>
                        </m:r>
                        <m:r>
                          <a:rPr lang="en-US" b="0" i="1" smtClean="0">
                            <a:solidFill>
                              <a:schemeClr val="tx1"/>
                            </a:solidFill>
                            <a:latin typeface="Cambria Math"/>
                          </a:rPr>
                          <m:t>𝑛</m:t>
                        </m:r>
                      </m:e>
                      <m:sup>
                        <m:r>
                          <a:rPr lang="en-US" b="0" i="1" smtClean="0">
                            <a:solidFill>
                              <a:schemeClr val="tx1"/>
                            </a:solidFill>
                            <a:latin typeface="Cambria Math"/>
                            <a:ea typeface="Cambria Math"/>
                          </a:rPr>
                          <m:t>𝛼</m:t>
                        </m:r>
                      </m:sup>
                    </m:sSup>
                    <m:r>
                      <a:rPr lang="en-US" b="0" i="1" smtClean="0">
                        <a:solidFill>
                          <a:schemeClr val="tx1"/>
                        </a:solidFill>
                        <a:latin typeface="Cambria Math"/>
                      </a:rPr>
                      <m:t>)</m:t>
                    </m:r>
                  </m:oMath>
                </a14:m>
                <a:r>
                  <a:rPr lang="en-US" dirty="0" smtClean="0">
                    <a:solidFill>
                      <a:schemeClr val="tx1"/>
                    </a:solidFill>
                  </a:rPr>
                  <a:t>  for </a:t>
                </a:r>
                <a14:m>
                  <m:oMath xmlns:m="http://schemas.openxmlformats.org/officeDocument/2006/math">
                    <m:r>
                      <a:rPr lang="en-US" b="0" i="1" smtClean="0">
                        <a:solidFill>
                          <a:schemeClr val="tx1"/>
                        </a:solidFill>
                        <a:latin typeface="Cambria Math"/>
                        <a:ea typeface="Cambria Math"/>
                      </a:rPr>
                      <m:t>𝛼</m:t>
                    </m:r>
                    <m:r>
                      <a:rPr lang="en-US" b="0" i="1" smtClean="0">
                        <a:solidFill>
                          <a:schemeClr val="tx1"/>
                        </a:solidFill>
                        <a:latin typeface="Cambria Math"/>
                        <a:ea typeface="Cambria Math"/>
                      </a:rPr>
                      <m:t>&lt;1</m:t>
                    </m:r>
                  </m:oMath>
                </a14:m>
                <a:endParaRPr lang="en-US" dirty="0">
                  <a:solidFill>
                    <a:schemeClr val="tx1"/>
                  </a:solidFill>
                </a:endParaRPr>
              </a:p>
              <a:p>
                <a:pPr>
                  <a:buFont typeface="Wingdings" panose="05000000000000000000" pitchFamily="2" charset="2"/>
                  <a:buChar char="§"/>
                </a:pPr>
                <a:r>
                  <a:rPr lang="en-US" dirty="0" smtClean="0"/>
                  <a:t>Fast </a:t>
                </a:r>
                <a:r>
                  <a:rPr lang="en-US" dirty="0"/>
                  <a:t>processing time per stream element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28800"/>
                <a:ext cx="8305800" cy="3733800"/>
              </a:xfrm>
              <a:blipFill rotWithShape="1">
                <a:blip r:embed="rId2"/>
                <a:stretch>
                  <a:fillRect l="-1834" t="-2121"/>
                </a:stretch>
              </a:blipFill>
            </p:spPr>
            <p:txBody>
              <a:bodyPr/>
              <a:lstStyle/>
              <a:p>
                <a:r>
                  <a:rPr lang="en-US">
                    <a:noFill/>
                  </a:rPr>
                  <a:t> </a:t>
                </a:r>
              </a:p>
            </p:txBody>
          </p:sp>
        </mc:Fallback>
      </mc:AlternateContent>
    </p:spTree>
    <p:extLst>
      <p:ext uri="{BB962C8B-B14F-4D97-AF65-F5344CB8AC3E}">
        <p14:creationId xmlns:p14="http://schemas.microsoft.com/office/powerpoint/2010/main" val="216456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normAutofit fontScale="90000"/>
          </a:bodyPr>
          <a:lstStyle/>
          <a:p>
            <a:r>
              <a:rPr lang="en-US" dirty="0"/>
              <a:t>What can we compute over a stream </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2133600"/>
                <a:ext cx="8534400" cy="4144963"/>
              </a:xfrm>
            </p:spPr>
            <p:txBody>
              <a:bodyPr>
                <a:normAutofit/>
              </a:bodyPr>
              <a:lstStyle/>
              <a:p>
                <a:pPr marL="0" indent="0">
                  <a:buNone/>
                </a:pPr>
                <a:r>
                  <a:rPr lang="en-US" dirty="0" smtClean="0"/>
                  <a:t>Some functions are easy: min, max, sum,  …</a:t>
                </a:r>
                <a:endParaRPr lang="en-US" dirty="0"/>
              </a:p>
              <a:p>
                <a:pPr marL="0" indent="0">
                  <a:buNone/>
                </a:pPr>
                <a:r>
                  <a:rPr lang="en-US" dirty="0" smtClean="0"/>
                  <a:t>We use a single register </a:t>
                </a:r>
                <a14:m>
                  <m:oMath xmlns:m="http://schemas.openxmlformats.org/officeDocument/2006/math">
                    <m:r>
                      <a:rPr lang="en-US" b="1" i="1" dirty="0" smtClean="0">
                        <a:solidFill>
                          <a:schemeClr val="tx2"/>
                        </a:solidFill>
                        <a:latin typeface="Cambria Math"/>
                      </a:rPr>
                      <m:t>𝒔</m:t>
                    </m:r>
                  </m:oMath>
                </a14:m>
                <a:r>
                  <a:rPr lang="en-US" dirty="0" smtClean="0"/>
                  <a:t>, simple </a:t>
                </a:r>
                <a:r>
                  <a:rPr lang="en-US" dirty="0"/>
                  <a:t>update: </a:t>
                </a:r>
              </a:p>
              <a:p>
                <a:r>
                  <a:rPr lang="en-US" dirty="0"/>
                  <a:t>Maximum: </a:t>
                </a:r>
                <a:r>
                  <a:rPr lang="en-US" b="1" dirty="0" smtClean="0">
                    <a:solidFill>
                      <a:schemeClr val="tx2"/>
                    </a:solidFill>
                  </a:rPr>
                  <a:t>Initialize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m:t>
                    </m:r>
                  </m:oMath>
                </a14:m>
                <a:r>
                  <a:rPr lang="en-US" b="1" dirty="0">
                    <a:solidFill>
                      <a:schemeClr val="tx2"/>
                    </a:solidFill>
                  </a:rPr>
                  <a:t> 0   </a:t>
                </a:r>
                <a:endParaRPr lang="en-US" b="1" dirty="0" smtClean="0">
                  <a:solidFill>
                    <a:schemeClr val="tx2"/>
                  </a:solidFill>
                </a:endParaRPr>
              </a:p>
              <a:p>
                <a:pPr marL="0" indent="0">
                  <a:buNone/>
                </a:pPr>
                <a:r>
                  <a:rPr lang="en-US" b="1" dirty="0">
                    <a:solidFill>
                      <a:schemeClr val="tx2"/>
                    </a:solidFill>
                  </a:rPr>
                  <a:t> </a:t>
                </a:r>
                <a:r>
                  <a:rPr lang="en-US" b="1" dirty="0" smtClean="0">
                    <a:solidFill>
                      <a:schemeClr val="tx2"/>
                    </a:solidFill>
                  </a:rPr>
                  <a:t>                       For </a:t>
                </a:r>
                <a:r>
                  <a:rPr lang="en-US" b="1" dirty="0">
                    <a:solidFill>
                      <a:schemeClr val="tx2"/>
                    </a:solidFill>
                  </a:rPr>
                  <a:t>element </a:t>
                </a:r>
                <a14:m>
                  <m:oMath xmlns:m="http://schemas.openxmlformats.org/officeDocument/2006/math">
                    <m:r>
                      <a:rPr lang="en-US" b="1" i="1" dirty="0" smtClean="0">
                        <a:solidFill>
                          <a:schemeClr val="tx2"/>
                        </a:solidFill>
                        <a:latin typeface="Cambria Math"/>
                      </a:rPr>
                      <m:t>𝒙</m:t>
                    </m:r>
                  </m:oMath>
                </a14:m>
                <a:r>
                  <a:rPr lang="en-US" b="1" dirty="0">
                    <a:solidFill>
                      <a:schemeClr val="tx2"/>
                    </a:solidFill>
                  </a:rPr>
                  <a:t> ,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 </m:t>
                    </m:r>
                    <m:r>
                      <m:rPr>
                        <m:sty m:val="p"/>
                      </m:rPr>
                      <a:rPr lang="en-US" b="1" i="1" dirty="0" smtClean="0">
                        <a:solidFill>
                          <a:schemeClr val="tx2"/>
                        </a:solidFill>
                        <a:latin typeface="Cambria Math"/>
                      </a:rPr>
                      <m:t>max</m:t>
                    </m:r>
                    <m:r>
                      <a:rPr lang="en-US" b="1" i="1" dirty="0">
                        <a:solidFill>
                          <a:schemeClr val="tx2"/>
                        </a:solidFill>
                        <a:latin typeface="Cambria Math"/>
                      </a:rPr>
                      <m:t> </m:t>
                    </m:r>
                    <m:r>
                      <a:rPr lang="en-US" b="1" i="1" dirty="0" err="1">
                        <a:solidFill>
                          <a:schemeClr val="tx2"/>
                        </a:solidFill>
                        <a:latin typeface="Cambria Math"/>
                      </a:rPr>
                      <m:t>𝒔</m:t>
                    </m:r>
                    <m:r>
                      <a:rPr lang="en-US" b="1" i="1" dirty="0" err="1">
                        <a:solidFill>
                          <a:schemeClr val="tx2"/>
                        </a:solidFill>
                        <a:latin typeface="Cambria Math"/>
                      </a:rPr>
                      <m:t>,</m:t>
                    </m:r>
                    <m:r>
                      <a:rPr lang="en-US" b="1" i="1" dirty="0" err="1">
                        <a:solidFill>
                          <a:schemeClr val="tx2"/>
                        </a:solidFill>
                        <a:latin typeface="Cambria Math"/>
                      </a:rPr>
                      <m:t>𝒙</m:t>
                    </m:r>
                    <m:r>
                      <a:rPr lang="en-US" b="1" i="1" dirty="0">
                        <a:solidFill>
                          <a:schemeClr val="tx2"/>
                        </a:solidFill>
                        <a:latin typeface="Cambria Math"/>
                      </a:rPr>
                      <m:t> </m:t>
                    </m:r>
                  </m:oMath>
                </a14:m>
                <a:endParaRPr lang="en-US" b="1" dirty="0">
                  <a:solidFill>
                    <a:schemeClr val="tx2"/>
                  </a:solidFill>
                </a:endParaRPr>
              </a:p>
              <a:p>
                <a:r>
                  <a:rPr lang="en-US" dirty="0" smtClean="0"/>
                  <a:t>Sum: </a:t>
                </a:r>
                <a:r>
                  <a:rPr lang="en-US" b="1" dirty="0" smtClean="0">
                    <a:solidFill>
                      <a:schemeClr val="tx2"/>
                    </a:solidFill>
                  </a:rPr>
                  <a:t>Initialize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m:t>
                    </m:r>
                  </m:oMath>
                </a14:m>
                <a:r>
                  <a:rPr lang="en-US" b="1" dirty="0">
                    <a:solidFill>
                      <a:schemeClr val="tx2"/>
                    </a:solidFill>
                  </a:rPr>
                  <a:t> 0   </a:t>
                </a:r>
                <a:endParaRPr lang="en-US" b="1" dirty="0" smtClean="0">
                  <a:solidFill>
                    <a:schemeClr val="tx2"/>
                  </a:solidFill>
                </a:endParaRPr>
              </a:p>
              <a:p>
                <a:pPr marL="0" indent="0">
                  <a:buNone/>
                </a:pPr>
                <a:r>
                  <a:rPr lang="en-US" b="1" dirty="0">
                    <a:solidFill>
                      <a:schemeClr val="tx2"/>
                    </a:solidFill>
                  </a:rPr>
                  <a:t> </a:t>
                </a:r>
                <a:r>
                  <a:rPr lang="en-US" b="1" dirty="0" smtClean="0">
                    <a:solidFill>
                      <a:schemeClr val="tx2"/>
                    </a:solidFill>
                  </a:rPr>
                  <a:t>             For </a:t>
                </a:r>
                <a:r>
                  <a:rPr lang="en-US" b="1" dirty="0">
                    <a:solidFill>
                      <a:schemeClr val="tx2"/>
                    </a:solidFill>
                  </a:rPr>
                  <a:t>element </a:t>
                </a:r>
                <a14:m>
                  <m:oMath xmlns:m="http://schemas.openxmlformats.org/officeDocument/2006/math">
                    <m:r>
                      <a:rPr lang="en-US" b="1" i="1" dirty="0" smtClean="0">
                        <a:solidFill>
                          <a:schemeClr val="tx2"/>
                        </a:solidFill>
                        <a:latin typeface="Cambria Math"/>
                      </a:rPr>
                      <m:t>𝒙</m:t>
                    </m:r>
                  </m:oMath>
                </a14:m>
                <a:r>
                  <a:rPr lang="en-US" b="1" dirty="0">
                    <a:solidFill>
                      <a:schemeClr val="tx2"/>
                    </a:solidFill>
                  </a:rPr>
                  <a:t> ,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 </m:t>
                    </m:r>
                    <m:r>
                      <a:rPr lang="en-US" b="1" i="1" dirty="0" err="1">
                        <a:solidFill>
                          <a:schemeClr val="tx2"/>
                        </a:solidFill>
                        <a:latin typeface="Cambria Math"/>
                      </a:rPr>
                      <m:t>𝒔</m:t>
                    </m:r>
                    <m:r>
                      <a:rPr lang="en-US" b="1" i="1" dirty="0" smtClean="0">
                        <a:solidFill>
                          <a:schemeClr val="tx2"/>
                        </a:solidFill>
                        <a:latin typeface="Cambria Math"/>
                      </a:rPr>
                      <m:t>+</m:t>
                    </m:r>
                    <m:r>
                      <a:rPr lang="en-US" b="1" i="1" dirty="0" err="1">
                        <a:solidFill>
                          <a:schemeClr val="tx2"/>
                        </a:solidFill>
                        <a:latin typeface="Cambria Math"/>
                      </a:rPr>
                      <m:t>𝒙</m:t>
                    </m:r>
                    <m:r>
                      <a:rPr lang="en-US" b="1" i="1" dirty="0">
                        <a:solidFill>
                          <a:schemeClr val="tx2"/>
                        </a:solidFill>
                        <a:latin typeface="Cambria Math"/>
                      </a:rPr>
                      <m:t> </m:t>
                    </m:r>
                  </m:oMath>
                </a14:m>
                <a:endParaRPr lang="en-US" b="1" dirty="0" smtClean="0">
                  <a:solidFill>
                    <a:schemeClr val="tx2"/>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133600"/>
                <a:ext cx="8534400" cy="4144963"/>
              </a:xfrm>
              <a:blipFill rotWithShape="1">
                <a:blip r:embed="rId3"/>
                <a:stretch>
                  <a:fillRect l="-1786" t="-1912"/>
                </a:stretch>
              </a:blipFill>
            </p:spPr>
            <p:txBody>
              <a:bodyPr/>
              <a:lstStyle/>
              <a:p>
                <a:r>
                  <a:rPr lang="en-US">
                    <a:noFill/>
                  </a:rPr>
                  <a:t> </a:t>
                </a:r>
              </a:p>
            </p:txBody>
          </p:sp>
        </mc:Fallback>
      </mc:AlternateContent>
      <p:sp>
        <p:nvSpPr>
          <p:cNvPr id="5" name="TextBox 4"/>
          <p:cNvSpPr txBox="1"/>
          <p:nvPr/>
        </p:nvSpPr>
        <p:spPr>
          <a:xfrm>
            <a:off x="457200" y="1143000"/>
            <a:ext cx="704039" cy="584775"/>
          </a:xfrm>
          <a:prstGeom prst="rect">
            <a:avLst/>
          </a:prstGeom>
          <a:noFill/>
        </p:spPr>
        <p:txBody>
          <a:bodyPr wrap="none" rtlCol="0">
            <a:spAutoFit/>
          </a:bodyPr>
          <a:lstStyle/>
          <a:p>
            <a:r>
              <a:rPr lang="en-US" sz="3200" dirty="0" smtClean="0">
                <a:solidFill>
                  <a:srgbClr val="00B050"/>
                </a:solidFill>
              </a:rPr>
              <a:t>32,</a:t>
            </a:r>
            <a:endParaRPr lang="en-US" sz="3200" dirty="0">
              <a:solidFill>
                <a:srgbClr val="00B050"/>
              </a:solidFill>
            </a:endParaRPr>
          </a:p>
        </p:txBody>
      </p:sp>
      <p:sp>
        <p:nvSpPr>
          <p:cNvPr id="6" name="TextBox 5"/>
          <p:cNvSpPr txBox="1"/>
          <p:nvPr/>
        </p:nvSpPr>
        <p:spPr>
          <a:xfrm>
            <a:off x="1161239" y="1142999"/>
            <a:ext cx="912429" cy="584775"/>
          </a:xfrm>
          <a:prstGeom prst="rect">
            <a:avLst/>
          </a:prstGeom>
          <a:noFill/>
        </p:spPr>
        <p:txBody>
          <a:bodyPr wrap="none" rtlCol="0">
            <a:spAutoFit/>
          </a:bodyPr>
          <a:lstStyle/>
          <a:p>
            <a:r>
              <a:rPr lang="en-US" sz="3200" dirty="0" smtClean="0">
                <a:solidFill>
                  <a:srgbClr val="00B050"/>
                </a:solidFill>
              </a:rPr>
              <a:t>112,</a:t>
            </a:r>
            <a:endParaRPr lang="en-US" sz="3200" dirty="0">
              <a:solidFill>
                <a:srgbClr val="00B050"/>
              </a:solidFill>
            </a:endParaRPr>
          </a:p>
        </p:txBody>
      </p:sp>
      <p:sp>
        <p:nvSpPr>
          <p:cNvPr id="7" name="TextBox 6"/>
          <p:cNvSpPr txBox="1"/>
          <p:nvPr/>
        </p:nvSpPr>
        <p:spPr>
          <a:xfrm>
            <a:off x="2055633" y="1142999"/>
            <a:ext cx="704039" cy="584775"/>
          </a:xfrm>
          <a:prstGeom prst="rect">
            <a:avLst/>
          </a:prstGeom>
          <a:noFill/>
        </p:spPr>
        <p:txBody>
          <a:bodyPr wrap="none" rtlCol="0">
            <a:spAutoFit/>
          </a:bodyPr>
          <a:lstStyle/>
          <a:p>
            <a:r>
              <a:rPr lang="en-US" sz="3200" dirty="0" smtClean="0">
                <a:solidFill>
                  <a:srgbClr val="00B050"/>
                </a:solidFill>
              </a:rPr>
              <a:t>1</a:t>
            </a:r>
            <a:r>
              <a:rPr lang="en-US" sz="3200" dirty="0">
                <a:solidFill>
                  <a:srgbClr val="00B050"/>
                </a:solidFill>
              </a:rPr>
              <a:t>4</a:t>
            </a:r>
            <a:r>
              <a:rPr lang="en-US" sz="3200" dirty="0" smtClean="0">
                <a:solidFill>
                  <a:srgbClr val="00B050"/>
                </a:solidFill>
              </a:rPr>
              <a:t>,</a:t>
            </a:r>
            <a:endParaRPr lang="en-US" sz="3200" dirty="0">
              <a:solidFill>
                <a:srgbClr val="00B050"/>
              </a:solidFill>
            </a:endParaRPr>
          </a:p>
        </p:txBody>
      </p:sp>
      <p:sp>
        <p:nvSpPr>
          <p:cNvPr id="8" name="TextBox 7"/>
          <p:cNvSpPr txBox="1"/>
          <p:nvPr/>
        </p:nvSpPr>
        <p:spPr>
          <a:xfrm>
            <a:off x="2759672" y="1142998"/>
            <a:ext cx="495649" cy="584775"/>
          </a:xfrm>
          <a:prstGeom prst="rect">
            <a:avLst/>
          </a:prstGeom>
          <a:noFill/>
        </p:spPr>
        <p:txBody>
          <a:bodyPr wrap="none" rtlCol="0">
            <a:spAutoFit/>
          </a:bodyPr>
          <a:lstStyle/>
          <a:p>
            <a:r>
              <a:rPr lang="en-US" sz="3200" dirty="0">
                <a:solidFill>
                  <a:srgbClr val="00B050"/>
                </a:solidFill>
              </a:rPr>
              <a:t>9</a:t>
            </a:r>
            <a:r>
              <a:rPr lang="en-US" sz="3200" dirty="0" smtClean="0">
                <a:solidFill>
                  <a:srgbClr val="00B050"/>
                </a:solidFill>
              </a:rPr>
              <a:t>,</a:t>
            </a:r>
            <a:endParaRPr lang="en-US" sz="3200" dirty="0">
              <a:solidFill>
                <a:srgbClr val="00B050"/>
              </a:solidFill>
            </a:endParaRPr>
          </a:p>
        </p:txBody>
      </p:sp>
      <p:sp>
        <p:nvSpPr>
          <p:cNvPr id="9" name="TextBox 8"/>
          <p:cNvSpPr txBox="1"/>
          <p:nvPr/>
        </p:nvSpPr>
        <p:spPr>
          <a:xfrm>
            <a:off x="3271650" y="1148441"/>
            <a:ext cx="704039" cy="584775"/>
          </a:xfrm>
          <a:prstGeom prst="rect">
            <a:avLst/>
          </a:prstGeom>
          <a:noFill/>
        </p:spPr>
        <p:txBody>
          <a:bodyPr wrap="none" rtlCol="0">
            <a:spAutoFit/>
          </a:bodyPr>
          <a:lstStyle/>
          <a:p>
            <a:r>
              <a:rPr lang="en-US" sz="3200" dirty="0" smtClean="0">
                <a:solidFill>
                  <a:srgbClr val="00B050"/>
                </a:solidFill>
              </a:rPr>
              <a:t>37,</a:t>
            </a:r>
            <a:endParaRPr lang="en-US" sz="3200" dirty="0">
              <a:solidFill>
                <a:srgbClr val="00B050"/>
              </a:solidFill>
            </a:endParaRPr>
          </a:p>
        </p:txBody>
      </p:sp>
      <p:sp>
        <p:nvSpPr>
          <p:cNvPr id="10" name="TextBox 9"/>
          <p:cNvSpPr txBox="1"/>
          <p:nvPr/>
        </p:nvSpPr>
        <p:spPr>
          <a:xfrm>
            <a:off x="3975689" y="1148440"/>
            <a:ext cx="704039" cy="584775"/>
          </a:xfrm>
          <a:prstGeom prst="rect">
            <a:avLst/>
          </a:prstGeom>
          <a:noFill/>
        </p:spPr>
        <p:txBody>
          <a:bodyPr wrap="none" rtlCol="0">
            <a:spAutoFit/>
          </a:bodyPr>
          <a:lstStyle/>
          <a:p>
            <a:r>
              <a:rPr lang="en-US" sz="3200" dirty="0" smtClean="0">
                <a:solidFill>
                  <a:srgbClr val="00B050"/>
                </a:solidFill>
              </a:rPr>
              <a:t>83,</a:t>
            </a:r>
            <a:endParaRPr lang="en-US" sz="3200" dirty="0">
              <a:solidFill>
                <a:srgbClr val="00B050"/>
              </a:solidFill>
            </a:endParaRPr>
          </a:p>
        </p:txBody>
      </p:sp>
      <p:sp>
        <p:nvSpPr>
          <p:cNvPr id="11" name="TextBox 10"/>
          <p:cNvSpPr txBox="1"/>
          <p:nvPr/>
        </p:nvSpPr>
        <p:spPr>
          <a:xfrm>
            <a:off x="4690614" y="1148440"/>
            <a:ext cx="912429" cy="584775"/>
          </a:xfrm>
          <a:prstGeom prst="rect">
            <a:avLst/>
          </a:prstGeom>
          <a:noFill/>
        </p:spPr>
        <p:txBody>
          <a:bodyPr wrap="none" rtlCol="0">
            <a:spAutoFit/>
          </a:bodyPr>
          <a:lstStyle/>
          <a:p>
            <a:r>
              <a:rPr lang="en-US" sz="3200" dirty="0" smtClean="0">
                <a:solidFill>
                  <a:srgbClr val="00B050"/>
                </a:solidFill>
              </a:rPr>
              <a:t>115,</a:t>
            </a:r>
            <a:endParaRPr lang="en-US" sz="3200" dirty="0">
              <a:solidFill>
                <a:srgbClr val="00B050"/>
              </a:solidFill>
            </a:endParaRPr>
          </a:p>
        </p:txBody>
      </p:sp>
      <p:sp>
        <p:nvSpPr>
          <p:cNvPr id="12" name="TextBox 11"/>
          <p:cNvSpPr txBox="1"/>
          <p:nvPr/>
        </p:nvSpPr>
        <p:spPr>
          <a:xfrm>
            <a:off x="5574122" y="1148439"/>
            <a:ext cx="495649" cy="584775"/>
          </a:xfrm>
          <a:prstGeom prst="rect">
            <a:avLst/>
          </a:prstGeom>
          <a:noFill/>
        </p:spPr>
        <p:txBody>
          <a:bodyPr wrap="none" rtlCol="0">
            <a:spAutoFit/>
          </a:bodyPr>
          <a:lstStyle/>
          <a:p>
            <a:r>
              <a:rPr lang="en-US" sz="3200" dirty="0" smtClean="0">
                <a:solidFill>
                  <a:srgbClr val="00B050"/>
                </a:solidFill>
              </a:rPr>
              <a:t>2,</a:t>
            </a:r>
            <a:endParaRPr lang="en-US" sz="3200" dirty="0">
              <a:solidFill>
                <a:srgbClr val="00B050"/>
              </a:solidFill>
            </a:endParaRPr>
          </a:p>
        </p:txBody>
      </p:sp>
      <p:sp>
        <p:nvSpPr>
          <p:cNvPr id="4" name="TextBox 3"/>
          <p:cNvSpPr txBox="1"/>
          <p:nvPr/>
        </p:nvSpPr>
        <p:spPr>
          <a:xfrm>
            <a:off x="615210" y="5638800"/>
            <a:ext cx="7424993" cy="954107"/>
          </a:xfrm>
          <a:prstGeom prst="rect">
            <a:avLst/>
          </a:prstGeom>
          <a:noFill/>
        </p:spPr>
        <p:txBody>
          <a:bodyPr wrap="square" rtlCol="0">
            <a:spAutoFit/>
          </a:bodyPr>
          <a:lstStyle/>
          <a:p>
            <a:r>
              <a:rPr lang="en-US" sz="2800" dirty="0" smtClean="0">
                <a:solidFill>
                  <a:srgbClr val="C00000"/>
                </a:solidFill>
              </a:rPr>
              <a:t>The “synopsis” here is a single value.  </a:t>
            </a:r>
          </a:p>
          <a:p>
            <a:r>
              <a:rPr lang="en-US" sz="2800" dirty="0" smtClean="0">
                <a:solidFill>
                  <a:srgbClr val="C00000"/>
                </a:solidFill>
              </a:rPr>
              <a:t>It is also </a:t>
            </a:r>
            <a:r>
              <a:rPr lang="en-US" sz="2800" dirty="0" err="1" smtClean="0">
                <a:solidFill>
                  <a:srgbClr val="C00000"/>
                </a:solidFill>
              </a:rPr>
              <a:t>mergeable</a:t>
            </a:r>
            <a:r>
              <a:rPr lang="en-US" sz="2800" dirty="0" smtClean="0">
                <a:solidFill>
                  <a:srgbClr val="C00000"/>
                </a:solidFill>
              </a:rPr>
              <a:t>.  </a:t>
            </a:r>
            <a:endParaRPr lang="en-US" sz="2800" dirty="0">
              <a:solidFill>
                <a:srgbClr val="C00000"/>
              </a:solidFill>
            </a:endParaRPr>
          </a:p>
        </p:txBody>
      </p:sp>
    </p:spTree>
    <p:extLst>
      <p:ext uri="{BB962C8B-B14F-4D97-AF65-F5344CB8AC3E}">
        <p14:creationId xmlns:p14="http://schemas.microsoft.com/office/powerpoint/2010/main" val="20233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Frequent Elements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6892" y="2286000"/>
                <a:ext cx="8229600" cy="2514600"/>
              </a:xfrm>
            </p:spPr>
            <p:txBody>
              <a:bodyPr/>
              <a:lstStyle/>
              <a:p>
                <a:pPr>
                  <a:buFont typeface="Wingdings" pitchFamily="2" charset="2"/>
                  <a:buChar char="§"/>
                </a:pPr>
                <a:r>
                  <a:rPr lang="en-US" dirty="0" smtClean="0"/>
                  <a:t>Elements occur multiple times, we want to find the elements that occur very often.</a:t>
                </a:r>
              </a:p>
              <a:p>
                <a:pPr>
                  <a:buFont typeface="Wingdings" pitchFamily="2" charset="2"/>
                  <a:buChar char="§"/>
                </a:pPr>
                <a:r>
                  <a:rPr lang="en-US" dirty="0" smtClean="0"/>
                  <a:t>Number of distinct element is </a:t>
                </a:r>
                <a14:m>
                  <m:oMath xmlns:m="http://schemas.openxmlformats.org/officeDocument/2006/math">
                    <m:r>
                      <a:rPr lang="en-US" b="1" i="1" dirty="0" smtClean="0">
                        <a:solidFill>
                          <a:schemeClr val="tx2"/>
                        </a:solidFill>
                        <a:latin typeface="Cambria Math"/>
                      </a:rPr>
                      <m:t>𝒏</m:t>
                    </m:r>
                  </m:oMath>
                </a14:m>
                <a:endParaRPr lang="en-US" b="1" dirty="0" smtClean="0">
                  <a:solidFill>
                    <a:schemeClr val="tx2"/>
                  </a:solidFill>
                </a:endParaRPr>
              </a:p>
              <a:p>
                <a:pPr>
                  <a:buFont typeface="Wingdings" pitchFamily="2" charset="2"/>
                  <a:buChar char="§"/>
                </a:pPr>
                <a:r>
                  <a:rPr lang="en-US" dirty="0" smtClean="0"/>
                  <a:t>Stream size is </a:t>
                </a:r>
                <a14:m>
                  <m:oMath xmlns:m="http://schemas.openxmlformats.org/officeDocument/2006/math">
                    <m:r>
                      <a:rPr lang="en-US" b="1" i="1" dirty="0" smtClean="0">
                        <a:solidFill>
                          <a:schemeClr val="tx2"/>
                        </a:solidFill>
                        <a:latin typeface="Cambria Math"/>
                      </a:rPr>
                      <m:t>𝒎</m:t>
                    </m:r>
                  </m:oMath>
                </a14:m>
                <a:endParaRPr lang="en-US" b="1" dirty="0" smtClean="0">
                  <a:solidFill>
                    <a:schemeClr val="tx2"/>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6892" y="2286000"/>
                <a:ext cx="8229600" cy="2514600"/>
              </a:xfrm>
              <a:blipFill rotWithShape="1">
                <a:blip r:embed="rId2"/>
                <a:stretch>
                  <a:fillRect l="-1704" t="-3148"/>
                </a:stretch>
              </a:blipFill>
            </p:spPr>
            <p:txBody>
              <a:bodyPr/>
              <a:lstStyle/>
              <a:p>
                <a:r>
                  <a:rPr lang="en-US">
                    <a:noFill/>
                  </a:rPr>
                  <a:t> </a:t>
                </a:r>
              </a:p>
            </p:txBody>
          </p:sp>
        </mc:Fallback>
      </mc:AlternateContent>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Tree>
    <p:extLst>
      <p:ext uri="{BB962C8B-B14F-4D97-AF65-F5344CB8AC3E}">
        <p14:creationId xmlns:p14="http://schemas.microsoft.com/office/powerpoint/2010/main" val="14544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Frequent Elements</a:t>
            </a:r>
            <a:endParaRPr lang="en-US" dirty="0"/>
          </a:p>
        </p:txBody>
      </p:sp>
      <p:sp>
        <p:nvSpPr>
          <p:cNvPr id="3" name="Content Placeholder 2"/>
          <p:cNvSpPr>
            <a:spLocks noGrp="1"/>
          </p:cNvSpPr>
          <p:nvPr>
            <p:ph idx="1"/>
          </p:nvPr>
        </p:nvSpPr>
        <p:spPr>
          <a:xfrm>
            <a:off x="546892" y="2667000"/>
            <a:ext cx="8229600" cy="2057400"/>
          </a:xfrm>
        </p:spPr>
        <p:txBody>
          <a:bodyPr/>
          <a:lstStyle/>
          <a:p>
            <a:pPr marL="0" indent="0">
              <a:buNone/>
            </a:pPr>
            <a:r>
              <a:rPr lang="en-US" dirty="0" smtClean="0"/>
              <a:t>Applications:</a:t>
            </a:r>
          </a:p>
          <a:p>
            <a:pPr>
              <a:buFont typeface="Wingdings" pitchFamily="2" charset="2"/>
              <a:buChar char="§"/>
            </a:pPr>
            <a:r>
              <a:rPr lang="en-US" dirty="0" smtClean="0"/>
              <a:t>Networking:  Find “elephant” flows</a:t>
            </a:r>
          </a:p>
          <a:p>
            <a:pPr>
              <a:buFont typeface="Wingdings" pitchFamily="2" charset="2"/>
              <a:buChar char="§"/>
            </a:pPr>
            <a:r>
              <a:rPr lang="en-US" dirty="0" smtClean="0"/>
              <a:t>Search:  Find the most frequent queries</a:t>
            </a:r>
          </a:p>
        </p:txBody>
      </p:sp>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
        <p:nvSpPr>
          <p:cNvPr id="15" name="Rectangle 14"/>
          <p:cNvSpPr/>
          <p:nvPr/>
        </p:nvSpPr>
        <p:spPr>
          <a:xfrm>
            <a:off x="428172" y="4724400"/>
            <a:ext cx="8334828" cy="1815882"/>
          </a:xfrm>
          <a:prstGeom prst="rect">
            <a:avLst/>
          </a:prstGeom>
          <a:ln>
            <a:solidFill>
              <a:schemeClr val="accent1"/>
            </a:solidFill>
          </a:ln>
        </p:spPr>
        <p:txBody>
          <a:bodyPr wrap="square">
            <a:spAutoFit/>
          </a:bodyPr>
          <a:lstStyle/>
          <a:p>
            <a:r>
              <a:rPr lang="en-US" sz="2800" b="1" dirty="0" err="1" smtClean="0">
                <a:solidFill>
                  <a:schemeClr val="tx2"/>
                </a:solidFill>
              </a:rPr>
              <a:t>Zipf</a:t>
            </a:r>
            <a:r>
              <a:rPr lang="en-US" sz="2800" b="1" dirty="0" smtClean="0">
                <a:solidFill>
                  <a:schemeClr val="tx2"/>
                </a:solidFill>
              </a:rPr>
              <a:t> law</a:t>
            </a:r>
            <a:r>
              <a:rPr lang="en-US" sz="2800" dirty="0" smtClean="0">
                <a:solidFill>
                  <a:schemeClr val="tx2"/>
                </a:solidFill>
              </a:rPr>
              <a:t>: Typical </a:t>
            </a:r>
            <a:r>
              <a:rPr lang="en-US" sz="2800" dirty="0">
                <a:solidFill>
                  <a:schemeClr val="tx2"/>
                </a:solidFill>
              </a:rPr>
              <a:t>frequency </a:t>
            </a:r>
            <a:r>
              <a:rPr lang="en-US" sz="2800" dirty="0" smtClean="0">
                <a:solidFill>
                  <a:schemeClr val="tx2"/>
                </a:solidFill>
              </a:rPr>
              <a:t>distributions are highly skewed:  with few </a:t>
            </a:r>
            <a:r>
              <a:rPr lang="en-US" sz="2800" dirty="0">
                <a:solidFill>
                  <a:schemeClr val="tx2"/>
                </a:solidFill>
              </a:rPr>
              <a:t>very </a:t>
            </a:r>
            <a:r>
              <a:rPr lang="en-US" sz="2800" dirty="0" smtClean="0">
                <a:solidFill>
                  <a:schemeClr val="tx2"/>
                </a:solidFill>
              </a:rPr>
              <a:t>frequent elements. </a:t>
            </a:r>
          </a:p>
          <a:p>
            <a:r>
              <a:rPr lang="en-US" sz="2800" dirty="0" smtClean="0">
                <a:solidFill>
                  <a:schemeClr val="tx2"/>
                </a:solidFill>
              </a:rPr>
              <a:t>Say top 10% of elements have 90% of total occurrences.</a:t>
            </a:r>
          </a:p>
          <a:p>
            <a:r>
              <a:rPr lang="en-US" sz="2800" dirty="0" smtClean="0">
                <a:solidFill>
                  <a:schemeClr val="tx2"/>
                </a:solidFill>
              </a:rPr>
              <a:t>We are interested in finding the heaviest elements</a:t>
            </a:r>
            <a:endParaRPr lang="en-US" sz="2800" dirty="0">
              <a:solidFill>
                <a:schemeClr val="tx2"/>
              </a:solidFill>
            </a:endParaRPr>
          </a:p>
        </p:txBody>
      </p:sp>
    </p:spTree>
    <p:extLst>
      <p:ext uri="{BB962C8B-B14F-4D97-AF65-F5344CB8AC3E}">
        <p14:creationId xmlns:p14="http://schemas.microsoft.com/office/powerpoint/2010/main" val="213612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Frequent Elements: Exact Solution</a:t>
            </a:r>
            <a:endParaRPr lang="en-US" dirty="0"/>
          </a:p>
        </p:txBody>
      </p:sp>
      <p:sp>
        <p:nvSpPr>
          <p:cNvPr id="3" name="Content Placeholder 2"/>
          <p:cNvSpPr>
            <a:spLocks noGrp="1"/>
          </p:cNvSpPr>
          <p:nvPr>
            <p:ph idx="1"/>
          </p:nvPr>
        </p:nvSpPr>
        <p:spPr>
          <a:xfrm>
            <a:off x="455847" y="2229857"/>
            <a:ext cx="8229600" cy="2057400"/>
          </a:xfrm>
        </p:spPr>
        <p:txBody>
          <a:bodyPr>
            <a:normAutofit fontScale="85000" lnSpcReduction="10000"/>
          </a:bodyPr>
          <a:lstStyle/>
          <a:p>
            <a:pPr marL="0" indent="0">
              <a:buNone/>
            </a:pPr>
            <a:r>
              <a:rPr lang="en-US" dirty="0" smtClean="0"/>
              <a:t>Exact solution:</a:t>
            </a:r>
          </a:p>
          <a:p>
            <a:pPr>
              <a:buFont typeface="Wingdings" pitchFamily="2" charset="2"/>
              <a:buChar char="§"/>
            </a:pPr>
            <a:r>
              <a:rPr lang="en-US" dirty="0" smtClean="0"/>
              <a:t>Create a counter for each distinct element on its first occurrence</a:t>
            </a:r>
          </a:p>
          <a:p>
            <a:pPr>
              <a:buFont typeface="Wingdings" pitchFamily="2" charset="2"/>
              <a:buChar char="§"/>
            </a:pPr>
            <a:r>
              <a:rPr lang="en-US" dirty="0" smtClean="0"/>
              <a:t>When processing an element, increment the counter</a:t>
            </a:r>
          </a:p>
        </p:txBody>
      </p:sp>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
        <p:nvSpPr>
          <p:cNvPr id="15" name="TextBox 14"/>
          <p:cNvSpPr txBox="1"/>
          <p:nvPr/>
        </p:nvSpPr>
        <p:spPr>
          <a:xfrm>
            <a:off x="791184" y="4310941"/>
            <a:ext cx="601447"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00B050"/>
              </a:solidFill>
            </a:endParaRPr>
          </a:p>
        </p:txBody>
      </p:sp>
      <p:sp>
        <p:nvSpPr>
          <p:cNvPr id="16" name="TextBox 15"/>
          <p:cNvSpPr txBox="1"/>
          <p:nvPr/>
        </p:nvSpPr>
        <p:spPr>
          <a:xfrm>
            <a:off x="1647622" y="4293658"/>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7" name="TextBox 16"/>
          <p:cNvSpPr txBox="1"/>
          <p:nvPr/>
        </p:nvSpPr>
        <p:spPr>
          <a:xfrm>
            <a:off x="2558644" y="4290889"/>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18" name="TextBox 17"/>
          <p:cNvSpPr txBox="1"/>
          <p:nvPr/>
        </p:nvSpPr>
        <p:spPr>
          <a:xfrm>
            <a:off x="3503383" y="4290888"/>
            <a:ext cx="486030"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19" name="TextBox 18"/>
          <p:cNvSpPr txBox="1"/>
          <p:nvPr/>
        </p:nvSpPr>
        <p:spPr>
          <a:xfrm>
            <a:off x="4309673" y="4290887"/>
            <a:ext cx="393056" cy="584775"/>
          </a:xfrm>
          <a:prstGeom prst="rect">
            <a:avLst/>
          </a:prstGeom>
          <a:noFill/>
        </p:spPr>
        <p:txBody>
          <a:bodyPr wrap="none" rtlCol="0">
            <a:spAutoFit/>
          </a:bodyPr>
          <a:lstStyle/>
          <a:p>
            <a:r>
              <a:rPr lang="en-US" sz="3200" dirty="0" smtClean="0">
                <a:solidFill>
                  <a:srgbClr val="00B0F0"/>
                </a:solidFill>
              </a:rPr>
              <a:t>6</a:t>
            </a:r>
            <a:endParaRPr lang="en-US" sz="3200" dirty="0">
              <a:solidFill>
                <a:srgbClr val="00B0F0"/>
              </a:solidFill>
            </a:endParaRPr>
          </a:p>
        </p:txBody>
      </p:sp>
      <p:sp>
        <p:nvSpPr>
          <p:cNvPr id="20" name="TextBox 19"/>
          <p:cNvSpPr txBox="1"/>
          <p:nvPr/>
        </p:nvSpPr>
        <p:spPr>
          <a:xfrm>
            <a:off x="5205555" y="4290886"/>
            <a:ext cx="393056"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
        <p:nvSpPr>
          <p:cNvPr id="21" name="Oval 20"/>
          <p:cNvSpPr/>
          <p:nvPr/>
        </p:nvSpPr>
        <p:spPr>
          <a:xfrm>
            <a:off x="1027461" y="490832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27461" y="5219044"/>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32533" y="553014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83899" y="487566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83899" y="5186384"/>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88971" y="549748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859367" y="490393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249" y="487566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733249" y="5186384"/>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41755" y="4893619"/>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7637" y="4914056"/>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382450" y="5762224"/>
                <a:ext cx="8376393" cy="954107"/>
              </a:xfrm>
              <a:prstGeom prst="rect">
                <a:avLst/>
              </a:prstGeom>
              <a:noFill/>
            </p:spPr>
            <p:txBody>
              <a:bodyPr wrap="square" rtlCol="0">
                <a:spAutoFit/>
              </a:bodyPr>
              <a:lstStyle/>
              <a:p>
                <a:r>
                  <a:rPr lang="en-US" sz="2800" b="1" dirty="0" smtClean="0">
                    <a:solidFill>
                      <a:srgbClr val="C00000"/>
                    </a:solidFill>
                  </a:rPr>
                  <a:t>Problem</a:t>
                </a:r>
                <a:r>
                  <a:rPr lang="en-US" sz="2800" dirty="0" smtClean="0"/>
                  <a:t>:  Need to maintain </a:t>
                </a:r>
                <a14:m>
                  <m:oMath xmlns:m="http://schemas.openxmlformats.org/officeDocument/2006/math">
                    <m:r>
                      <a:rPr lang="en-US" sz="2800" i="1" dirty="0" smtClean="0">
                        <a:solidFill>
                          <a:schemeClr val="tx2"/>
                        </a:solidFill>
                        <a:latin typeface="Cambria Math"/>
                      </a:rPr>
                      <m:t>𝑛</m:t>
                    </m:r>
                  </m:oMath>
                </a14:m>
                <a:r>
                  <a:rPr lang="en-US" sz="2800" dirty="0" smtClean="0"/>
                  <a:t> counters.  </a:t>
                </a:r>
              </a:p>
              <a:p>
                <a:r>
                  <a:rPr lang="en-US" sz="2800" dirty="0"/>
                  <a:t> </a:t>
                </a:r>
                <a:r>
                  <a:rPr lang="en-US" sz="2800" dirty="0" smtClean="0"/>
                  <a:t>                 But can only maintain </a:t>
                </a:r>
                <a14:m>
                  <m:oMath xmlns:m="http://schemas.openxmlformats.org/officeDocument/2006/math">
                    <m:r>
                      <a:rPr lang="en-US" sz="2800" i="1" dirty="0" smtClean="0">
                        <a:solidFill>
                          <a:schemeClr val="tx2"/>
                        </a:solidFill>
                        <a:latin typeface="Cambria Math"/>
                      </a:rPr>
                      <m:t>𝑘</m:t>
                    </m:r>
                    <m:r>
                      <a:rPr lang="en-US" sz="2800" b="0" i="1" dirty="0" smtClean="0">
                        <a:solidFill>
                          <a:schemeClr val="tx2"/>
                        </a:solidFill>
                        <a:latin typeface="Cambria Math"/>
                      </a:rPr>
                      <m:t>≪</m:t>
                    </m:r>
                    <m:r>
                      <a:rPr lang="en-US" sz="2800" b="0" i="1" dirty="0" smtClean="0">
                        <a:solidFill>
                          <a:schemeClr val="tx2"/>
                        </a:solidFill>
                        <a:latin typeface="Cambria Math"/>
                      </a:rPr>
                      <m:t>𝑛</m:t>
                    </m:r>
                  </m:oMath>
                </a14:m>
                <a:r>
                  <a:rPr lang="en-US" sz="2800" dirty="0" smtClean="0">
                    <a:solidFill>
                      <a:schemeClr val="tx2"/>
                    </a:solidFill>
                  </a:rPr>
                  <a:t> </a:t>
                </a:r>
                <a:r>
                  <a:rPr lang="en-US" sz="2800" dirty="0" smtClean="0"/>
                  <a:t>counters</a:t>
                </a:r>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82450" y="5762224"/>
                <a:ext cx="8376393" cy="954107"/>
              </a:xfrm>
              <a:prstGeom prst="rect">
                <a:avLst/>
              </a:prstGeom>
              <a:blipFill rotWithShape="1">
                <a:blip r:embed="rId2"/>
                <a:stretch>
                  <a:fillRect l="-1528" t="-5732" b="-17197"/>
                </a:stretch>
              </a:blipFill>
            </p:spPr>
            <p:txBody>
              <a:bodyPr/>
              <a:lstStyle/>
              <a:p>
                <a:r>
                  <a:rPr lang="en-US">
                    <a:noFill/>
                  </a:rPr>
                  <a:t> </a:t>
                </a:r>
              </a:p>
            </p:txBody>
          </p:sp>
        </mc:Fallback>
      </mc:AlternateContent>
    </p:spTree>
    <p:extLst>
      <p:ext uri="{BB962C8B-B14F-4D97-AF65-F5344CB8AC3E}">
        <p14:creationId xmlns:p14="http://schemas.microsoft.com/office/powerpoint/2010/main" val="100518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30" grpId="0" animBg="1"/>
      <p:bldP spid="31" grpId="0" animBg="1"/>
      <p:bldP spid="32" grpId="0" animBg="1"/>
      <p:bldP spid="33" grpId="0" animBg="1"/>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Big Data </a:t>
            </a:r>
            <a:r>
              <a:rPr lang="en-US" dirty="0"/>
              <a:t>?</a:t>
            </a:r>
            <a:endParaRPr lang="en-US" sz="3100" dirty="0"/>
          </a:p>
        </p:txBody>
      </p:sp>
      <p:sp>
        <p:nvSpPr>
          <p:cNvPr id="3" name="Content Placeholder 2"/>
          <p:cNvSpPr>
            <a:spLocks noGrp="1"/>
          </p:cNvSpPr>
          <p:nvPr>
            <p:ph idx="1"/>
          </p:nvPr>
        </p:nvSpPr>
        <p:spPr>
          <a:xfrm>
            <a:off x="228600" y="1280281"/>
            <a:ext cx="8915400" cy="3977519"/>
          </a:xfrm>
        </p:spPr>
        <p:txBody>
          <a:bodyPr>
            <a:normAutofit fontScale="92500"/>
          </a:bodyPr>
          <a:lstStyle/>
          <a:p>
            <a:pPr marL="0" indent="0">
              <a:buNone/>
            </a:pPr>
            <a:r>
              <a:rPr lang="en-US" dirty="0" smtClean="0"/>
              <a:t>Huge amount of information, collected continuously: network activity, search requests, logs, location data, tweets, commerce, data footprint for each person  ….</a:t>
            </a:r>
          </a:p>
          <a:p>
            <a:pPr marL="0" indent="0">
              <a:buNone/>
            </a:pPr>
            <a:r>
              <a:rPr lang="en-US" b="1" dirty="0" smtClean="0"/>
              <a:t>What’s new ?</a:t>
            </a:r>
          </a:p>
          <a:p>
            <a:pPr>
              <a:buFont typeface="Wingdings" panose="05000000000000000000" pitchFamily="2" charset="2"/>
              <a:buChar char="§"/>
            </a:pPr>
            <a:r>
              <a:rPr lang="en-US" b="1" dirty="0" smtClean="0">
                <a:solidFill>
                  <a:schemeClr val="tx2"/>
                </a:solidFill>
              </a:rPr>
              <a:t>Scale</a:t>
            </a:r>
            <a:r>
              <a:rPr lang="en-US" dirty="0" smtClean="0"/>
              <a:t>:  terabytes -&gt; petabytes -&gt; </a:t>
            </a:r>
            <a:r>
              <a:rPr lang="en-US" dirty="0" err="1" smtClean="0"/>
              <a:t>exabytes</a:t>
            </a:r>
            <a:r>
              <a:rPr lang="en-US" dirty="0" smtClean="0"/>
              <a:t> -&gt;  …</a:t>
            </a:r>
          </a:p>
          <a:p>
            <a:pPr>
              <a:buFont typeface="Wingdings" panose="05000000000000000000" pitchFamily="2" charset="2"/>
              <a:buChar char="§"/>
            </a:pPr>
            <a:r>
              <a:rPr lang="en-US" b="1" dirty="0" smtClean="0">
                <a:solidFill>
                  <a:schemeClr val="tx2"/>
                </a:solidFill>
              </a:rPr>
              <a:t>Diversity</a:t>
            </a:r>
            <a:r>
              <a:rPr lang="en-US" dirty="0" smtClean="0"/>
              <a:t>: relational, logs, text, media, measurements</a:t>
            </a:r>
          </a:p>
          <a:p>
            <a:pPr>
              <a:buFont typeface="Wingdings" panose="05000000000000000000" pitchFamily="2" charset="2"/>
              <a:buChar char="§"/>
            </a:pPr>
            <a:r>
              <a:rPr lang="en-US" b="1" dirty="0" smtClean="0">
                <a:solidFill>
                  <a:schemeClr val="tx2"/>
                </a:solidFill>
              </a:rPr>
              <a:t>Movement</a:t>
            </a:r>
            <a:r>
              <a:rPr lang="en-US" dirty="0" smtClean="0"/>
              <a:t>:  streaming data, volumes moved around </a:t>
            </a:r>
          </a:p>
        </p:txBody>
      </p:sp>
      <p:sp>
        <p:nvSpPr>
          <p:cNvPr id="4" name="TextBox 3"/>
          <p:cNvSpPr txBox="1"/>
          <p:nvPr/>
        </p:nvSpPr>
        <p:spPr>
          <a:xfrm>
            <a:off x="201386" y="5344886"/>
            <a:ext cx="8909957" cy="1077218"/>
          </a:xfrm>
          <a:prstGeom prst="rect">
            <a:avLst/>
          </a:prstGeom>
          <a:gradFill>
            <a:gsLst>
              <a:gs pos="0">
                <a:schemeClr val="accent1">
                  <a:tint val="66000"/>
                  <a:satMod val="160000"/>
                </a:schemeClr>
              </a:gs>
              <a:gs pos="73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200" dirty="0" smtClean="0"/>
              <a:t>Eric Schmidt (Google) 2010:  </a:t>
            </a:r>
            <a:r>
              <a:rPr lang="en-US" sz="3200" dirty="0" smtClean="0">
                <a:solidFill>
                  <a:schemeClr val="tx2"/>
                </a:solidFill>
              </a:rPr>
              <a:t>“</a:t>
            </a:r>
            <a:r>
              <a:rPr lang="en-US" sz="3200" b="1" dirty="0" smtClean="0">
                <a:solidFill>
                  <a:schemeClr val="tx2"/>
                </a:solidFill>
              </a:rPr>
              <a:t>Every </a:t>
            </a:r>
            <a:r>
              <a:rPr lang="en-US" sz="3200" b="1" dirty="0">
                <a:solidFill>
                  <a:schemeClr val="tx2"/>
                </a:solidFill>
              </a:rPr>
              <a:t>2 Days We Create As Much Information As We Did Up </a:t>
            </a:r>
            <a:r>
              <a:rPr lang="en-US" sz="3200" b="1" dirty="0" smtClean="0">
                <a:solidFill>
                  <a:schemeClr val="tx2"/>
                </a:solidFill>
              </a:rPr>
              <a:t>to</a:t>
            </a:r>
            <a:r>
              <a:rPr lang="en-US" sz="3200" b="1" dirty="0">
                <a:solidFill>
                  <a:schemeClr val="tx2"/>
                </a:solidFill>
              </a:rPr>
              <a:t> </a:t>
            </a:r>
            <a:r>
              <a:rPr lang="en-US" sz="3200" b="1" dirty="0" smtClean="0">
                <a:solidFill>
                  <a:schemeClr val="tx2"/>
                </a:solidFill>
              </a:rPr>
              <a:t>2003”</a:t>
            </a:r>
            <a:endParaRPr lang="en-US" sz="3200" dirty="0">
              <a:solidFill>
                <a:schemeClr val="tx2"/>
              </a:solidFill>
            </a:endParaRPr>
          </a:p>
        </p:txBody>
      </p:sp>
      <p:sp>
        <p:nvSpPr>
          <p:cNvPr id="6" name="Rectangle 5"/>
          <p:cNvSpPr/>
          <p:nvPr/>
        </p:nvSpPr>
        <p:spPr>
          <a:xfrm>
            <a:off x="201386" y="1219200"/>
            <a:ext cx="8534400" cy="1600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76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Frequent Elements: </a:t>
            </a:r>
            <a:r>
              <a:rPr lang="en-US" dirty="0" err="1" smtClean="0"/>
              <a:t>Misra</a:t>
            </a:r>
            <a:r>
              <a:rPr lang="en-US" dirty="0" smtClean="0"/>
              <a:t> </a:t>
            </a:r>
            <a:r>
              <a:rPr lang="en-US" dirty="0" err="1" smtClean="0"/>
              <a:t>Gries</a:t>
            </a:r>
            <a:r>
              <a:rPr lang="en-US" dirty="0" smtClean="0"/>
              <a:t> 1982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5846" y="2060072"/>
                <a:ext cx="8459554" cy="2230813"/>
              </a:xfrm>
            </p:spPr>
            <p:txBody>
              <a:bodyPr>
                <a:normAutofit fontScale="85000" lnSpcReduction="10000"/>
              </a:bodyPr>
              <a:lstStyle/>
              <a:p>
                <a:pPr marL="0" indent="0">
                  <a:buNone/>
                </a:pPr>
                <a:r>
                  <a:rPr lang="en-US" u="sng" dirty="0" smtClean="0"/>
                  <a:t>Processing an element </a:t>
                </a:r>
                <a14:m>
                  <m:oMath xmlns:m="http://schemas.openxmlformats.org/officeDocument/2006/math">
                    <m:r>
                      <a:rPr lang="en-US" b="1" i="1" u="sng" dirty="0" smtClean="0">
                        <a:solidFill>
                          <a:schemeClr val="tx2"/>
                        </a:solidFill>
                        <a:latin typeface="Cambria Math"/>
                      </a:rPr>
                      <m:t>𝒙</m:t>
                    </m:r>
                  </m:oMath>
                </a14:m>
                <a:endParaRPr lang="en-US" b="1" u="sng" dirty="0" smtClean="0"/>
              </a:p>
              <a:p>
                <a:pPr>
                  <a:buFont typeface="Wingdings" pitchFamily="2" charset="2"/>
                  <a:buChar char="§"/>
                </a:pPr>
                <a:r>
                  <a:rPr lang="en-US" dirty="0" smtClean="0">
                    <a:solidFill>
                      <a:srgbClr val="00B050"/>
                    </a:solidFill>
                  </a:rPr>
                  <a:t>If</a:t>
                </a:r>
                <a:r>
                  <a:rPr lang="en-US" dirty="0" smtClean="0"/>
                  <a:t> we already have a counter for </a:t>
                </a:r>
                <a14:m>
                  <m:oMath xmlns:m="http://schemas.openxmlformats.org/officeDocument/2006/math">
                    <m:r>
                      <a:rPr lang="en-US" b="1" i="1" dirty="0" smtClean="0">
                        <a:solidFill>
                          <a:schemeClr val="tx2"/>
                        </a:solidFill>
                        <a:latin typeface="Cambria Math"/>
                      </a:rPr>
                      <m:t>𝒙</m:t>
                    </m:r>
                  </m:oMath>
                </a14:m>
                <a:r>
                  <a:rPr lang="en-US" dirty="0" smtClean="0"/>
                  <a:t>, increment it</a:t>
                </a:r>
              </a:p>
              <a:p>
                <a:pPr>
                  <a:buFont typeface="Wingdings" pitchFamily="2" charset="2"/>
                  <a:buChar char="§"/>
                </a:pPr>
                <a:r>
                  <a:rPr lang="en-US" dirty="0" smtClean="0">
                    <a:solidFill>
                      <a:srgbClr val="00B050"/>
                    </a:solidFill>
                  </a:rPr>
                  <a:t>Else, If </a:t>
                </a:r>
                <a:r>
                  <a:rPr lang="en-US" dirty="0" smtClean="0"/>
                  <a:t>there is no counter, but there are fewer than </a:t>
                </a:r>
                <a14:m>
                  <m:oMath xmlns:m="http://schemas.openxmlformats.org/officeDocument/2006/math">
                    <m:r>
                      <a:rPr lang="en-US" i="1" dirty="0" smtClean="0">
                        <a:solidFill>
                          <a:schemeClr val="tx2"/>
                        </a:solidFill>
                        <a:latin typeface="Cambria Math"/>
                      </a:rPr>
                      <m:t>𝑘</m:t>
                    </m:r>
                  </m:oMath>
                </a14:m>
                <a:r>
                  <a:rPr lang="en-US" dirty="0" smtClean="0"/>
                  <a:t> counters, create a counter for </a:t>
                </a:r>
                <a14:m>
                  <m:oMath xmlns:m="http://schemas.openxmlformats.org/officeDocument/2006/math">
                    <m:r>
                      <a:rPr lang="en-US" b="1" i="1" dirty="0" smtClean="0">
                        <a:solidFill>
                          <a:schemeClr val="tx2"/>
                        </a:solidFill>
                        <a:latin typeface="Cambria Math"/>
                      </a:rPr>
                      <m:t>𝒙</m:t>
                    </m:r>
                  </m:oMath>
                </a14:m>
                <a:r>
                  <a:rPr lang="en-US" dirty="0" smtClean="0"/>
                  <a:t> initialized to </a:t>
                </a:r>
                <a14:m>
                  <m:oMath xmlns:m="http://schemas.openxmlformats.org/officeDocument/2006/math">
                    <m:r>
                      <a:rPr lang="en-US" b="1" i="1" dirty="0" smtClean="0">
                        <a:solidFill>
                          <a:schemeClr val="tx2"/>
                        </a:solidFill>
                        <a:latin typeface="Cambria Math"/>
                      </a:rPr>
                      <m:t>𝟏</m:t>
                    </m:r>
                  </m:oMath>
                </a14:m>
                <a:r>
                  <a:rPr lang="en-US" dirty="0" smtClean="0"/>
                  <a:t>.</a:t>
                </a:r>
              </a:p>
              <a:p>
                <a:pPr>
                  <a:buFont typeface="Wingdings" pitchFamily="2" charset="2"/>
                  <a:buChar char="§"/>
                </a:pPr>
                <a:r>
                  <a:rPr lang="en-US" dirty="0" smtClean="0">
                    <a:solidFill>
                      <a:srgbClr val="00B050"/>
                    </a:solidFill>
                  </a:rPr>
                  <a:t>Else</a:t>
                </a:r>
                <a:r>
                  <a:rPr lang="en-US" dirty="0" smtClean="0"/>
                  <a:t>, decrease all counters by </a:t>
                </a:r>
                <a14:m>
                  <m:oMath xmlns:m="http://schemas.openxmlformats.org/officeDocument/2006/math">
                    <m:r>
                      <a:rPr lang="en-US" b="1" i="1" dirty="0" smtClean="0">
                        <a:solidFill>
                          <a:schemeClr val="tx2"/>
                        </a:solidFill>
                        <a:latin typeface="Cambria Math"/>
                      </a:rPr>
                      <m:t>𝟏</m:t>
                    </m:r>
                  </m:oMath>
                </a14:m>
                <a:r>
                  <a:rPr lang="en-US" dirty="0" smtClean="0"/>
                  <a:t>.  Remove </a:t>
                </a:r>
                <a14:m>
                  <m:oMath xmlns:m="http://schemas.openxmlformats.org/officeDocument/2006/math">
                    <m:r>
                      <a:rPr lang="en-US" b="1" i="1" dirty="0" smtClean="0">
                        <a:solidFill>
                          <a:schemeClr val="tx2"/>
                        </a:solidFill>
                        <a:latin typeface="Cambria Math"/>
                      </a:rPr>
                      <m:t>𝟎</m:t>
                    </m:r>
                  </m:oMath>
                </a14:m>
                <a:r>
                  <a:rPr lang="en-US" dirty="0" smtClean="0"/>
                  <a:t> counters.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5846" y="2060072"/>
                <a:ext cx="8459554" cy="2230813"/>
              </a:xfrm>
              <a:blipFill rotWithShape="1">
                <a:blip r:embed="rId2"/>
                <a:stretch>
                  <a:fillRect l="-1369" t="-4098" b="-5464"/>
                </a:stretch>
              </a:blipFill>
            </p:spPr>
            <p:txBody>
              <a:bodyPr/>
              <a:lstStyle/>
              <a:p>
                <a:r>
                  <a:rPr lang="en-US">
                    <a:noFill/>
                  </a:rPr>
                  <a:t> </a:t>
                </a:r>
              </a:p>
            </p:txBody>
          </p:sp>
        </mc:Fallback>
      </mc:AlternateContent>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
        <p:nvSpPr>
          <p:cNvPr id="15" name="TextBox 14"/>
          <p:cNvSpPr txBox="1"/>
          <p:nvPr/>
        </p:nvSpPr>
        <p:spPr>
          <a:xfrm>
            <a:off x="791184" y="4310941"/>
            <a:ext cx="601447"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00B050"/>
              </a:solidFill>
            </a:endParaRPr>
          </a:p>
        </p:txBody>
      </p:sp>
      <p:sp>
        <p:nvSpPr>
          <p:cNvPr id="16" name="TextBox 15"/>
          <p:cNvSpPr txBox="1"/>
          <p:nvPr/>
        </p:nvSpPr>
        <p:spPr>
          <a:xfrm>
            <a:off x="1647622" y="4293658"/>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7" name="TextBox 16"/>
          <p:cNvSpPr txBox="1"/>
          <p:nvPr/>
        </p:nvSpPr>
        <p:spPr>
          <a:xfrm>
            <a:off x="2558644" y="4290889"/>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18" name="TextBox 17"/>
          <p:cNvSpPr txBox="1"/>
          <p:nvPr/>
        </p:nvSpPr>
        <p:spPr>
          <a:xfrm>
            <a:off x="3503383" y="4290888"/>
            <a:ext cx="694421"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00B050"/>
                </a:solidFill>
              </a:rPr>
              <a:t>12</a:t>
            </a:r>
            <a:endParaRPr lang="en-US" sz="3200" dirty="0">
              <a:solidFill>
                <a:srgbClr val="00B050"/>
              </a:solidFill>
            </a:endParaRPr>
          </a:p>
        </p:txBody>
      </p:sp>
      <p:sp>
        <p:nvSpPr>
          <p:cNvPr id="19" name="TextBox 18"/>
          <p:cNvSpPr txBox="1"/>
          <p:nvPr/>
        </p:nvSpPr>
        <p:spPr>
          <a:xfrm>
            <a:off x="4309673" y="4290887"/>
            <a:ext cx="393056" cy="584775"/>
          </a:xfrm>
          <a:prstGeom prst="rect">
            <a:avLst/>
          </a:prstGeom>
          <a:noFill/>
        </p:spPr>
        <p:txBody>
          <a:bodyPr wrap="none" rtlCol="0">
            <a:spAutoFit/>
          </a:bodyPr>
          <a:lstStyle/>
          <a:p>
            <a:r>
              <a:rPr lang="en-US" sz="3200" dirty="0" smtClean="0">
                <a:solidFill>
                  <a:srgbClr val="7030A0"/>
                </a:solidFill>
              </a:rPr>
              <a:t>7</a:t>
            </a:r>
            <a:endParaRPr lang="en-US" sz="3200" dirty="0">
              <a:solidFill>
                <a:srgbClr val="7030A0"/>
              </a:solidFill>
            </a:endParaRPr>
          </a:p>
        </p:txBody>
      </p:sp>
      <p:sp>
        <p:nvSpPr>
          <p:cNvPr id="20" name="TextBox 19"/>
          <p:cNvSpPr txBox="1"/>
          <p:nvPr/>
        </p:nvSpPr>
        <p:spPr>
          <a:xfrm>
            <a:off x="5127190" y="4270658"/>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21" name="Oval 20"/>
          <p:cNvSpPr/>
          <p:nvPr/>
        </p:nvSpPr>
        <p:spPr>
          <a:xfrm>
            <a:off x="1027461" y="490832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27461" y="5219044"/>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32533" y="553014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83899" y="487566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859367" y="490393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249" y="487566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41755" y="4893619"/>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7637" y="4914056"/>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777604" y="4774447"/>
            <a:ext cx="381266" cy="354825"/>
            <a:chOff x="7010134" y="5142656"/>
            <a:chExt cx="381266" cy="354825"/>
          </a:xfrm>
        </p:grpSpPr>
        <p:cxnSp>
          <p:nvCxnSpPr>
            <p:cNvPr id="42" name="Straight Connector 41"/>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1757712" y="4400148"/>
            <a:ext cx="381266" cy="354825"/>
            <a:chOff x="7010134" y="5142656"/>
            <a:chExt cx="381266" cy="354825"/>
          </a:xfrm>
        </p:grpSpPr>
        <p:cxnSp>
          <p:nvCxnSpPr>
            <p:cNvPr id="45" name="Straight Connector 44"/>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901274" y="5117831"/>
            <a:ext cx="381266" cy="354825"/>
            <a:chOff x="7010134" y="5142656"/>
            <a:chExt cx="381266" cy="354825"/>
          </a:xfrm>
        </p:grpSpPr>
        <p:cxnSp>
          <p:nvCxnSpPr>
            <p:cNvPr id="48" name="Straight Connector 47"/>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2733180" y="4783249"/>
            <a:ext cx="381266" cy="354825"/>
            <a:chOff x="7010134" y="5142656"/>
            <a:chExt cx="381266" cy="354825"/>
          </a:xfrm>
        </p:grpSpPr>
        <p:cxnSp>
          <p:nvCxnSpPr>
            <p:cNvPr id="51" name="Straight Connector 50"/>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668734" y="4385634"/>
            <a:ext cx="381266" cy="354825"/>
            <a:chOff x="7010134" y="5142656"/>
            <a:chExt cx="381266" cy="354825"/>
          </a:xfrm>
        </p:grpSpPr>
        <p:cxnSp>
          <p:nvCxnSpPr>
            <p:cNvPr id="54" name="Straight Connector 53"/>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3606930" y="4787831"/>
            <a:ext cx="381266" cy="354825"/>
            <a:chOff x="7010134" y="5142656"/>
            <a:chExt cx="381266" cy="354825"/>
          </a:xfrm>
        </p:grpSpPr>
        <p:cxnSp>
          <p:nvCxnSpPr>
            <p:cNvPr id="57" name="Straight Connector 56"/>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901008" y="5428928"/>
            <a:ext cx="381266" cy="354825"/>
            <a:chOff x="7010134" y="5142656"/>
            <a:chExt cx="381266" cy="354825"/>
          </a:xfrm>
        </p:grpSpPr>
        <p:cxnSp>
          <p:nvCxnSpPr>
            <p:cNvPr id="60" name="Straight Connector 59"/>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709312" y="4408632"/>
            <a:ext cx="381266" cy="354825"/>
            <a:chOff x="7010134" y="5142656"/>
            <a:chExt cx="381266" cy="354825"/>
          </a:xfrm>
        </p:grpSpPr>
        <p:cxnSp>
          <p:nvCxnSpPr>
            <p:cNvPr id="63" name="Straight Connector 62"/>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309673" y="4401185"/>
            <a:ext cx="381266" cy="354825"/>
            <a:chOff x="7010134" y="5142656"/>
            <a:chExt cx="381266" cy="354825"/>
          </a:xfrm>
        </p:grpSpPr>
        <p:cxnSp>
          <p:nvCxnSpPr>
            <p:cNvPr id="66" name="Straight Connector 65"/>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280426" y="4787630"/>
            <a:ext cx="381266" cy="354825"/>
            <a:chOff x="7010134" y="5142656"/>
            <a:chExt cx="381266" cy="354825"/>
          </a:xfrm>
        </p:grpSpPr>
        <p:cxnSp>
          <p:nvCxnSpPr>
            <p:cNvPr id="69" name="Straight Connector 68"/>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5999140" y="4308844"/>
            <a:ext cx="393056"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
        <p:nvSpPr>
          <p:cNvPr id="72" name="Oval 71"/>
          <p:cNvSpPr/>
          <p:nvPr/>
        </p:nvSpPr>
        <p:spPr>
          <a:xfrm>
            <a:off x="6131222" y="4932014"/>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72"/>
              <p:cNvSpPr txBox="1"/>
              <p:nvPr/>
            </p:nvSpPr>
            <p:spPr>
              <a:xfrm>
                <a:off x="7170718" y="4522112"/>
                <a:ext cx="1618713" cy="1569660"/>
              </a:xfrm>
              <a:prstGeom prst="rect">
                <a:avLst/>
              </a:prstGeom>
              <a:noFill/>
              <a:ln>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a:rPr>
                        <m:t>𝑛</m:t>
                      </m:r>
                      <m:r>
                        <a:rPr lang="en-US" sz="3200" i="1" dirty="0" smtClean="0">
                          <a:latin typeface="Cambria Math"/>
                        </a:rPr>
                        <m:t>=6</m:t>
                      </m:r>
                    </m:oMath>
                  </m:oMathPara>
                </a14:m>
                <a:endParaRPr lang="en-US" sz="3200" dirty="0" smtClean="0"/>
              </a:p>
              <a:p>
                <a:pPr/>
                <a14:m>
                  <m:oMathPara xmlns:m="http://schemas.openxmlformats.org/officeDocument/2006/math">
                    <m:oMathParaPr>
                      <m:jc m:val="centerGroup"/>
                    </m:oMathParaPr>
                    <m:oMath xmlns:m="http://schemas.openxmlformats.org/officeDocument/2006/math">
                      <m:r>
                        <a:rPr lang="en-US" sz="3200" i="1" dirty="0" smtClean="0">
                          <a:latin typeface="Cambria Math"/>
                        </a:rPr>
                        <m:t>𝑘</m:t>
                      </m:r>
                      <m:r>
                        <a:rPr lang="en-US" sz="3200" i="1" dirty="0" smtClean="0">
                          <a:latin typeface="Cambria Math"/>
                        </a:rPr>
                        <m:t>=3</m:t>
                      </m:r>
                    </m:oMath>
                  </m:oMathPara>
                </a14:m>
                <a:endParaRPr lang="en-US" sz="3200" i="1" dirty="0" smtClean="0">
                  <a:latin typeface="Cambria Math"/>
                </a:endParaRPr>
              </a:p>
              <a:p>
                <a:pPr/>
                <a14:m>
                  <m:oMathPara xmlns:m="http://schemas.openxmlformats.org/officeDocument/2006/math">
                    <m:oMathParaPr>
                      <m:jc m:val="centerGroup"/>
                    </m:oMathParaPr>
                    <m:oMath xmlns:m="http://schemas.openxmlformats.org/officeDocument/2006/math">
                      <m:r>
                        <a:rPr lang="en-US" sz="3200" b="0" i="1" dirty="0" smtClean="0">
                          <a:latin typeface="Cambria Math"/>
                        </a:rPr>
                        <m:t>𝑚</m:t>
                      </m:r>
                      <m:r>
                        <a:rPr lang="en-US" sz="3200" b="0" i="1" dirty="0" smtClean="0">
                          <a:latin typeface="Cambria Math"/>
                        </a:rPr>
                        <m:t>=11</m:t>
                      </m:r>
                    </m:oMath>
                  </m:oMathPara>
                </a14:m>
                <a:endParaRPr lang="en-US" sz="3200" dirty="0" smtClean="0"/>
              </a:p>
            </p:txBody>
          </p:sp>
        </mc:Choice>
        <mc:Fallback xmlns="">
          <p:sp>
            <p:nvSpPr>
              <p:cNvPr id="73" name="TextBox 72"/>
              <p:cNvSpPr txBox="1">
                <a:spLocks noRot="1" noChangeAspect="1" noMove="1" noResize="1" noEditPoints="1" noAdjustHandles="1" noChangeArrowheads="1" noChangeShapeType="1" noTextEdit="1"/>
              </p:cNvSpPr>
              <p:nvPr/>
            </p:nvSpPr>
            <p:spPr>
              <a:xfrm>
                <a:off x="7170718" y="4522112"/>
                <a:ext cx="1618713" cy="1569660"/>
              </a:xfrm>
              <a:prstGeom prst="rect">
                <a:avLst/>
              </a:prstGeom>
              <a:blipFill rotWithShape="1">
                <a:blip r:embed="rId3"/>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31908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5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6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6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7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7" grpId="0" animBg="1"/>
      <p:bldP spid="30" grpId="0" animBg="1"/>
      <p:bldP spid="32" grpId="0" animBg="1"/>
      <p:bldP spid="33" grpId="0" animBg="1"/>
      <p:bldP spid="71" grpId="0"/>
      <p:bldP spid="72"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Frequent Elements: </a:t>
            </a:r>
            <a:r>
              <a:rPr lang="en-US" dirty="0" err="1" smtClean="0"/>
              <a:t>Misra</a:t>
            </a:r>
            <a:r>
              <a:rPr lang="en-US" dirty="0" smtClean="0"/>
              <a:t> </a:t>
            </a:r>
            <a:r>
              <a:rPr lang="en-US" dirty="0" err="1" smtClean="0"/>
              <a:t>Gries</a:t>
            </a:r>
            <a:r>
              <a:rPr lang="en-US" dirty="0" smtClean="0"/>
              <a:t> 1982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5846" y="2060072"/>
                <a:ext cx="8459554" cy="2230813"/>
              </a:xfrm>
            </p:spPr>
            <p:txBody>
              <a:bodyPr>
                <a:normAutofit fontScale="85000" lnSpcReduction="10000"/>
              </a:bodyPr>
              <a:lstStyle/>
              <a:p>
                <a:pPr marL="0" indent="0">
                  <a:buNone/>
                </a:pPr>
                <a:r>
                  <a:rPr lang="en-US" u="sng" dirty="0" smtClean="0"/>
                  <a:t>Processing an element </a:t>
                </a:r>
                <a14:m>
                  <m:oMath xmlns:m="http://schemas.openxmlformats.org/officeDocument/2006/math">
                    <m:r>
                      <a:rPr lang="en-US" b="1" i="1" u="sng" dirty="0" smtClean="0">
                        <a:solidFill>
                          <a:schemeClr val="tx2"/>
                        </a:solidFill>
                        <a:latin typeface="Cambria Math"/>
                      </a:rPr>
                      <m:t>𝒙</m:t>
                    </m:r>
                  </m:oMath>
                </a14:m>
                <a:endParaRPr lang="en-US" b="1" u="sng" dirty="0" smtClean="0"/>
              </a:p>
              <a:p>
                <a:pPr>
                  <a:buFont typeface="Wingdings" pitchFamily="2" charset="2"/>
                  <a:buChar char="§"/>
                </a:pPr>
                <a:r>
                  <a:rPr lang="en-US" dirty="0" smtClean="0">
                    <a:solidFill>
                      <a:srgbClr val="00B050"/>
                    </a:solidFill>
                  </a:rPr>
                  <a:t>If</a:t>
                </a:r>
                <a:r>
                  <a:rPr lang="en-US" dirty="0" smtClean="0"/>
                  <a:t> we already have a counter for </a:t>
                </a:r>
                <a14:m>
                  <m:oMath xmlns:m="http://schemas.openxmlformats.org/officeDocument/2006/math">
                    <m:r>
                      <a:rPr lang="en-US" b="1" i="1" dirty="0" smtClean="0">
                        <a:solidFill>
                          <a:schemeClr val="tx2"/>
                        </a:solidFill>
                        <a:latin typeface="Cambria Math"/>
                      </a:rPr>
                      <m:t>𝒙</m:t>
                    </m:r>
                  </m:oMath>
                </a14:m>
                <a:r>
                  <a:rPr lang="en-US" dirty="0" smtClean="0"/>
                  <a:t>, increment it</a:t>
                </a:r>
              </a:p>
              <a:p>
                <a:pPr>
                  <a:buFont typeface="Wingdings" pitchFamily="2" charset="2"/>
                  <a:buChar char="§"/>
                </a:pPr>
                <a:r>
                  <a:rPr lang="en-US" dirty="0" smtClean="0">
                    <a:solidFill>
                      <a:srgbClr val="00B050"/>
                    </a:solidFill>
                  </a:rPr>
                  <a:t>Else, If </a:t>
                </a:r>
                <a:r>
                  <a:rPr lang="en-US" dirty="0" smtClean="0"/>
                  <a:t>there is no counter, but there are fewer than </a:t>
                </a:r>
                <a14:m>
                  <m:oMath xmlns:m="http://schemas.openxmlformats.org/officeDocument/2006/math">
                    <m:r>
                      <a:rPr lang="en-US" i="1" dirty="0" smtClean="0">
                        <a:solidFill>
                          <a:schemeClr val="tx2"/>
                        </a:solidFill>
                        <a:latin typeface="Cambria Math"/>
                      </a:rPr>
                      <m:t>𝑘</m:t>
                    </m:r>
                  </m:oMath>
                </a14:m>
                <a:r>
                  <a:rPr lang="en-US" dirty="0" smtClean="0"/>
                  <a:t> counters, create a counter for </a:t>
                </a:r>
                <a14:m>
                  <m:oMath xmlns:m="http://schemas.openxmlformats.org/officeDocument/2006/math">
                    <m:r>
                      <a:rPr lang="en-US" b="1" i="1" dirty="0" smtClean="0">
                        <a:solidFill>
                          <a:schemeClr val="tx2"/>
                        </a:solidFill>
                        <a:latin typeface="Cambria Math"/>
                      </a:rPr>
                      <m:t>𝒙</m:t>
                    </m:r>
                  </m:oMath>
                </a14:m>
                <a:r>
                  <a:rPr lang="en-US" dirty="0" smtClean="0"/>
                  <a:t> initialized to </a:t>
                </a:r>
                <a14:m>
                  <m:oMath xmlns:m="http://schemas.openxmlformats.org/officeDocument/2006/math">
                    <m:r>
                      <a:rPr lang="en-US" b="1" i="1" dirty="0" smtClean="0">
                        <a:solidFill>
                          <a:schemeClr val="tx2"/>
                        </a:solidFill>
                        <a:latin typeface="Cambria Math"/>
                      </a:rPr>
                      <m:t>𝟏</m:t>
                    </m:r>
                  </m:oMath>
                </a14:m>
                <a:r>
                  <a:rPr lang="en-US" dirty="0" smtClean="0"/>
                  <a:t>.</a:t>
                </a:r>
              </a:p>
              <a:p>
                <a:pPr>
                  <a:buFont typeface="Wingdings" pitchFamily="2" charset="2"/>
                  <a:buChar char="§"/>
                </a:pPr>
                <a:r>
                  <a:rPr lang="en-US" dirty="0" smtClean="0">
                    <a:solidFill>
                      <a:srgbClr val="00B050"/>
                    </a:solidFill>
                  </a:rPr>
                  <a:t>Else</a:t>
                </a:r>
                <a:r>
                  <a:rPr lang="en-US" dirty="0" smtClean="0"/>
                  <a:t>, decrease all counters by </a:t>
                </a:r>
                <a14:m>
                  <m:oMath xmlns:m="http://schemas.openxmlformats.org/officeDocument/2006/math">
                    <m:r>
                      <a:rPr lang="en-US" b="1" i="1" dirty="0" smtClean="0">
                        <a:solidFill>
                          <a:schemeClr val="tx2"/>
                        </a:solidFill>
                        <a:latin typeface="Cambria Math"/>
                      </a:rPr>
                      <m:t>𝟏</m:t>
                    </m:r>
                  </m:oMath>
                </a14:m>
                <a:r>
                  <a:rPr lang="en-US" dirty="0" smtClean="0"/>
                  <a:t>.  Remove </a:t>
                </a:r>
                <a14:m>
                  <m:oMath xmlns:m="http://schemas.openxmlformats.org/officeDocument/2006/math">
                    <m:r>
                      <a:rPr lang="en-US" b="1" i="1" dirty="0" smtClean="0">
                        <a:solidFill>
                          <a:schemeClr val="tx2"/>
                        </a:solidFill>
                        <a:latin typeface="Cambria Math"/>
                      </a:rPr>
                      <m:t>𝟎</m:t>
                    </m:r>
                  </m:oMath>
                </a14:m>
                <a:r>
                  <a:rPr lang="en-US" dirty="0" smtClean="0"/>
                  <a:t> counters.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5846" y="2060072"/>
                <a:ext cx="8459554" cy="2230813"/>
              </a:xfrm>
              <a:blipFill rotWithShape="1">
                <a:blip r:embed="rId2"/>
                <a:stretch>
                  <a:fillRect l="-1369" t="-4098" b="-5464"/>
                </a:stretch>
              </a:blipFill>
            </p:spPr>
            <p:txBody>
              <a:bodyPr/>
              <a:lstStyle/>
              <a:p>
                <a:r>
                  <a:rPr lang="en-US">
                    <a:noFill/>
                  </a:rPr>
                  <a:t> </a:t>
                </a:r>
              </a:p>
            </p:txBody>
          </p:sp>
        </mc:Fallback>
      </mc:AlternateContent>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74" name="Content Placeholder 2"/>
              <p:cNvSpPr txBox="1">
                <a:spLocks/>
              </p:cNvSpPr>
              <p:nvPr/>
            </p:nvSpPr>
            <p:spPr>
              <a:xfrm>
                <a:off x="431915" y="4443284"/>
                <a:ext cx="8459554" cy="134791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u="sng" dirty="0" smtClean="0"/>
                  <a:t>Query:  How many times  </a:t>
                </a:r>
                <a14:m>
                  <m:oMath xmlns:m="http://schemas.openxmlformats.org/officeDocument/2006/math">
                    <m:r>
                      <a:rPr lang="en-US" b="1" i="1" u="sng" dirty="0" smtClean="0">
                        <a:solidFill>
                          <a:schemeClr val="tx2"/>
                        </a:solidFill>
                        <a:latin typeface="Cambria Math"/>
                      </a:rPr>
                      <m:t>𝒙</m:t>
                    </m:r>
                  </m:oMath>
                </a14:m>
                <a:r>
                  <a:rPr lang="en-US" b="1" u="sng" dirty="0" smtClean="0"/>
                  <a:t> </a:t>
                </a:r>
                <a:r>
                  <a:rPr lang="en-US" u="sng" dirty="0" smtClean="0"/>
                  <a:t>occurred ?</a:t>
                </a:r>
              </a:p>
              <a:p>
                <a:pPr>
                  <a:buFont typeface="Wingdings" pitchFamily="2" charset="2"/>
                  <a:buChar char="§"/>
                </a:pPr>
                <a:r>
                  <a:rPr lang="en-US" dirty="0" smtClean="0">
                    <a:solidFill>
                      <a:srgbClr val="00B050"/>
                    </a:solidFill>
                  </a:rPr>
                  <a:t>If</a:t>
                </a:r>
                <a:r>
                  <a:rPr lang="en-US" dirty="0" smtClean="0"/>
                  <a:t> we have  a counter for </a:t>
                </a:r>
                <a14:m>
                  <m:oMath xmlns:m="http://schemas.openxmlformats.org/officeDocument/2006/math">
                    <m:r>
                      <a:rPr lang="en-US" b="1" i="1" dirty="0" smtClean="0">
                        <a:solidFill>
                          <a:schemeClr val="tx2"/>
                        </a:solidFill>
                        <a:latin typeface="Cambria Math"/>
                      </a:rPr>
                      <m:t>𝒙</m:t>
                    </m:r>
                  </m:oMath>
                </a14:m>
                <a:r>
                  <a:rPr lang="en-US" dirty="0" smtClean="0"/>
                  <a:t>, return its value</a:t>
                </a:r>
              </a:p>
              <a:p>
                <a:pPr>
                  <a:buFont typeface="Wingdings" pitchFamily="2" charset="2"/>
                  <a:buChar char="§"/>
                </a:pPr>
                <a:r>
                  <a:rPr lang="en-US" dirty="0" smtClean="0">
                    <a:solidFill>
                      <a:srgbClr val="00B050"/>
                    </a:solidFill>
                  </a:rPr>
                  <a:t>Else</a:t>
                </a:r>
                <a:r>
                  <a:rPr lang="en-US" dirty="0" smtClean="0"/>
                  <a:t>, </a:t>
                </a:r>
                <a:r>
                  <a:rPr lang="en-US" dirty="0" err="1" smtClean="0"/>
                  <a:t>return</a:t>
                </a:r>
                <a:r>
                  <a:rPr lang="en-US" dirty="0" smtClean="0"/>
                  <a:t> </a:t>
                </a:r>
                <a14:m>
                  <m:oMath xmlns:m="http://schemas.openxmlformats.org/officeDocument/2006/math">
                    <m:r>
                      <a:rPr lang="en-US" b="1" i="1" dirty="0" smtClean="0">
                        <a:solidFill>
                          <a:schemeClr val="tx2"/>
                        </a:solidFill>
                        <a:latin typeface="Cambria Math"/>
                      </a:rPr>
                      <m:t>𝟎</m:t>
                    </m:r>
                  </m:oMath>
                </a14:m>
                <a:r>
                  <a:rPr lang="en-US" dirty="0" smtClean="0"/>
                  <a:t>.</a:t>
                </a:r>
              </a:p>
            </p:txBody>
          </p:sp>
        </mc:Choice>
        <mc:Fallback xmlns="">
          <p:sp>
            <p:nvSpPr>
              <p:cNvPr id="74" name="Content Placeholder 2"/>
              <p:cNvSpPr txBox="1">
                <a:spLocks noRot="1" noChangeAspect="1" noMove="1" noResize="1" noEditPoints="1" noAdjustHandles="1" noChangeArrowheads="1" noChangeShapeType="1" noTextEdit="1"/>
              </p:cNvSpPr>
              <p:nvPr/>
            </p:nvSpPr>
            <p:spPr>
              <a:xfrm>
                <a:off x="431915" y="4443284"/>
                <a:ext cx="8459554" cy="1347915"/>
              </a:xfrm>
              <a:prstGeom prst="rect">
                <a:avLst/>
              </a:prstGeom>
              <a:blipFill rotWithShape="1">
                <a:blip r:embed="rId3"/>
                <a:stretch>
                  <a:fillRect l="-1369" t="-9050" b="-4977"/>
                </a:stretch>
              </a:blipFill>
            </p:spPr>
            <p:txBody>
              <a:bodyPr/>
              <a:lstStyle/>
              <a:p>
                <a:r>
                  <a:rPr lang="en-US">
                    <a:noFill/>
                  </a:rPr>
                  <a:t> </a:t>
                </a:r>
              </a:p>
            </p:txBody>
          </p:sp>
        </mc:Fallback>
      </mc:AlternateContent>
      <p:sp>
        <p:nvSpPr>
          <p:cNvPr id="75" name="TextBox 74"/>
          <p:cNvSpPr txBox="1"/>
          <p:nvPr/>
        </p:nvSpPr>
        <p:spPr>
          <a:xfrm>
            <a:off x="1703754" y="5791252"/>
            <a:ext cx="5525656" cy="954107"/>
          </a:xfrm>
          <a:prstGeom prst="rect">
            <a:avLst/>
          </a:prstGeom>
          <a:noFill/>
        </p:spPr>
        <p:txBody>
          <a:bodyPr wrap="square" rtlCol="0">
            <a:spAutoFit/>
          </a:bodyPr>
          <a:lstStyle/>
          <a:p>
            <a:r>
              <a:rPr lang="en-US" sz="2800" b="1" dirty="0" smtClean="0">
                <a:solidFill>
                  <a:srgbClr val="C00000"/>
                </a:solidFill>
              </a:rPr>
              <a:t>This is clearly an under-estimate.</a:t>
            </a:r>
          </a:p>
          <a:p>
            <a:r>
              <a:rPr lang="en-US" sz="2800" b="1" dirty="0" smtClean="0">
                <a:solidFill>
                  <a:srgbClr val="C00000"/>
                </a:solidFill>
              </a:rPr>
              <a:t>What can we say precisely?</a:t>
            </a:r>
            <a:r>
              <a:rPr lang="en-US" sz="2800" dirty="0" smtClean="0"/>
              <a:t>  </a:t>
            </a:r>
            <a:endParaRPr lang="en-US" sz="2800" dirty="0"/>
          </a:p>
        </p:txBody>
      </p:sp>
    </p:spTree>
    <p:extLst>
      <p:ext uri="{BB962C8B-B14F-4D97-AF65-F5344CB8AC3E}">
        <p14:creationId xmlns:p14="http://schemas.microsoft.com/office/powerpoint/2010/main" val="36365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err="1" smtClean="0"/>
              <a:t>Misra</a:t>
            </a:r>
            <a:r>
              <a:rPr lang="en-US" dirty="0" smtClean="0"/>
              <a:t> </a:t>
            </a:r>
            <a:r>
              <a:rPr lang="en-US" dirty="0" err="1" smtClean="0"/>
              <a:t>Gries</a:t>
            </a:r>
            <a:r>
              <a:rPr lang="en-US" dirty="0" smtClean="0"/>
              <a:t> 1982 :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763000" cy="5486400"/>
              </a:xfrm>
            </p:spPr>
            <p:txBody>
              <a:bodyPr>
                <a:noAutofit/>
              </a:bodyPr>
              <a:lstStyle/>
              <a:p>
                <a:pPr marL="0" indent="0">
                  <a:buNone/>
                </a:pPr>
                <a:r>
                  <a:rPr lang="en-US" sz="2800" b="1" dirty="0" smtClean="0">
                    <a:solidFill>
                      <a:srgbClr val="00B050"/>
                    </a:solidFill>
                  </a:rPr>
                  <a:t>How </a:t>
                </a:r>
                <a:r>
                  <a:rPr lang="en-US" sz="2800" b="1" dirty="0">
                    <a:solidFill>
                      <a:srgbClr val="00B050"/>
                    </a:solidFill>
                  </a:rPr>
                  <a:t>many decrements to a particular </a:t>
                </a:r>
                <a14:m>
                  <m:oMath xmlns:m="http://schemas.openxmlformats.org/officeDocument/2006/math">
                    <m:r>
                      <a:rPr lang="en-US" sz="2800" b="1" i="1" dirty="0">
                        <a:solidFill>
                          <a:srgbClr val="00B050"/>
                        </a:solidFill>
                        <a:latin typeface="Cambria Math"/>
                      </a:rPr>
                      <m:t>𝒙</m:t>
                    </m:r>
                  </m:oMath>
                </a14:m>
                <a:r>
                  <a:rPr lang="en-US" sz="2800" b="1" dirty="0">
                    <a:solidFill>
                      <a:srgbClr val="00B050"/>
                    </a:solidFill>
                  </a:rPr>
                  <a:t>  can we have ?</a:t>
                </a:r>
              </a:p>
              <a:p>
                <a:pPr marL="0" indent="0">
                  <a:buNone/>
                </a:pPr>
                <a:r>
                  <a:rPr lang="en-US" sz="2800" dirty="0" smtClean="0">
                    <a:solidFill>
                      <a:schemeClr val="tx1"/>
                    </a:solidFill>
                    <a:ea typeface="Cambria Math"/>
                  </a:rPr>
                  <a:t>      </a:t>
                </a:r>
                <a14:m>
                  <m:oMath xmlns:m="http://schemas.openxmlformats.org/officeDocument/2006/math">
                    <m:r>
                      <a:rPr lang="en-US" sz="2800" i="1" smtClean="0">
                        <a:solidFill>
                          <a:schemeClr val="tx1"/>
                        </a:solidFill>
                        <a:latin typeface="Cambria Math"/>
                        <a:ea typeface="Cambria Math"/>
                      </a:rPr>
                      <m:t>⟺</m:t>
                    </m:r>
                  </m:oMath>
                </a14:m>
                <a:r>
                  <a:rPr lang="en-US" sz="2800" dirty="0" smtClean="0">
                    <a:solidFill>
                      <a:schemeClr val="tx1"/>
                    </a:solidFill>
                  </a:rPr>
                  <a:t>   How many decrement steps can we have ? </a:t>
                </a:r>
              </a:p>
              <a:p>
                <a:pPr>
                  <a:buFont typeface="Wingdings" pitchFamily="2" charset="2"/>
                  <a:buChar char="§"/>
                </a:pPr>
                <a:r>
                  <a:rPr lang="en-US" sz="2800" dirty="0" smtClean="0"/>
                  <a:t>Suppose total weight of structure (sum of counters) is </a:t>
                </a:r>
                <a14:m>
                  <m:oMath xmlns:m="http://schemas.openxmlformats.org/officeDocument/2006/math">
                    <m:r>
                      <a:rPr lang="en-US" sz="2800" b="0" i="1" smtClean="0">
                        <a:latin typeface="Cambria Math"/>
                      </a:rPr>
                      <m:t>𝑚</m:t>
                    </m:r>
                    <m:r>
                      <a:rPr lang="en-US" sz="2800" b="0" i="1" smtClean="0">
                        <a:latin typeface="Cambria Math"/>
                      </a:rPr>
                      <m:t>′</m:t>
                    </m:r>
                  </m:oMath>
                </a14:m>
                <a:r>
                  <a:rPr lang="en-US" sz="2800" dirty="0" smtClean="0"/>
                  <a:t> </a:t>
                </a:r>
              </a:p>
              <a:p>
                <a:pPr>
                  <a:buFont typeface="Wingdings" pitchFamily="2" charset="2"/>
                  <a:buChar char="§"/>
                </a:pPr>
                <a:r>
                  <a:rPr lang="en-US" sz="2800" dirty="0" smtClean="0"/>
                  <a:t>Total weight of stream (number of occurrences) is </a:t>
                </a:r>
                <a14:m>
                  <m:oMath xmlns:m="http://schemas.openxmlformats.org/officeDocument/2006/math">
                    <m:r>
                      <a:rPr lang="en-US" sz="2800" b="0" i="1" smtClean="0">
                        <a:latin typeface="Cambria Math"/>
                      </a:rPr>
                      <m:t>𝑚</m:t>
                    </m:r>
                  </m:oMath>
                </a14:m>
                <a:endParaRPr lang="en-US" sz="2800" b="0" dirty="0" smtClean="0"/>
              </a:p>
              <a:p>
                <a:pPr>
                  <a:buFont typeface="Wingdings" pitchFamily="2" charset="2"/>
                  <a:buChar char="§"/>
                </a:pPr>
                <a:r>
                  <a:rPr lang="en-US" sz="2800" dirty="0" smtClean="0"/>
                  <a:t>Each decrement step results in removing  </a:t>
                </a:r>
                <a14:m>
                  <m:oMath xmlns:m="http://schemas.openxmlformats.org/officeDocument/2006/math">
                    <m:r>
                      <a:rPr lang="en-US" sz="2800" i="1" dirty="0" smtClean="0">
                        <a:latin typeface="Cambria Math"/>
                      </a:rPr>
                      <m:t>𝑘</m:t>
                    </m:r>
                  </m:oMath>
                </a14:m>
                <a:r>
                  <a:rPr lang="en-US" sz="2800" dirty="0" smtClean="0"/>
                  <a:t> counts from structure, and not counting current occurrence of the input element.  That is </a:t>
                </a:r>
                <a14:m>
                  <m:oMath xmlns:m="http://schemas.openxmlformats.org/officeDocument/2006/math">
                    <m:r>
                      <a:rPr lang="en-US" sz="2800" i="1" dirty="0" smtClean="0">
                        <a:latin typeface="Cambria Math"/>
                      </a:rPr>
                      <m:t>𝑘</m:t>
                    </m:r>
                    <m:r>
                      <a:rPr lang="en-US" sz="2800" i="1" dirty="0" smtClean="0">
                        <a:latin typeface="Cambria Math"/>
                      </a:rPr>
                      <m:t>+1</m:t>
                    </m:r>
                  </m:oMath>
                </a14:m>
                <a:r>
                  <a:rPr lang="en-US" sz="2800" dirty="0" smtClean="0"/>
                  <a:t> “uncounted” occurrences.</a:t>
                </a:r>
              </a:p>
              <a:p>
                <a:pPr>
                  <a:buFont typeface="Wingdings" pitchFamily="2" charset="2"/>
                  <a:buChar char="§"/>
                </a:pPr>
                <a:r>
                  <a:rPr lang="en-US" sz="2800" dirty="0" smtClean="0"/>
                  <a:t> </a:t>
                </a:r>
                <a14:m>
                  <m:oMath xmlns:m="http://schemas.openxmlformats.org/officeDocument/2006/math">
                    <m:r>
                      <a:rPr lang="en-US" sz="2800" i="1" smtClean="0">
                        <a:latin typeface="Cambria Math"/>
                        <a:ea typeface="Cambria Math"/>
                      </a:rPr>
                      <m:t>⇒</m:t>
                    </m:r>
                  </m:oMath>
                </a14:m>
                <a:r>
                  <a:rPr lang="en-US" sz="2800" dirty="0" smtClean="0"/>
                  <a:t>  There can be at most  </a:t>
                </a:r>
                <a14:m>
                  <m:oMath xmlns:m="http://schemas.openxmlformats.org/officeDocument/2006/math">
                    <m:f>
                      <m:fPr>
                        <m:ctrlPr>
                          <a:rPr lang="en-US" b="0" i="1" smtClean="0">
                            <a:latin typeface="Cambria Math"/>
                          </a:rPr>
                        </m:ctrlPr>
                      </m:fPr>
                      <m:num>
                        <m:sSup>
                          <m:sSupPr>
                            <m:ctrlPr>
                              <a:rPr lang="en-US" b="0" i="1" smtClean="0">
                                <a:latin typeface="Cambria Math"/>
                              </a:rPr>
                            </m:ctrlPr>
                          </m:sSupPr>
                          <m:e>
                            <m:r>
                              <a:rPr lang="en-US" b="0" i="1" smtClean="0">
                                <a:latin typeface="Cambria Math"/>
                              </a:rPr>
                              <m:t>𝑚</m:t>
                            </m:r>
                            <m:r>
                              <a:rPr lang="en-US" b="0" i="1" smtClean="0">
                                <a:latin typeface="Cambria Math"/>
                              </a:rPr>
                              <m:t>−</m:t>
                            </m:r>
                            <m:r>
                              <a:rPr lang="en-US" b="0" i="1" smtClean="0">
                                <a:latin typeface="Cambria Math"/>
                              </a:rPr>
                              <m:t>𝑚</m:t>
                            </m:r>
                          </m:e>
                          <m:sup>
                            <m:r>
                              <a:rPr lang="en-US" b="0" i="1" smtClean="0">
                                <a:latin typeface="Cambria Math"/>
                              </a:rPr>
                              <m:t>′</m:t>
                            </m:r>
                          </m:sup>
                        </m:sSup>
                      </m:num>
                      <m:den>
                        <m:r>
                          <a:rPr lang="en-US" b="0" i="1" smtClean="0">
                            <a:latin typeface="Cambria Math"/>
                          </a:rPr>
                          <m:t>𝑘</m:t>
                        </m:r>
                        <m:r>
                          <a:rPr lang="en-US" b="0" i="1" smtClean="0">
                            <a:latin typeface="Cambria Math"/>
                          </a:rPr>
                          <m:t>+1</m:t>
                        </m:r>
                      </m:den>
                    </m:f>
                  </m:oMath>
                </a14:m>
                <a:r>
                  <a:rPr lang="en-US" dirty="0" smtClean="0"/>
                  <a:t> </a:t>
                </a:r>
                <a:r>
                  <a:rPr lang="en-US" sz="2800" dirty="0" smtClean="0"/>
                  <a:t>decrement steps</a:t>
                </a:r>
              </a:p>
              <a:p>
                <a:pPr marL="0" indent="0">
                  <a:buNone/>
                </a:pPr>
                <a:r>
                  <a:rPr lang="en-US" sz="2800" dirty="0"/>
                  <a:t> </a:t>
                </a:r>
                <a14:m>
                  <m:oMath xmlns:m="http://schemas.openxmlformats.org/officeDocument/2006/math">
                    <m:r>
                      <a:rPr lang="en-US" sz="2800" b="1" i="1" smtClean="0">
                        <a:solidFill>
                          <a:schemeClr val="tx2"/>
                        </a:solidFill>
                        <a:latin typeface="Cambria Math"/>
                        <a:ea typeface="Cambria Math"/>
                      </a:rPr>
                      <m:t>⇒</m:t>
                    </m:r>
                  </m:oMath>
                </a14:m>
                <a:r>
                  <a:rPr lang="en-US" sz="2800" b="1" dirty="0">
                    <a:solidFill>
                      <a:schemeClr val="tx2"/>
                    </a:solidFill>
                  </a:rPr>
                  <a:t> </a:t>
                </a:r>
                <a:r>
                  <a:rPr lang="en-US" sz="2800" b="1" dirty="0" smtClean="0">
                    <a:solidFill>
                      <a:schemeClr val="tx2"/>
                    </a:solidFill>
                  </a:rPr>
                  <a:t> Estimate is smaller than true count by </a:t>
                </a:r>
                <a:r>
                  <a:rPr lang="en-US" sz="2800" b="1" dirty="0">
                    <a:solidFill>
                      <a:schemeClr val="tx2"/>
                    </a:solidFill>
                  </a:rPr>
                  <a:t>at most  </a:t>
                </a:r>
                <a14:m>
                  <m:oMath xmlns:m="http://schemas.openxmlformats.org/officeDocument/2006/math">
                    <m:f>
                      <m:fPr>
                        <m:ctrlPr>
                          <a:rPr lang="en-US" b="1" i="1">
                            <a:solidFill>
                              <a:schemeClr val="tx2"/>
                            </a:solidFill>
                            <a:latin typeface="Cambria Math"/>
                          </a:rPr>
                        </m:ctrlPr>
                      </m:fPr>
                      <m:num>
                        <m:sSup>
                          <m:sSupPr>
                            <m:ctrlPr>
                              <a:rPr lang="en-US" b="1" i="1">
                                <a:solidFill>
                                  <a:schemeClr val="tx2"/>
                                </a:solidFill>
                                <a:latin typeface="Cambria Math"/>
                              </a:rPr>
                            </m:ctrlPr>
                          </m:sSupPr>
                          <m:e>
                            <m:r>
                              <a:rPr lang="en-US" b="1" i="1">
                                <a:solidFill>
                                  <a:schemeClr val="tx2"/>
                                </a:solidFill>
                                <a:latin typeface="Cambria Math"/>
                              </a:rPr>
                              <m:t>𝒎</m:t>
                            </m:r>
                            <m:r>
                              <a:rPr lang="en-US" b="1" i="1">
                                <a:solidFill>
                                  <a:schemeClr val="tx2"/>
                                </a:solidFill>
                                <a:latin typeface="Cambria Math"/>
                              </a:rPr>
                              <m:t>−</m:t>
                            </m:r>
                            <m:r>
                              <a:rPr lang="en-US" b="1" i="1">
                                <a:solidFill>
                                  <a:schemeClr val="tx2"/>
                                </a:solidFill>
                                <a:latin typeface="Cambria Math"/>
                              </a:rPr>
                              <m:t>𝒎</m:t>
                            </m:r>
                          </m:e>
                          <m:sup>
                            <m:r>
                              <a:rPr lang="en-US" b="1" i="1">
                                <a:solidFill>
                                  <a:schemeClr val="tx2"/>
                                </a:solidFill>
                                <a:latin typeface="Cambria Math"/>
                              </a:rPr>
                              <m:t>′</m:t>
                            </m:r>
                          </m:sup>
                        </m:sSup>
                      </m:num>
                      <m:den>
                        <m:r>
                          <a:rPr lang="en-US" b="1" i="1">
                            <a:solidFill>
                              <a:schemeClr val="tx2"/>
                            </a:solidFill>
                            <a:latin typeface="Cambria Math"/>
                          </a:rPr>
                          <m:t>𝒌</m:t>
                        </m:r>
                        <m:r>
                          <a:rPr lang="en-US" b="1" i="1">
                            <a:solidFill>
                              <a:schemeClr val="tx2"/>
                            </a:solidFill>
                            <a:latin typeface="Cambria Math"/>
                          </a:rPr>
                          <m:t>+</m:t>
                        </m:r>
                        <m:r>
                          <a:rPr lang="en-US" b="1" i="1">
                            <a:solidFill>
                              <a:schemeClr val="tx2"/>
                            </a:solidFill>
                            <a:latin typeface="Cambria Math"/>
                          </a:rPr>
                          <m:t>𝟏</m:t>
                        </m:r>
                      </m:den>
                    </m:f>
                  </m:oMath>
                </a14:m>
                <a:r>
                  <a:rPr lang="en-US" b="1" dirty="0">
                    <a:solidFill>
                      <a:schemeClr val="tx2"/>
                    </a:solidFill>
                  </a:rPr>
                  <a:t> </a:t>
                </a:r>
                <a:endParaRPr lang="en-US" b="1" dirty="0" smtClean="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763000" cy="5486400"/>
              </a:xfrm>
              <a:blipFill rotWithShape="1">
                <a:blip r:embed="rId2"/>
                <a:stretch>
                  <a:fillRect l="-1391" t="-1000" r="-139"/>
                </a:stretch>
              </a:blipFill>
            </p:spPr>
            <p:txBody>
              <a:bodyPr/>
              <a:lstStyle/>
              <a:p>
                <a:r>
                  <a:rPr lang="en-US">
                    <a:noFill/>
                  </a:rPr>
                  <a:t> </a:t>
                </a:r>
              </a:p>
            </p:txBody>
          </p:sp>
        </mc:Fallback>
      </mc:AlternateContent>
    </p:spTree>
    <p:extLst>
      <p:ext uri="{BB962C8B-B14F-4D97-AF65-F5344CB8AC3E}">
        <p14:creationId xmlns:p14="http://schemas.microsoft.com/office/powerpoint/2010/main" val="118227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err="1" smtClean="0"/>
              <a:t>Misra</a:t>
            </a:r>
            <a:r>
              <a:rPr lang="en-US" dirty="0" smtClean="0"/>
              <a:t> </a:t>
            </a:r>
            <a:r>
              <a:rPr lang="en-US" dirty="0" err="1" smtClean="0"/>
              <a:t>Gries</a:t>
            </a:r>
            <a:r>
              <a:rPr lang="en-US" dirty="0" smtClean="0"/>
              <a:t> 1982 :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763000" cy="2057400"/>
              </a:xfrm>
            </p:spPr>
            <p:txBody>
              <a:bodyPr>
                <a:noAutofit/>
              </a:bodyPr>
              <a:lstStyle/>
              <a:p>
                <a:pPr marL="0" indent="0">
                  <a:buNone/>
                </a:pPr>
                <a:r>
                  <a:rPr lang="en-US" sz="2800" b="1" dirty="0" smtClean="0">
                    <a:solidFill>
                      <a:schemeClr val="tx2"/>
                    </a:solidFill>
                  </a:rPr>
                  <a:t>Estimate is smaller than true count by </a:t>
                </a:r>
                <a:r>
                  <a:rPr lang="en-US" sz="2800" b="1" dirty="0">
                    <a:solidFill>
                      <a:schemeClr val="tx2"/>
                    </a:solidFill>
                  </a:rPr>
                  <a:t>at most  </a:t>
                </a:r>
                <a14:m>
                  <m:oMath xmlns:m="http://schemas.openxmlformats.org/officeDocument/2006/math">
                    <m:f>
                      <m:fPr>
                        <m:ctrlPr>
                          <a:rPr lang="en-US" b="1" i="1">
                            <a:solidFill>
                              <a:schemeClr val="tx2"/>
                            </a:solidFill>
                            <a:latin typeface="Cambria Math"/>
                          </a:rPr>
                        </m:ctrlPr>
                      </m:fPr>
                      <m:num>
                        <m:sSup>
                          <m:sSupPr>
                            <m:ctrlPr>
                              <a:rPr lang="en-US" b="1" i="1">
                                <a:solidFill>
                                  <a:schemeClr val="tx2"/>
                                </a:solidFill>
                                <a:latin typeface="Cambria Math"/>
                              </a:rPr>
                            </m:ctrlPr>
                          </m:sSupPr>
                          <m:e>
                            <m:r>
                              <a:rPr lang="en-US" b="1" i="1">
                                <a:solidFill>
                                  <a:schemeClr val="tx2"/>
                                </a:solidFill>
                                <a:latin typeface="Cambria Math"/>
                              </a:rPr>
                              <m:t>𝒎</m:t>
                            </m:r>
                            <m:r>
                              <a:rPr lang="en-US" b="1" i="1">
                                <a:solidFill>
                                  <a:schemeClr val="tx2"/>
                                </a:solidFill>
                                <a:latin typeface="Cambria Math"/>
                              </a:rPr>
                              <m:t>−</m:t>
                            </m:r>
                            <m:r>
                              <a:rPr lang="en-US" b="1" i="1">
                                <a:solidFill>
                                  <a:schemeClr val="tx2"/>
                                </a:solidFill>
                                <a:latin typeface="Cambria Math"/>
                              </a:rPr>
                              <m:t>𝒎</m:t>
                            </m:r>
                          </m:e>
                          <m:sup>
                            <m:r>
                              <a:rPr lang="en-US" b="1" i="1">
                                <a:solidFill>
                                  <a:schemeClr val="tx2"/>
                                </a:solidFill>
                                <a:latin typeface="Cambria Math"/>
                              </a:rPr>
                              <m:t>′</m:t>
                            </m:r>
                          </m:sup>
                        </m:sSup>
                      </m:num>
                      <m:den>
                        <m:r>
                          <a:rPr lang="en-US" b="1" i="1">
                            <a:solidFill>
                              <a:schemeClr val="tx2"/>
                            </a:solidFill>
                            <a:latin typeface="Cambria Math"/>
                          </a:rPr>
                          <m:t>𝒌</m:t>
                        </m:r>
                        <m:r>
                          <a:rPr lang="en-US" b="1" i="1">
                            <a:solidFill>
                              <a:schemeClr val="tx2"/>
                            </a:solidFill>
                            <a:latin typeface="Cambria Math"/>
                          </a:rPr>
                          <m:t>+</m:t>
                        </m:r>
                        <m:r>
                          <a:rPr lang="en-US" b="1" i="1">
                            <a:solidFill>
                              <a:schemeClr val="tx2"/>
                            </a:solidFill>
                            <a:latin typeface="Cambria Math"/>
                          </a:rPr>
                          <m:t>𝟏</m:t>
                        </m:r>
                      </m:den>
                    </m:f>
                  </m:oMath>
                </a14:m>
                <a:r>
                  <a:rPr lang="en-US" b="1" dirty="0">
                    <a:solidFill>
                      <a:schemeClr val="tx2"/>
                    </a:solidFill>
                  </a:rPr>
                  <a:t> </a:t>
                </a:r>
              </a:p>
              <a:p>
                <a:pPr marL="0" indent="0">
                  <a:buNone/>
                </a:pPr>
                <a14:m>
                  <m:oMath xmlns:m="http://schemas.openxmlformats.org/officeDocument/2006/math">
                    <m:r>
                      <a:rPr lang="en-US" b="1" i="1" smtClean="0">
                        <a:solidFill>
                          <a:schemeClr val="tx2"/>
                        </a:solidFill>
                        <a:latin typeface="Cambria Math"/>
                        <a:ea typeface="Cambria Math"/>
                      </a:rPr>
                      <m:t>⇒</m:t>
                    </m:r>
                  </m:oMath>
                </a14:m>
                <a:r>
                  <a:rPr lang="en-US" b="1" dirty="0" smtClean="0">
                    <a:solidFill>
                      <a:schemeClr val="tx2"/>
                    </a:solidFill>
                  </a:rPr>
                  <a:t> </a:t>
                </a:r>
                <a:r>
                  <a:rPr lang="en-US" dirty="0" smtClean="0">
                    <a:solidFill>
                      <a:schemeClr val="tx2"/>
                    </a:solidFill>
                  </a:rPr>
                  <a:t>We get good estimates for </a:t>
                </a:r>
                <a14:m>
                  <m:oMath xmlns:m="http://schemas.openxmlformats.org/officeDocument/2006/math">
                    <m:r>
                      <a:rPr lang="en-US" i="1" dirty="0" smtClean="0">
                        <a:solidFill>
                          <a:schemeClr val="tx2"/>
                        </a:solidFill>
                        <a:latin typeface="Cambria Math"/>
                      </a:rPr>
                      <m:t>𝑥</m:t>
                    </m:r>
                  </m:oMath>
                </a14:m>
                <a:r>
                  <a:rPr lang="en-US" dirty="0" smtClean="0">
                    <a:solidFill>
                      <a:schemeClr val="tx2"/>
                    </a:solidFill>
                  </a:rPr>
                  <a:t> when the number of occurrences </a:t>
                </a:r>
                <a14:m>
                  <m:oMath xmlns:m="http://schemas.openxmlformats.org/officeDocument/2006/math">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𝑚</m:t>
                        </m:r>
                        <m:r>
                          <a:rPr lang="en-US" b="0" i="1" smtClean="0">
                            <a:solidFill>
                              <a:schemeClr val="tx2"/>
                            </a:solidFill>
                            <a:latin typeface="Cambria Math"/>
                          </a:rPr>
                          <m:t>−</m:t>
                        </m:r>
                        <m:r>
                          <a:rPr lang="en-US" b="0" i="1" smtClean="0">
                            <a:solidFill>
                              <a:schemeClr val="tx2"/>
                            </a:solidFill>
                            <a:latin typeface="Cambria Math"/>
                          </a:rPr>
                          <m:t>𝑚</m:t>
                        </m:r>
                        <m:r>
                          <a:rPr lang="en-US" b="0" i="1" smtClean="0">
                            <a:solidFill>
                              <a:schemeClr val="tx2"/>
                            </a:solidFill>
                            <a:latin typeface="Cambria Math"/>
                          </a:rPr>
                          <m:t>′</m:t>
                        </m:r>
                      </m:num>
                      <m:den>
                        <m:r>
                          <a:rPr lang="en-US" b="0" i="1" smtClean="0">
                            <a:solidFill>
                              <a:schemeClr val="tx2"/>
                            </a:solidFill>
                            <a:latin typeface="Cambria Math"/>
                          </a:rPr>
                          <m:t>𝑘</m:t>
                        </m:r>
                        <m:r>
                          <a:rPr lang="en-US" b="0" i="1" smtClean="0">
                            <a:solidFill>
                              <a:schemeClr val="tx2"/>
                            </a:solidFill>
                            <a:latin typeface="Cambria Math"/>
                          </a:rPr>
                          <m:t>+1</m:t>
                        </m:r>
                      </m:den>
                    </m:f>
                  </m:oMath>
                </a14:m>
                <a:endParaRPr lang="en-US" dirty="0" smtClean="0">
                  <a:solidFill>
                    <a:schemeClr val="tx2"/>
                  </a:solidFill>
                </a:endParaRPr>
              </a:p>
              <a:p>
                <a:pPr marL="0" indent="0">
                  <a:buNone/>
                </a:pPr>
                <a:endParaRPr lang="en-US" dirty="0" smtClean="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763000" cy="2057400"/>
              </a:xfrm>
              <a:blipFill rotWithShape="1">
                <a:blip r:embed="rId2"/>
                <a:stretch>
                  <a:fillRect l="-1739" b="-6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228600" y="3505200"/>
                <a:ext cx="8763000" cy="32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pPr>
                <a:r>
                  <a:rPr lang="en-US" dirty="0" smtClean="0">
                    <a:solidFill>
                      <a:schemeClr val="tx2"/>
                    </a:solidFill>
                  </a:rPr>
                  <a:t>Error bound is inversely proportional to </a:t>
                </a:r>
                <a14:m>
                  <m:oMath xmlns:m="http://schemas.openxmlformats.org/officeDocument/2006/math">
                    <m:r>
                      <a:rPr lang="en-US" i="1" dirty="0" smtClean="0">
                        <a:solidFill>
                          <a:schemeClr val="tx2"/>
                        </a:solidFill>
                        <a:latin typeface="Cambria Math"/>
                      </a:rPr>
                      <m:t>𝑘</m:t>
                    </m:r>
                  </m:oMath>
                </a14:m>
                <a:endParaRPr lang="en-US" dirty="0" smtClean="0">
                  <a:solidFill>
                    <a:schemeClr val="tx2"/>
                  </a:solidFill>
                </a:endParaRPr>
              </a:p>
              <a:p>
                <a:pPr>
                  <a:buFont typeface="Wingdings" pitchFamily="2" charset="2"/>
                  <a:buChar char="§"/>
                </a:pPr>
                <a:r>
                  <a:rPr lang="en-US" dirty="0" smtClean="0">
                    <a:solidFill>
                      <a:schemeClr val="tx2"/>
                    </a:solidFill>
                  </a:rPr>
                  <a:t>The error bound can be computed with summary: We can track </a:t>
                </a:r>
                <a14:m>
                  <m:oMath xmlns:m="http://schemas.openxmlformats.org/officeDocument/2006/math">
                    <m:r>
                      <a:rPr lang="en-US" i="1" dirty="0" smtClean="0">
                        <a:solidFill>
                          <a:schemeClr val="tx2"/>
                        </a:solidFill>
                        <a:latin typeface="Cambria Math"/>
                      </a:rPr>
                      <m:t>𝑚</m:t>
                    </m:r>
                  </m:oMath>
                </a14:m>
                <a:r>
                  <a:rPr lang="en-US" dirty="0" smtClean="0">
                    <a:solidFill>
                      <a:schemeClr val="tx2"/>
                    </a:solidFill>
                  </a:rPr>
                  <a:t> (simple count), know </a:t>
                </a:r>
                <a14:m>
                  <m:oMath xmlns:m="http://schemas.openxmlformats.org/officeDocument/2006/math">
                    <m:r>
                      <a:rPr lang="en-US" i="1" dirty="0" smtClean="0">
                        <a:solidFill>
                          <a:schemeClr val="tx2"/>
                        </a:solidFill>
                        <a:latin typeface="Cambria Math"/>
                      </a:rPr>
                      <m:t>𝑚</m:t>
                    </m:r>
                    <m:r>
                      <a:rPr lang="en-US" i="1" dirty="0" smtClean="0">
                        <a:solidFill>
                          <a:schemeClr val="tx2"/>
                        </a:solidFill>
                        <a:latin typeface="Cambria Math"/>
                      </a:rPr>
                      <m:t>’</m:t>
                    </m:r>
                  </m:oMath>
                </a14:m>
                <a:r>
                  <a:rPr lang="en-US" dirty="0" smtClean="0">
                    <a:solidFill>
                      <a:schemeClr val="tx2"/>
                    </a:solidFill>
                  </a:rPr>
                  <a:t> (can be computed from structure) and </a:t>
                </a:r>
                <a14:m>
                  <m:oMath xmlns:m="http://schemas.openxmlformats.org/officeDocument/2006/math">
                    <m:r>
                      <a:rPr lang="en-US" i="1" dirty="0" smtClean="0">
                        <a:solidFill>
                          <a:schemeClr val="tx2"/>
                        </a:solidFill>
                        <a:latin typeface="Cambria Math"/>
                      </a:rPr>
                      <m:t>𝑘</m:t>
                    </m:r>
                  </m:oMath>
                </a14:m>
                <a:r>
                  <a:rPr lang="en-US" dirty="0" smtClean="0">
                    <a:solidFill>
                      <a:schemeClr val="tx2"/>
                    </a:solidFill>
                  </a:rPr>
                  <a:t>. </a:t>
                </a:r>
              </a:p>
              <a:p>
                <a:pPr>
                  <a:buFont typeface="Wingdings" pitchFamily="2" charset="2"/>
                  <a:buChar char="§"/>
                </a:pPr>
                <a:r>
                  <a:rPr lang="en-US" dirty="0" smtClean="0">
                    <a:solidFill>
                      <a:schemeClr val="tx2"/>
                    </a:solidFill>
                  </a:rPr>
                  <a:t>MG works because typical frequency distributions have few very popular elements “</a:t>
                </a:r>
                <a:r>
                  <a:rPr lang="en-US" dirty="0" err="1" smtClean="0">
                    <a:solidFill>
                      <a:schemeClr val="tx2"/>
                    </a:solidFill>
                  </a:rPr>
                  <a:t>Zipf</a:t>
                </a:r>
                <a:r>
                  <a:rPr lang="en-US" dirty="0" smtClean="0">
                    <a:solidFill>
                      <a:schemeClr val="tx2"/>
                    </a:solidFill>
                  </a:rPr>
                  <a:t> law”</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228600" y="3505200"/>
                <a:ext cx="8763000" cy="3200400"/>
              </a:xfrm>
              <a:prstGeom prst="rect">
                <a:avLst/>
              </a:prstGeom>
              <a:blipFill rotWithShape="1">
                <a:blip r:embed="rId3"/>
                <a:stretch>
                  <a:fillRect l="-1601" t="-2286" r="-2784" b="-6667"/>
                </a:stretch>
              </a:blipFill>
            </p:spPr>
            <p:txBody>
              <a:bodyPr/>
              <a:lstStyle/>
              <a:p>
                <a:r>
                  <a:rPr lang="en-US">
                    <a:noFill/>
                  </a:rPr>
                  <a:t> </a:t>
                </a:r>
              </a:p>
            </p:txBody>
          </p:sp>
        </mc:Fallback>
      </mc:AlternateContent>
    </p:spTree>
    <p:extLst>
      <p:ext uri="{BB962C8B-B14F-4D97-AF65-F5344CB8AC3E}">
        <p14:creationId xmlns:p14="http://schemas.microsoft.com/office/powerpoint/2010/main" val="19317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Merging two </a:t>
            </a:r>
            <a:r>
              <a:rPr lang="en-US" dirty="0" err="1" smtClean="0"/>
              <a:t>Misra</a:t>
            </a:r>
            <a:r>
              <a:rPr lang="en-US" dirty="0" smtClean="0"/>
              <a:t> </a:t>
            </a:r>
            <a:r>
              <a:rPr lang="en-US" dirty="0" err="1" smtClean="0"/>
              <a:t>Gries</a:t>
            </a:r>
            <a:r>
              <a:rPr lang="en-US" dirty="0" smtClean="0"/>
              <a:t> Summaries </a:t>
            </a:r>
            <a:br>
              <a:rPr lang="en-US" dirty="0" smtClean="0"/>
            </a:br>
            <a:r>
              <a:rPr lang="en-US" sz="3100" dirty="0" smtClean="0"/>
              <a:t>[ACHPWY 2012]</a:t>
            </a:r>
            <a:endParaRPr lang="en-US" sz="31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2438400"/>
              </a:xfrm>
            </p:spPr>
            <p:txBody>
              <a:bodyPr>
                <a:normAutofit fontScale="92500" lnSpcReduction="10000"/>
              </a:bodyPr>
              <a:lstStyle/>
              <a:p>
                <a:pPr marL="0" indent="0">
                  <a:buNone/>
                </a:pPr>
                <a:r>
                  <a:rPr lang="en-US" b="1" dirty="0" smtClean="0">
                    <a:solidFill>
                      <a:schemeClr val="tx2"/>
                    </a:solidFill>
                  </a:rPr>
                  <a:t>Basic merge:</a:t>
                </a:r>
              </a:p>
              <a:p>
                <a:pPr>
                  <a:buFont typeface="Wingdings" pitchFamily="2" charset="2"/>
                  <a:buChar char="§"/>
                </a:pPr>
                <a:r>
                  <a:rPr lang="en-US" dirty="0" smtClean="0"/>
                  <a:t> If an element </a:t>
                </a:r>
                <a14:m>
                  <m:oMath xmlns:m="http://schemas.openxmlformats.org/officeDocument/2006/math">
                    <m:r>
                      <a:rPr lang="en-US" i="1" dirty="0" smtClean="0">
                        <a:latin typeface="Cambria Math"/>
                      </a:rPr>
                      <m:t>𝑥</m:t>
                    </m:r>
                  </m:oMath>
                </a14:m>
                <a:r>
                  <a:rPr lang="en-US" dirty="0" smtClean="0"/>
                  <a:t> is in both structures, keep one counter with sum of the two counts</a:t>
                </a:r>
              </a:p>
              <a:p>
                <a:pPr>
                  <a:buFont typeface="Wingdings" pitchFamily="2" charset="2"/>
                  <a:buChar char="§"/>
                </a:pPr>
                <a:r>
                  <a:rPr lang="en-US" dirty="0" smtClean="0"/>
                  <a:t> If an element </a:t>
                </a:r>
                <a14:m>
                  <m:oMath xmlns:m="http://schemas.openxmlformats.org/officeDocument/2006/math">
                    <m:r>
                      <a:rPr lang="en-US" i="1" dirty="0" smtClean="0">
                        <a:latin typeface="Cambria Math"/>
                      </a:rPr>
                      <m:t>𝑥</m:t>
                    </m:r>
                  </m:oMath>
                </a14:m>
                <a:r>
                  <a:rPr lang="en-US" dirty="0" smtClean="0"/>
                  <a:t> is in one structure, keep the counter</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2438400"/>
              </a:xfrm>
              <a:blipFill rotWithShape="1">
                <a:blip r:embed="rId2"/>
                <a:stretch>
                  <a:fillRect l="-1704" t="-5000" b="-3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457200" y="4114800"/>
                <a:ext cx="8229600" cy="21227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tx2"/>
                    </a:solidFill>
                  </a:rPr>
                  <a:t>Reduce: If there are more than </a:t>
                </a:r>
                <a14:m>
                  <m:oMath xmlns:m="http://schemas.openxmlformats.org/officeDocument/2006/math">
                    <m:r>
                      <a:rPr lang="en-US" b="1" i="1" smtClean="0">
                        <a:solidFill>
                          <a:schemeClr val="tx2"/>
                        </a:solidFill>
                        <a:latin typeface="Cambria Math"/>
                      </a:rPr>
                      <m:t>𝒌</m:t>
                    </m:r>
                  </m:oMath>
                </a14:m>
                <a:r>
                  <a:rPr lang="en-US" b="1" dirty="0" smtClean="0">
                    <a:solidFill>
                      <a:schemeClr val="tx2"/>
                    </a:solidFill>
                  </a:rPr>
                  <a:t> counters</a:t>
                </a:r>
              </a:p>
              <a:p>
                <a:pPr>
                  <a:buFont typeface="Wingdings" pitchFamily="2" charset="2"/>
                  <a:buChar char="§"/>
                </a:pPr>
                <a:r>
                  <a:rPr lang="en-US" dirty="0" smtClean="0"/>
                  <a:t> Take the </a:t>
                </a:r>
                <a14:m>
                  <m:oMath xmlns:m="http://schemas.openxmlformats.org/officeDocument/2006/math">
                    <m:d>
                      <m:dPr>
                        <m:ctrlPr>
                          <a:rPr lang="en-US" b="0" i="1" smtClean="0">
                            <a:latin typeface="Cambria Math"/>
                          </a:rPr>
                        </m:ctrlPr>
                      </m:dPr>
                      <m:e>
                        <m:r>
                          <a:rPr lang="en-US" b="0" i="1" smtClean="0">
                            <a:latin typeface="Cambria Math"/>
                          </a:rPr>
                          <m:t>𝑘</m:t>
                        </m:r>
                        <m:r>
                          <a:rPr lang="en-US" b="0" i="1" smtClean="0">
                            <a:latin typeface="Cambria Math"/>
                          </a:rPr>
                          <m:t>+1</m:t>
                        </m:r>
                      </m:e>
                    </m:d>
                  </m:oMath>
                </a14:m>
                <a:r>
                  <a:rPr lang="en-US" baseline="30000" dirty="0" err="1" smtClean="0"/>
                  <a:t>th</a:t>
                </a:r>
                <a:r>
                  <a:rPr lang="en-US" dirty="0" smtClean="0"/>
                  <a:t> largest counter</a:t>
                </a:r>
              </a:p>
              <a:p>
                <a:pPr>
                  <a:buFont typeface="Wingdings" pitchFamily="2" charset="2"/>
                  <a:buChar char="§"/>
                </a:pPr>
                <a:r>
                  <a:rPr lang="en-US" dirty="0" smtClean="0"/>
                  <a:t> Subtract its value from all other counters</a:t>
                </a:r>
              </a:p>
              <a:p>
                <a:pPr>
                  <a:buFont typeface="Wingdings" pitchFamily="2" charset="2"/>
                  <a:buChar char="§"/>
                </a:pPr>
                <a:r>
                  <a:rPr lang="en-US" dirty="0" smtClean="0"/>
                  <a:t> Delete non-positive counters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4114800"/>
                <a:ext cx="8229600" cy="2122712"/>
              </a:xfrm>
              <a:prstGeom prst="rect">
                <a:avLst/>
              </a:prstGeom>
              <a:blipFill rotWithShape="1">
                <a:blip r:embed="rId3"/>
                <a:stretch>
                  <a:fillRect l="-1704" t="-5747" b="-4023"/>
                </a:stretch>
              </a:blipFill>
            </p:spPr>
            <p:txBody>
              <a:bodyPr/>
              <a:lstStyle/>
              <a:p>
                <a:r>
                  <a:rPr lang="en-US">
                    <a:noFill/>
                  </a:rPr>
                  <a:t> </a:t>
                </a:r>
              </a:p>
            </p:txBody>
          </p:sp>
        </mc:Fallback>
      </mc:AlternateContent>
    </p:spTree>
    <p:extLst>
      <p:ext uri="{BB962C8B-B14F-4D97-AF65-F5344CB8AC3E}">
        <p14:creationId xmlns:p14="http://schemas.microsoft.com/office/powerpoint/2010/main" val="1293665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Merging two </a:t>
            </a:r>
            <a:r>
              <a:rPr lang="en-US" dirty="0" err="1"/>
              <a:t>Misra</a:t>
            </a:r>
            <a:r>
              <a:rPr lang="en-US" dirty="0"/>
              <a:t> </a:t>
            </a:r>
            <a:r>
              <a:rPr lang="en-US" dirty="0" err="1"/>
              <a:t>Gries</a:t>
            </a:r>
            <a:r>
              <a:rPr lang="en-US" dirty="0"/>
              <a:t> Summaries</a:t>
            </a:r>
          </a:p>
        </p:txBody>
      </p:sp>
      <p:sp>
        <p:nvSpPr>
          <p:cNvPr id="7" name="TextBox 6"/>
          <p:cNvSpPr txBox="1"/>
          <p:nvPr/>
        </p:nvSpPr>
        <p:spPr>
          <a:xfrm>
            <a:off x="5097336" y="1810657"/>
            <a:ext cx="486030"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8" name="TextBox 7"/>
          <p:cNvSpPr txBox="1"/>
          <p:nvPr/>
        </p:nvSpPr>
        <p:spPr>
          <a:xfrm>
            <a:off x="5903626" y="1810656"/>
            <a:ext cx="393056" cy="584775"/>
          </a:xfrm>
          <a:prstGeom prst="rect">
            <a:avLst/>
          </a:prstGeom>
          <a:noFill/>
        </p:spPr>
        <p:txBody>
          <a:bodyPr wrap="none" rtlCol="0">
            <a:spAutoFit/>
          </a:bodyPr>
          <a:lstStyle/>
          <a:p>
            <a:r>
              <a:rPr lang="en-US" sz="3200" dirty="0" smtClean="0">
                <a:solidFill>
                  <a:srgbClr val="00B0F0"/>
                </a:solidFill>
              </a:rPr>
              <a:t>6</a:t>
            </a:r>
            <a:endParaRPr lang="en-US" sz="3200" dirty="0">
              <a:solidFill>
                <a:srgbClr val="00B0F0"/>
              </a:solidFill>
            </a:endParaRPr>
          </a:p>
        </p:txBody>
      </p:sp>
      <p:sp>
        <p:nvSpPr>
          <p:cNvPr id="9" name="TextBox 8"/>
          <p:cNvSpPr txBox="1"/>
          <p:nvPr/>
        </p:nvSpPr>
        <p:spPr>
          <a:xfrm>
            <a:off x="6355137" y="1828797"/>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17" name="Oval 16"/>
          <p:cNvSpPr/>
          <p:nvPr/>
        </p:nvSpPr>
        <p:spPr>
          <a:xfrm>
            <a:off x="5327202" y="239543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27202" y="2706153"/>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35708" y="2413388"/>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87219" y="2451967"/>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6505159" y="2728870"/>
            <a:ext cx="128892" cy="463123"/>
            <a:chOff x="5035231" y="2565972"/>
            <a:chExt cx="128892" cy="463123"/>
          </a:xfrm>
        </p:grpSpPr>
        <p:sp>
          <p:nvSpPr>
            <p:cNvPr id="22" name="Oval 21"/>
            <p:cNvSpPr/>
            <p:nvPr/>
          </p:nvSpPr>
          <p:spPr>
            <a:xfrm>
              <a:off x="5035231" y="2565972"/>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35231" y="2876695"/>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814281" y="1777713"/>
            <a:ext cx="2438400" cy="1676400"/>
            <a:chOff x="1814281" y="1777713"/>
            <a:chExt cx="2438400" cy="1676400"/>
          </a:xfrm>
        </p:grpSpPr>
        <p:sp>
          <p:nvSpPr>
            <p:cNvPr id="4" name="TextBox 3"/>
            <p:cNvSpPr txBox="1"/>
            <p:nvPr/>
          </p:nvSpPr>
          <p:spPr>
            <a:xfrm>
              <a:off x="1940766" y="1848852"/>
              <a:ext cx="601447"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00B050"/>
                </a:solidFill>
              </a:endParaRPr>
            </a:p>
          </p:txBody>
        </p:sp>
        <p:sp>
          <p:nvSpPr>
            <p:cNvPr id="5" name="TextBox 4"/>
            <p:cNvSpPr txBox="1"/>
            <p:nvPr/>
          </p:nvSpPr>
          <p:spPr>
            <a:xfrm>
              <a:off x="2797204" y="1831569"/>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3508060" y="1828800"/>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10" name="Oval 9"/>
            <p:cNvSpPr/>
            <p:nvPr/>
          </p:nvSpPr>
          <p:spPr>
            <a:xfrm>
              <a:off x="2177043" y="2446232"/>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77043" y="2756955"/>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82115" y="3068052"/>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33481" y="2413572"/>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33481" y="2724295"/>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38553" y="3035392"/>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08783" y="2441841"/>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814281" y="1777713"/>
              <a:ext cx="2438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p:cNvSpPr/>
          <p:nvPr/>
        </p:nvSpPr>
        <p:spPr>
          <a:xfrm>
            <a:off x="4816508" y="1792224"/>
            <a:ext cx="2438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2948490" y="4525688"/>
            <a:ext cx="2168741" cy="1391652"/>
            <a:chOff x="2948490" y="4525688"/>
            <a:chExt cx="2168741" cy="1391652"/>
          </a:xfrm>
        </p:grpSpPr>
        <p:sp>
          <p:nvSpPr>
            <p:cNvPr id="28" name="TextBox 27"/>
            <p:cNvSpPr txBox="1"/>
            <p:nvPr/>
          </p:nvSpPr>
          <p:spPr>
            <a:xfrm>
              <a:off x="2948490" y="4545740"/>
              <a:ext cx="601447"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00B050"/>
                </a:solidFill>
              </a:endParaRPr>
            </a:p>
          </p:txBody>
        </p:sp>
        <p:sp>
          <p:nvSpPr>
            <p:cNvPr id="29" name="TextBox 28"/>
            <p:cNvSpPr txBox="1"/>
            <p:nvPr/>
          </p:nvSpPr>
          <p:spPr>
            <a:xfrm>
              <a:off x="3804928" y="4528457"/>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30" name="TextBox 29"/>
            <p:cNvSpPr txBox="1"/>
            <p:nvPr/>
          </p:nvSpPr>
          <p:spPr>
            <a:xfrm>
              <a:off x="4515784" y="4525688"/>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31" name="Oval 30"/>
            <p:cNvSpPr/>
            <p:nvPr/>
          </p:nvSpPr>
          <p:spPr>
            <a:xfrm>
              <a:off x="3184767" y="514312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184767" y="5453843"/>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89839" y="576494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41205" y="511046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041205" y="5421183"/>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46277" y="573228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09047" y="5130515"/>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809047" y="4536003"/>
            <a:ext cx="1765285" cy="1741994"/>
            <a:chOff x="4809047" y="4536003"/>
            <a:chExt cx="1765285" cy="1741994"/>
          </a:xfrm>
        </p:grpSpPr>
        <p:sp>
          <p:nvSpPr>
            <p:cNvPr id="38" name="TextBox 37"/>
            <p:cNvSpPr txBox="1"/>
            <p:nvPr/>
          </p:nvSpPr>
          <p:spPr>
            <a:xfrm>
              <a:off x="5374986" y="4536004"/>
              <a:ext cx="486030"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39" name="TextBox 38"/>
            <p:cNvSpPr txBox="1"/>
            <p:nvPr/>
          </p:nvSpPr>
          <p:spPr>
            <a:xfrm>
              <a:off x="6181276" y="4536003"/>
              <a:ext cx="393056" cy="584775"/>
            </a:xfrm>
            <a:prstGeom prst="rect">
              <a:avLst/>
            </a:prstGeom>
            <a:noFill/>
          </p:spPr>
          <p:txBody>
            <a:bodyPr wrap="none" rtlCol="0">
              <a:spAutoFit/>
            </a:bodyPr>
            <a:lstStyle/>
            <a:p>
              <a:r>
                <a:rPr lang="en-US" sz="3200" dirty="0" smtClean="0">
                  <a:solidFill>
                    <a:srgbClr val="00B0F0"/>
                  </a:solidFill>
                </a:rPr>
                <a:t>6</a:t>
              </a:r>
              <a:endParaRPr lang="en-US" sz="3200" dirty="0">
                <a:solidFill>
                  <a:srgbClr val="00B0F0"/>
                </a:solidFill>
              </a:endParaRPr>
            </a:p>
          </p:txBody>
        </p:sp>
        <p:sp>
          <p:nvSpPr>
            <p:cNvPr id="40" name="Oval 39"/>
            <p:cNvSpPr/>
            <p:nvPr/>
          </p:nvSpPr>
          <p:spPr>
            <a:xfrm>
              <a:off x="5604852" y="5120777"/>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604852" y="543150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13358" y="5138735"/>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809047" y="5441238"/>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809047" y="5814874"/>
              <a:ext cx="128892" cy="463123"/>
              <a:chOff x="5035231" y="2565972"/>
              <a:chExt cx="128892" cy="463123"/>
            </a:xfrm>
          </p:grpSpPr>
          <p:sp>
            <p:nvSpPr>
              <p:cNvPr id="47" name="Oval 46"/>
              <p:cNvSpPr/>
              <p:nvPr/>
            </p:nvSpPr>
            <p:spPr>
              <a:xfrm>
                <a:off x="5035231" y="2565972"/>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35231" y="2876695"/>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Rounded Rectangle 48"/>
          <p:cNvSpPr/>
          <p:nvPr/>
        </p:nvSpPr>
        <p:spPr>
          <a:xfrm>
            <a:off x="2460160" y="4470931"/>
            <a:ext cx="4712695" cy="20459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25" idx="2"/>
            <a:endCxn id="49" idx="0"/>
          </p:cNvCxnSpPr>
          <p:nvPr/>
        </p:nvCxnSpPr>
        <p:spPr>
          <a:xfrm>
            <a:off x="3033481" y="3454113"/>
            <a:ext cx="1783027" cy="1016818"/>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6" idx="2"/>
            <a:endCxn id="49" idx="0"/>
          </p:cNvCxnSpPr>
          <p:nvPr/>
        </p:nvCxnSpPr>
        <p:spPr>
          <a:xfrm flipH="1">
            <a:off x="4816508" y="3468624"/>
            <a:ext cx="1219200" cy="1002307"/>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10024" y="3708167"/>
            <a:ext cx="2053896" cy="523220"/>
          </a:xfrm>
          <a:prstGeom prst="rect">
            <a:avLst/>
          </a:prstGeom>
          <a:noFill/>
        </p:spPr>
        <p:txBody>
          <a:bodyPr wrap="none" rtlCol="0">
            <a:spAutoFit/>
          </a:bodyPr>
          <a:lstStyle/>
          <a:p>
            <a:r>
              <a:rPr lang="en-US" sz="2800" dirty="0" smtClean="0"/>
              <a:t>Basic Merge:</a:t>
            </a:r>
            <a:endParaRPr lang="en-US" sz="2800" dirty="0"/>
          </a:p>
        </p:txBody>
      </p:sp>
    </p:spTree>
    <p:extLst>
      <p:ext uri="{BB962C8B-B14F-4D97-AF65-F5344CB8AC3E}">
        <p14:creationId xmlns:p14="http://schemas.microsoft.com/office/powerpoint/2010/main" val="16347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Merging two </a:t>
            </a:r>
            <a:r>
              <a:rPr lang="en-US" dirty="0" err="1"/>
              <a:t>Misra</a:t>
            </a:r>
            <a:r>
              <a:rPr lang="en-US" dirty="0"/>
              <a:t> </a:t>
            </a:r>
            <a:r>
              <a:rPr lang="en-US" dirty="0" err="1"/>
              <a:t>Gries</a:t>
            </a:r>
            <a:r>
              <a:rPr lang="en-US" dirty="0"/>
              <a:t> Summaries</a:t>
            </a:r>
          </a:p>
        </p:txBody>
      </p:sp>
      <p:grpSp>
        <p:nvGrpSpPr>
          <p:cNvPr id="3" name="Group 2"/>
          <p:cNvGrpSpPr/>
          <p:nvPr/>
        </p:nvGrpSpPr>
        <p:grpSpPr>
          <a:xfrm>
            <a:off x="1908918" y="1406815"/>
            <a:ext cx="4712695" cy="2045983"/>
            <a:chOff x="2460160" y="4470931"/>
            <a:chExt cx="4712695" cy="2045983"/>
          </a:xfrm>
        </p:grpSpPr>
        <p:grpSp>
          <p:nvGrpSpPr>
            <p:cNvPr id="57" name="Group 56"/>
            <p:cNvGrpSpPr/>
            <p:nvPr/>
          </p:nvGrpSpPr>
          <p:grpSpPr>
            <a:xfrm>
              <a:off x="2948490" y="4525688"/>
              <a:ext cx="2168741" cy="1391652"/>
              <a:chOff x="2948490" y="4525688"/>
              <a:chExt cx="2168741" cy="1391652"/>
            </a:xfrm>
          </p:grpSpPr>
          <p:sp>
            <p:nvSpPr>
              <p:cNvPr id="28" name="TextBox 27"/>
              <p:cNvSpPr txBox="1"/>
              <p:nvPr/>
            </p:nvSpPr>
            <p:spPr>
              <a:xfrm>
                <a:off x="2948490" y="4545740"/>
                <a:ext cx="601447"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00B050"/>
                  </a:solidFill>
                </a:endParaRPr>
              </a:p>
            </p:txBody>
          </p:sp>
          <p:sp>
            <p:nvSpPr>
              <p:cNvPr id="29" name="TextBox 28"/>
              <p:cNvSpPr txBox="1"/>
              <p:nvPr/>
            </p:nvSpPr>
            <p:spPr>
              <a:xfrm>
                <a:off x="3804928" y="4528457"/>
                <a:ext cx="601447"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30" name="TextBox 29"/>
              <p:cNvSpPr txBox="1"/>
              <p:nvPr/>
            </p:nvSpPr>
            <p:spPr>
              <a:xfrm>
                <a:off x="4515784" y="4525688"/>
                <a:ext cx="601447" cy="584775"/>
              </a:xfrm>
              <a:prstGeom prst="rect">
                <a:avLst/>
              </a:prstGeom>
              <a:noFill/>
            </p:spPr>
            <p:txBody>
              <a:bodyPr wrap="none" rtlCol="0">
                <a:spAutoFit/>
              </a:bodyPr>
              <a:lstStyle/>
              <a:p>
                <a:r>
                  <a:rPr lang="en-US" sz="3200" dirty="0" smtClean="0">
                    <a:solidFill>
                      <a:schemeClr val="tx2"/>
                    </a:solidFill>
                  </a:rPr>
                  <a:t>14</a:t>
                </a:r>
                <a:endParaRPr lang="en-US" sz="3200" dirty="0">
                  <a:solidFill>
                    <a:schemeClr val="tx2"/>
                  </a:solidFill>
                </a:endParaRPr>
              </a:p>
            </p:txBody>
          </p:sp>
          <p:sp>
            <p:nvSpPr>
              <p:cNvPr id="31" name="Oval 30"/>
              <p:cNvSpPr/>
              <p:nvPr/>
            </p:nvSpPr>
            <p:spPr>
              <a:xfrm>
                <a:off x="3184767" y="514312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184767" y="5453843"/>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89839" y="576494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41205" y="511046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041205" y="5421183"/>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46277" y="573228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09047" y="5130515"/>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809047" y="4536003"/>
              <a:ext cx="1765285" cy="1741994"/>
              <a:chOff x="4809047" y="4536003"/>
              <a:chExt cx="1765285" cy="1741994"/>
            </a:xfrm>
          </p:grpSpPr>
          <p:sp>
            <p:nvSpPr>
              <p:cNvPr id="38" name="TextBox 37"/>
              <p:cNvSpPr txBox="1"/>
              <p:nvPr/>
            </p:nvSpPr>
            <p:spPr>
              <a:xfrm>
                <a:off x="5374986" y="4536004"/>
                <a:ext cx="486030"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39" name="TextBox 38"/>
              <p:cNvSpPr txBox="1"/>
              <p:nvPr/>
            </p:nvSpPr>
            <p:spPr>
              <a:xfrm>
                <a:off x="6181276" y="4536003"/>
                <a:ext cx="393056" cy="584775"/>
              </a:xfrm>
              <a:prstGeom prst="rect">
                <a:avLst/>
              </a:prstGeom>
              <a:noFill/>
            </p:spPr>
            <p:txBody>
              <a:bodyPr wrap="none" rtlCol="0">
                <a:spAutoFit/>
              </a:bodyPr>
              <a:lstStyle/>
              <a:p>
                <a:r>
                  <a:rPr lang="en-US" sz="3200" dirty="0" smtClean="0">
                    <a:solidFill>
                      <a:srgbClr val="00B0F0"/>
                    </a:solidFill>
                  </a:rPr>
                  <a:t>6</a:t>
                </a:r>
                <a:endParaRPr lang="en-US" sz="3200" dirty="0">
                  <a:solidFill>
                    <a:srgbClr val="00B0F0"/>
                  </a:solidFill>
                </a:endParaRPr>
              </a:p>
            </p:txBody>
          </p:sp>
          <p:sp>
            <p:nvSpPr>
              <p:cNvPr id="40" name="Oval 39"/>
              <p:cNvSpPr/>
              <p:nvPr/>
            </p:nvSpPr>
            <p:spPr>
              <a:xfrm>
                <a:off x="5604852" y="5120777"/>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604852" y="5431500"/>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13358" y="5138735"/>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809047" y="5441238"/>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809047" y="5814874"/>
                <a:ext cx="128892" cy="463123"/>
                <a:chOff x="5035231" y="2565972"/>
                <a:chExt cx="128892" cy="463123"/>
              </a:xfrm>
            </p:grpSpPr>
            <p:sp>
              <p:nvSpPr>
                <p:cNvPr id="47" name="Oval 46"/>
                <p:cNvSpPr/>
                <p:nvPr/>
              </p:nvSpPr>
              <p:spPr>
                <a:xfrm>
                  <a:off x="5035231" y="2565972"/>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35231" y="2876695"/>
                  <a:ext cx="128892"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Rounded Rectangle 48"/>
            <p:cNvSpPr/>
            <p:nvPr/>
          </p:nvSpPr>
          <p:spPr>
            <a:xfrm>
              <a:off x="2460160" y="4470931"/>
              <a:ext cx="4712695" cy="20459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Up Arrow Callout 20"/>
          <p:cNvSpPr/>
          <p:nvPr/>
        </p:nvSpPr>
        <p:spPr>
          <a:xfrm>
            <a:off x="4323479" y="3452798"/>
            <a:ext cx="1643178" cy="914400"/>
          </a:xfrm>
          <a:prstGeom prst="upArrow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4</a:t>
            </a:r>
            <a:r>
              <a:rPr lang="en-US" sz="2800" baseline="30000" dirty="0" smtClean="0">
                <a:solidFill>
                  <a:schemeClr val="tx1"/>
                </a:solidFill>
              </a:rPr>
              <a:t>th</a:t>
            </a:r>
            <a:r>
              <a:rPr lang="en-US" sz="2800" dirty="0" smtClean="0">
                <a:solidFill>
                  <a:schemeClr val="tx1"/>
                </a:solidFill>
              </a:rPr>
              <a:t> largest</a:t>
            </a:r>
            <a:endParaRPr lang="en-US" sz="2800" dirty="0">
              <a:solidFill>
                <a:schemeClr val="tx1"/>
              </a:solidFill>
            </a:endParaRPr>
          </a:p>
        </p:txBody>
      </p:sp>
      <p:grpSp>
        <p:nvGrpSpPr>
          <p:cNvPr id="54" name="Group 53"/>
          <p:cNvGrpSpPr/>
          <p:nvPr/>
        </p:nvGrpSpPr>
        <p:grpSpPr>
          <a:xfrm>
            <a:off x="2507338" y="2313339"/>
            <a:ext cx="381266" cy="354825"/>
            <a:chOff x="7010134" y="5142656"/>
            <a:chExt cx="381266" cy="354825"/>
          </a:xfrm>
        </p:grpSpPr>
        <p:cxnSp>
          <p:nvCxnSpPr>
            <p:cNvPr id="55" name="Straight Connector 54"/>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2507338" y="2599611"/>
            <a:ext cx="381266" cy="354825"/>
            <a:chOff x="7010134" y="5142656"/>
            <a:chExt cx="381266" cy="354825"/>
          </a:xfrm>
        </p:grpSpPr>
        <p:cxnSp>
          <p:nvCxnSpPr>
            <p:cNvPr id="61" name="Straight Connector 60"/>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3363776" y="2266171"/>
            <a:ext cx="381266" cy="354825"/>
            <a:chOff x="7010134" y="5142656"/>
            <a:chExt cx="381266" cy="354825"/>
          </a:xfrm>
        </p:grpSpPr>
        <p:cxnSp>
          <p:nvCxnSpPr>
            <p:cNvPr id="64" name="Straight Connector 63"/>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363776" y="2573345"/>
            <a:ext cx="381266" cy="354825"/>
            <a:chOff x="7010134" y="5142656"/>
            <a:chExt cx="381266" cy="354825"/>
          </a:xfrm>
        </p:grpSpPr>
        <p:cxnSp>
          <p:nvCxnSpPr>
            <p:cNvPr id="67" name="Straight Connector 66"/>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131618" y="2675811"/>
            <a:ext cx="381266" cy="354825"/>
            <a:chOff x="7010134" y="5142656"/>
            <a:chExt cx="381266" cy="354825"/>
          </a:xfrm>
        </p:grpSpPr>
        <p:cxnSp>
          <p:nvCxnSpPr>
            <p:cNvPr id="70" name="Straight Connector 69"/>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4131618" y="2972776"/>
            <a:ext cx="381266" cy="354825"/>
            <a:chOff x="7010134" y="5142656"/>
            <a:chExt cx="381266" cy="354825"/>
          </a:xfrm>
        </p:grpSpPr>
        <p:cxnSp>
          <p:nvCxnSpPr>
            <p:cNvPr id="73" name="Straight Connector 72"/>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4927423" y="1945131"/>
            <a:ext cx="381266" cy="354825"/>
            <a:chOff x="7010134" y="5142656"/>
            <a:chExt cx="381266" cy="354825"/>
          </a:xfrm>
        </p:grpSpPr>
        <p:cxnSp>
          <p:nvCxnSpPr>
            <p:cNvPr id="76" name="Straight Connector 75"/>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4927423" y="2244786"/>
            <a:ext cx="381266" cy="354825"/>
            <a:chOff x="7010134" y="5142656"/>
            <a:chExt cx="381266" cy="354825"/>
          </a:xfrm>
        </p:grpSpPr>
        <p:cxnSp>
          <p:nvCxnSpPr>
            <p:cNvPr id="79" name="Straight Connector 78"/>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4927423" y="1576546"/>
            <a:ext cx="381266" cy="354825"/>
            <a:chOff x="7010134" y="5142656"/>
            <a:chExt cx="381266" cy="354825"/>
          </a:xfrm>
        </p:grpSpPr>
        <p:cxnSp>
          <p:nvCxnSpPr>
            <p:cNvPr id="82" name="Straight Connector 81"/>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5608263" y="2012559"/>
            <a:ext cx="381266" cy="354825"/>
            <a:chOff x="7010134" y="5142656"/>
            <a:chExt cx="381266" cy="354825"/>
          </a:xfrm>
        </p:grpSpPr>
        <p:cxnSp>
          <p:nvCxnSpPr>
            <p:cNvPr id="85" name="Straight Connector 84"/>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5608263" y="1576545"/>
            <a:ext cx="381266" cy="354825"/>
            <a:chOff x="7010134" y="5142656"/>
            <a:chExt cx="381266" cy="354825"/>
          </a:xfrm>
        </p:grpSpPr>
        <p:cxnSp>
          <p:nvCxnSpPr>
            <p:cNvPr id="88" name="Straight Connector 87"/>
            <p:cNvCxnSpPr/>
            <p:nvPr/>
          </p:nvCxnSpPr>
          <p:spPr>
            <a:xfrm>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010134" y="5142656"/>
              <a:ext cx="381266" cy="35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0" name="Content Placeholder 2"/>
              <p:cNvSpPr txBox="1">
                <a:spLocks/>
              </p:cNvSpPr>
              <p:nvPr/>
            </p:nvSpPr>
            <p:spPr>
              <a:xfrm>
                <a:off x="457200" y="4572000"/>
                <a:ext cx="8229600" cy="21227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tx2"/>
                    </a:solidFill>
                  </a:rPr>
                  <a:t>Reduce since there are more than </a:t>
                </a:r>
                <a14:m>
                  <m:oMath xmlns:m="http://schemas.openxmlformats.org/officeDocument/2006/math">
                    <m:r>
                      <a:rPr lang="en-US" b="1" i="1" smtClean="0">
                        <a:solidFill>
                          <a:schemeClr val="tx2"/>
                        </a:solidFill>
                        <a:latin typeface="Cambria Math"/>
                      </a:rPr>
                      <m:t>𝒌</m:t>
                    </m:r>
                    <m:r>
                      <a:rPr lang="en-US" b="1" i="1" smtClean="0">
                        <a:solidFill>
                          <a:schemeClr val="tx2"/>
                        </a:solidFill>
                        <a:latin typeface="Cambria Math"/>
                      </a:rPr>
                      <m:t>=</m:t>
                    </m:r>
                    <m:r>
                      <a:rPr lang="en-US" b="1" i="1" smtClean="0">
                        <a:solidFill>
                          <a:schemeClr val="tx2"/>
                        </a:solidFill>
                        <a:latin typeface="Cambria Math"/>
                      </a:rPr>
                      <m:t>𝟑</m:t>
                    </m:r>
                  </m:oMath>
                </a14:m>
                <a:r>
                  <a:rPr lang="en-US" b="1" dirty="0" smtClean="0">
                    <a:solidFill>
                      <a:schemeClr val="tx2"/>
                    </a:solidFill>
                  </a:rPr>
                  <a:t> counters :</a:t>
                </a:r>
              </a:p>
              <a:p>
                <a:pPr>
                  <a:buFont typeface="Wingdings" pitchFamily="2" charset="2"/>
                  <a:buChar char="§"/>
                </a:pPr>
                <a:r>
                  <a:rPr lang="en-US" dirty="0" smtClean="0"/>
                  <a:t> Take the </a:t>
                </a:r>
                <a14:m>
                  <m:oMath xmlns:m="http://schemas.openxmlformats.org/officeDocument/2006/math">
                    <m:d>
                      <m:dPr>
                        <m:ctrlPr>
                          <a:rPr lang="en-US" b="0" i="1" smtClean="0">
                            <a:latin typeface="Cambria Math"/>
                          </a:rPr>
                        </m:ctrlPr>
                      </m:dPr>
                      <m:e>
                        <m:r>
                          <a:rPr lang="en-US" b="0" i="1" smtClean="0">
                            <a:latin typeface="Cambria Math"/>
                          </a:rPr>
                          <m:t>𝑘</m:t>
                        </m:r>
                        <m:r>
                          <a:rPr lang="en-US" b="0" i="1" smtClean="0">
                            <a:latin typeface="Cambria Math"/>
                          </a:rPr>
                          <m:t>+1</m:t>
                        </m:r>
                      </m:e>
                    </m:d>
                  </m:oMath>
                </a14:m>
                <a:r>
                  <a:rPr lang="en-US" baseline="30000" dirty="0" err="1" smtClean="0"/>
                  <a:t>th</a:t>
                </a:r>
                <a:r>
                  <a:rPr lang="en-US" dirty="0" smtClean="0"/>
                  <a:t> = 4</a:t>
                </a:r>
                <a:r>
                  <a:rPr lang="en-US" baseline="30000" dirty="0" smtClean="0"/>
                  <a:t>th</a:t>
                </a:r>
                <a:r>
                  <a:rPr lang="en-US" dirty="0" smtClean="0"/>
                  <a:t> largest counter</a:t>
                </a:r>
              </a:p>
              <a:p>
                <a:pPr>
                  <a:buFont typeface="Wingdings" pitchFamily="2" charset="2"/>
                  <a:buChar char="§"/>
                </a:pPr>
                <a:r>
                  <a:rPr lang="en-US" dirty="0" smtClean="0"/>
                  <a:t> Subtract its value (2) from all other counters</a:t>
                </a:r>
              </a:p>
              <a:p>
                <a:pPr>
                  <a:buFont typeface="Wingdings" pitchFamily="2" charset="2"/>
                  <a:buChar char="§"/>
                </a:pPr>
                <a:r>
                  <a:rPr lang="en-US" dirty="0" smtClean="0"/>
                  <a:t> Delete non-positive counters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mc:Choice>
        <mc:Fallback xmlns="">
          <p:sp>
            <p:nvSpPr>
              <p:cNvPr id="90" name="Content Placeholder 2"/>
              <p:cNvSpPr txBox="1">
                <a:spLocks noRot="1" noChangeAspect="1" noMove="1" noResize="1" noEditPoints="1" noAdjustHandles="1" noChangeArrowheads="1" noChangeShapeType="1" noTextEdit="1"/>
              </p:cNvSpPr>
              <p:nvPr/>
            </p:nvSpPr>
            <p:spPr>
              <a:xfrm>
                <a:off x="457200" y="4572000"/>
                <a:ext cx="8229600" cy="2122712"/>
              </a:xfrm>
              <a:prstGeom prst="rect">
                <a:avLst/>
              </a:prstGeom>
              <a:blipFill rotWithShape="1">
                <a:blip r:embed="rId2"/>
                <a:stretch>
                  <a:fillRect l="-1704" t="-5747" r="-1185" b="-4023"/>
                </a:stretch>
              </a:blipFill>
            </p:spPr>
            <p:txBody>
              <a:bodyPr/>
              <a:lstStyle/>
              <a:p>
                <a:r>
                  <a:rPr lang="en-US">
                    <a:noFill/>
                  </a:rPr>
                  <a:t> </a:t>
                </a:r>
              </a:p>
            </p:txBody>
          </p:sp>
        </mc:Fallback>
      </mc:AlternateContent>
    </p:spTree>
    <p:extLst>
      <p:ext uri="{BB962C8B-B14F-4D97-AF65-F5344CB8AC3E}">
        <p14:creationId xmlns:p14="http://schemas.microsoft.com/office/powerpoint/2010/main" val="36939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arn(inVertical)">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barn(inVertical)">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barn(inVertical)">
                                      <p:cBhvr>
                                        <p:cTn id="33" dur="5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barn(inVertical)">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barn(inVertical)">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barn(inVertical)">
                                      <p:cBhvr>
                                        <p:cTn id="48" dur="500"/>
                                        <p:tgtEl>
                                          <p:spTgt spid="7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barn(inVertical)">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barn(inVertical)">
                                      <p:cBhvr>
                                        <p:cTn id="58" dur="500"/>
                                        <p:tgtEl>
                                          <p:spTgt spid="7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barn(inVertical)">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barn(inVertical)">
                                      <p:cBhvr>
                                        <p:cTn id="68" dur="500"/>
                                        <p:tgtEl>
                                          <p:spTgt spid="8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barn(inVertical)">
                                      <p:cBhvr>
                                        <p:cTn id="73" dur="500"/>
                                        <p:tgtEl>
                                          <p:spTgt spid="8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Merging </a:t>
            </a:r>
            <a:r>
              <a:rPr lang="en-US" dirty="0" smtClean="0"/>
              <a:t>MG Summaries: Correctness</a:t>
            </a:r>
            <a:endParaRPr lang="en-US" dirty="0"/>
          </a:p>
        </p:txBody>
      </p:sp>
      <mc:AlternateContent xmlns:mc="http://schemas.openxmlformats.org/markup-compatibility/2006" xmlns:a14="http://schemas.microsoft.com/office/drawing/2010/main">
        <mc:Choice Requires="a14">
          <p:sp>
            <p:nvSpPr>
              <p:cNvPr id="90" name="Content Placeholder 2"/>
              <p:cNvSpPr txBox="1">
                <a:spLocks/>
              </p:cNvSpPr>
              <p:nvPr/>
            </p:nvSpPr>
            <p:spPr>
              <a:xfrm>
                <a:off x="457200" y="1676400"/>
                <a:ext cx="8229600" cy="1981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chemeClr val="tx2"/>
                    </a:solidFill>
                  </a:rPr>
                  <a:t>Claim</a:t>
                </a:r>
                <a:r>
                  <a:rPr lang="en-US" dirty="0" smtClean="0">
                    <a:solidFill>
                      <a:schemeClr val="tx2"/>
                    </a:solidFill>
                  </a:rPr>
                  <a:t>: Final summary has at most </a:t>
                </a:r>
                <a14:m>
                  <m:oMath xmlns:m="http://schemas.openxmlformats.org/officeDocument/2006/math">
                    <m:r>
                      <a:rPr lang="en-US" i="1" dirty="0" smtClean="0">
                        <a:solidFill>
                          <a:schemeClr val="tx2"/>
                        </a:solidFill>
                        <a:latin typeface="Cambria Math"/>
                      </a:rPr>
                      <m:t>𝑘</m:t>
                    </m:r>
                  </m:oMath>
                </a14:m>
                <a:r>
                  <a:rPr lang="en-US" dirty="0" smtClean="0">
                    <a:solidFill>
                      <a:schemeClr val="tx2"/>
                    </a:solidFill>
                  </a:rPr>
                  <a:t> counters</a:t>
                </a:r>
              </a:p>
              <a:p>
                <a:pPr marL="0" indent="0">
                  <a:buFont typeface="Arial" panose="020B0604020202020204" pitchFamily="34" charset="0"/>
                  <a:buNone/>
                </a:pPr>
                <a:r>
                  <a:rPr lang="en-US" dirty="0" smtClean="0"/>
                  <a:t>Proof: </a:t>
                </a:r>
                <a:r>
                  <a:rPr lang="en-US" dirty="0" smtClean="0">
                    <a:solidFill>
                      <a:schemeClr val="tx1"/>
                    </a:solidFill>
                  </a:rPr>
                  <a:t>We subtract the </a:t>
                </a:r>
                <a14:m>
                  <m:oMath xmlns:m="http://schemas.openxmlformats.org/officeDocument/2006/math">
                    <m:r>
                      <a:rPr lang="en-US" i="1" dirty="0" smtClean="0">
                        <a:solidFill>
                          <a:schemeClr val="tx1"/>
                        </a:solidFill>
                        <a:latin typeface="Cambria Math"/>
                      </a:rPr>
                      <m:t>(</m:t>
                    </m:r>
                    <m:r>
                      <a:rPr lang="en-US" i="1" dirty="0" smtClean="0">
                        <a:solidFill>
                          <a:schemeClr val="tx1"/>
                        </a:solidFill>
                        <a:latin typeface="Cambria Math"/>
                      </a:rPr>
                      <m:t>𝑘</m:t>
                    </m:r>
                    <m:r>
                      <a:rPr lang="en-US" i="1" dirty="0" smtClean="0">
                        <a:solidFill>
                          <a:schemeClr val="tx1"/>
                        </a:solidFill>
                        <a:latin typeface="Cambria Math"/>
                      </a:rPr>
                      <m:t>+ 1)</m:t>
                    </m:r>
                  </m:oMath>
                </a14:m>
                <a:r>
                  <a:rPr lang="en-US" baseline="30000" dirty="0" err="1" smtClean="0">
                    <a:solidFill>
                      <a:schemeClr val="tx1"/>
                    </a:solidFill>
                  </a:rPr>
                  <a:t>th</a:t>
                </a:r>
                <a:r>
                  <a:rPr lang="en-US" dirty="0" smtClean="0">
                    <a:solidFill>
                      <a:schemeClr val="tx1"/>
                    </a:solidFill>
                  </a:rPr>
                  <a:t> largest from everything, so at most the </a:t>
                </a:r>
                <a14:m>
                  <m:oMath xmlns:m="http://schemas.openxmlformats.org/officeDocument/2006/math">
                    <m:r>
                      <a:rPr lang="en-US" i="1" dirty="0" smtClean="0">
                        <a:solidFill>
                          <a:schemeClr val="tx1"/>
                        </a:solidFill>
                        <a:latin typeface="Cambria Math"/>
                      </a:rPr>
                      <m:t>𝑘</m:t>
                    </m:r>
                  </m:oMath>
                </a14:m>
                <a:r>
                  <a:rPr lang="en-US" dirty="0" smtClean="0">
                    <a:solidFill>
                      <a:schemeClr val="tx1"/>
                    </a:solidFill>
                  </a:rPr>
                  <a:t> largest can remain positive.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mc:Choice>
        <mc:Fallback xmlns="">
          <p:sp>
            <p:nvSpPr>
              <p:cNvPr id="90" name="Content Placeholder 2"/>
              <p:cNvSpPr txBox="1">
                <a:spLocks noRot="1" noChangeAspect="1" noMove="1" noResize="1" noEditPoints="1" noAdjustHandles="1" noChangeArrowheads="1" noChangeShapeType="1" noTextEdit="1"/>
              </p:cNvSpPr>
              <p:nvPr/>
            </p:nvSpPr>
            <p:spPr>
              <a:xfrm>
                <a:off x="457200" y="1676400"/>
                <a:ext cx="8229600" cy="1981200"/>
              </a:xfrm>
              <a:prstGeom prst="rect">
                <a:avLst/>
              </a:prstGeom>
              <a:blipFill rotWithShape="1">
                <a:blip r:embed="rId2"/>
                <a:stretch>
                  <a:fillRect l="-1852" t="-6154" b="-8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Content Placeholder 2"/>
              <p:cNvSpPr txBox="1">
                <a:spLocks/>
              </p:cNvSpPr>
              <p:nvPr/>
            </p:nvSpPr>
            <p:spPr>
              <a:xfrm>
                <a:off x="457200" y="4114800"/>
                <a:ext cx="82296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2"/>
                    </a:solidFill>
                  </a:rPr>
                  <a:t>Claim</a:t>
                </a:r>
                <a:r>
                  <a:rPr lang="en-US" dirty="0" smtClean="0">
                    <a:solidFill>
                      <a:schemeClr val="tx2"/>
                    </a:solidFill>
                  </a:rPr>
                  <a:t>: For each element, final summary count is smaller than true count by at most </a:t>
                </a:r>
                <a14:m>
                  <m:oMath xmlns:m="http://schemas.openxmlformats.org/officeDocument/2006/math">
                    <m:f>
                      <m:fPr>
                        <m:ctrlPr>
                          <a:rPr lang="en-US" i="1">
                            <a:solidFill>
                              <a:schemeClr val="tx2"/>
                            </a:solidFill>
                            <a:latin typeface="Cambria Math"/>
                          </a:rPr>
                        </m:ctrlPr>
                      </m:fPr>
                      <m:num>
                        <m:r>
                          <a:rPr lang="en-US" i="1">
                            <a:solidFill>
                              <a:schemeClr val="tx2"/>
                            </a:solidFill>
                            <a:latin typeface="Cambria Math"/>
                          </a:rPr>
                          <m:t>𝑚</m:t>
                        </m:r>
                        <m:r>
                          <a:rPr lang="en-US" i="1">
                            <a:solidFill>
                              <a:schemeClr val="tx2"/>
                            </a:solidFill>
                            <a:latin typeface="Cambria Math"/>
                          </a:rPr>
                          <m:t>−</m:t>
                        </m:r>
                        <m:r>
                          <a:rPr lang="en-US" i="1">
                            <a:solidFill>
                              <a:schemeClr val="tx2"/>
                            </a:solidFill>
                            <a:latin typeface="Cambria Math"/>
                          </a:rPr>
                          <m:t>𝑚</m:t>
                        </m:r>
                        <m:r>
                          <a:rPr lang="en-US" i="1">
                            <a:solidFill>
                              <a:schemeClr val="tx2"/>
                            </a:solidFill>
                            <a:latin typeface="Cambria Math"/>
                          </a:rPr>
                          <m:t>′</m:t>
                        </m:r>
                      </m:num>
                      <m:den>
                        <m:r>
                          <a:rPr lang="en-US" i="1">
                            <a:solidFill>
                              <a:schemeClr val="tx2"/>
                            </a:solidFill>
                            <a:latin typeface="Cambria Math"/>
                          </a:rPr>
                          <m:t>𝑘</m:t>
                        </m:r>
                        <m:r>
                          <a:rPr lang="en-US" i="1">
                            <a:solidFill>
                              <a:schemeClr val="tx2"/>
                            </a:solidFill>
                            <a:latin typeface="Cambria Math"/>
                          </a:rPr>
                          <m:t>+1</m:t>
                        </m:r>
                      </m:den>
                    </m:f>
                  </m:oMath>
                </a14:m>
                <a:endParaRPr lang="en-US" dirty="0" smtClean="0">
                  <a:solidFill>
                    <a:schemeClr val="tx2"/>
                  </a:solidFill>
                </a:endParaRPr>
              </a:p>
              <a:p>
                <a:pPr marL="0" indent="0">
                  <a:buNone/>
                </a:pPr>
                <a:endParaRPr lang="en-US" dirty="0" smtClean="0">
                  <a:solidFill>
                    <a:schemeClr val="tx2"/>
                  </a:solidFill>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mc:Choice>
        <mc:Fallback xmlns="">
          <p:sp>
            <p:nvSpPr>
              <p:cNvPr id="91" name="Content Placeholder 2"/>
              <p:cNvSpPr txBox="1">
                <a:spLocks noRot="1" noChangeAspect="1" noMove="1" noResize="1" noEditPoints="1" noAdjustHandles="1" noChangeArrowheads="1" noChangeShapeType="1" noTextEdit="1"/>
              </p:cNvSpPr>
              <p:nvPr/>
            </p:nvSpPr>
            <p:spPr>
              <a:xfrm>
                <a:off x="457200" y="4114800"/>
                <a:ext cx="8229600" cy="1524000"/>
              </a:xfrm>
              <a:prstGeom prst="rect">
                <a:avLst/>
              </a:prstGeom>
              <a:blipFill rotWithShape="1">
                <a:blip r:embed="rId3"/>
                <a:stretch>
                  <a:fillRect l="-1852" t="-5200" r="-1852"/>
                </a:stretch>
              </a:blipFill>
            </p:spPr>
            <p:txBody>
              <a:bodyPr/>
              <a:lstStyle/>
              <a:p>
                <a:r>
                  <a:rPr lang="en-US">
                    <a:noFill/>
                  </a:rPr>
                  <a:t> </a:t>
                </a:r>
              </a:p>
            </p:txBody>
          </p:sp>
        </mc:Fallback>
      </mc:AlternateContent>
    </p:spTree>
    <p:extLst>
      <p:ext uri="{BB962C8B-B14F-4D97-AF65-F5344CB8AC3E}">
        <p14:creationId xmlns:p14="http://schemas.microsoft.com/office/powerpoint/2010/main" val="2848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Merging </a:t>
            </a:r>
            <a:r>
              <a:rPr lang="en-US" dirty="0" smtClean="0"/>
              <a:t>MG Summaries: Correctness</a:t>
            </a:r>
            <a:endParaRPr lang="en-US" dirty="0"/>
          </a:p>
        </p:txBody>
      </p:sp>
      <mc:AlternateContent xmlns:mc="http://schemas.openxmlformats.org/markup-compatibility/2006" xmlns:a14="http://schemas.microsoft.com/office/drawing/2010/main">
        <mc:Choice Requires="a14">
          <p:sp>
            <p:nvSpPr>
              <p:cNvPr id="91" name="Content Placeholder 2"/>
              <p:cNvSpPr txBox="1">
                <a:spLocks/>
              </p:cNvSpPr>
              <p:nvPr/>
            </p:nvSpPr>
            <p:spPr>
              <a:xfrm>
                <a:off x="457200" y="1371600"/>
                <a:ext cx="8229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2"/>
                    </a:solidFill>
                  </a:rPr>
                  <a:t>Claim</a:t>
                </a:r>
                <a:r>
                  <a:rPr lang="en-US" dirty="0" smtClean="0">
                    <a:solidFill>
                      <a:schemeClr val="tx2"/>
                    </a:solidFill>
                  </a:rPr>
                  <a:t>: For each element, final summary count is smaller than true count by at most </a:t>
                </a:r>
                <a14:m>
                  <m:oMath xmlns:m="http://schemas.openxmlformats.org/officeDocument/2006/math">
                    <m:f>
                      <m:fPr>
                        <m:ctrlPr>
                          <a:rPr lang="en-US" i="1">
                            <a:solidFill>
                              <a:schemeClr val="tx2"/>
                            </a:solidFill>
                            <a:latin typeface="Cambria Math"/>
                          </a:rPr>
                        </m:ctrlPr>
                      </m:fPr>
                      <m:num>
                        <m:r>
                          <a:rPr lang="en-US" i="1">
                            <a:solidFill>
                              <a:schemeClr val="tx2"/>
                            </a:solidFill>
                            <a:latin typeface="Cambria Math"/>
                          </a:rPr>
                          <m:t>𝑚</m:t>
                        </m:r>
                        <m:r>
                          <a:rPr lang="en-US" i="1">
                            <a:solidFill>
                              <a:schemeClr val="tx2"/>
                            </a:solidFill>
                            <a:latin typeface="Cambria Math"/>
                          </a:rPr>
                          <m:t>−</m:t>
                        </m:r>
                        <m:r>
                          <a:rPr lang="en-US" i="1">
                            <a:solidFill>
                              <a:schemeClr val="tx2"/>
                            </a:solidFill>
                            <a:latin typeface="Cambria Math"/>
                          </a:rPr>
                          <m:t>𝑚</m:t>
                        </m:r>
                        <m:r>
                          <a:rPr lang="en-US" i="1">
                            <a:solidFill>
                              <a:schemeClr val="tx2"/>
                            </a:solidFill>
                            <a:latin typeface="Cambria Math"/>
                          </a:rPr>
                          <m:t>′</m:t>
                        </m:r>
                      </m:num>
                      <m:den>
                        <m:r>
                          <a:rPr lang="en-US" i="1">
                            <a:solidFill>
                              <a:schemeClr val="tx2"/>
                            </a:solidFill>
                            <a:latin typeface="Cambria Math"/>
                          </a:rPr>
                          <m:t>𝑘</m:t>
                        </m:r>
                        <m:r>
                          <a:rPr lang="en-US" i="1">
                            <a:solidFill>
                              <a:schemeClr val="tx2"/>
                            </a:solidFill>
                            <a:latin typeface="Cambria Math"/>
                          </a:rPr>
                          <m:t>+1</m:t>
                        </m:r>
                      </m:den>
                    </m:f>
                  </m:oMath>
                </a14:m>
                <a:endParaRPr lang="en-US" dirty="0" smtClean="0">
                  <a:solidFill>
                    <a:schemeClr val="tx2"/>
                  </a:solidFill>
                </a:endParaRPr>
              </a:p>
              <a:p>
                <a:pPr marL="0" indent="0">
                  <a:buNone/>
                </a:pPr>
                <a:endParaRPr lang="en-US" dirty="0" smtClean="0">
                  <a:solidFill>
                    <a:schemeClr val="tx2"/>
                  </a:solidFill>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mc:Choice>
        <mc:Fallback xmlns="">
          <p:sp>
            <p:nvSpPr>
              <p:cNvPr id="91" name="Content Placeholder 2"/>
              <p:cNvSpPr txBox="1">
                <a:spLocks noRot="1" noChangeAspect="1" noMove="1" noResize="1" noEditPoints="1" noAdjustHandles="1" noChangeArrowheads="1" noChangeShapeType="1" noTextEdit="1"/>
              </p:cNvSpPr>
              <p:nvPr/>
            </p:nvSpPr>
            <p:spPr>
              <a:xfrm>
                <a:off x="457200" y="1371600"/>
                <a:ext cx="8229600" cy="1295400"/>
              </a:xfrm>
              <a:prstGeom prst="rect">
                <a:avLst/>
              </a:prstGeom>
              <a:blipFill rotWithShape="1">
                <a:blip r:embed="rId2"/>
                <a:stretch>
                  <a:fillRect l="-1852" t="-6103" r="-1852" b="-3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2400" y="3962400"/>
                <a:ext cx="3372270" cy="1966500"/>
              </a:xfrm>
              <a:prstGeom prst="rect">
                <a:avLst/>
              </a:prstGeom>
              <a:noFill/>
            </p:spPr>
            <p:txBody>
              <a:bodyPr wrap="none" rtlCol="0">
                <a:spAutoFit/>
              </a:bodyPr>
              <a:lstStyle/>
              <a:p>
                <a:r>
                  <a:rPr lang="en-US" sz="2800" dirty="0" smtClean="0">
                    <a:solidFill>
                      <a:srgbClr val="00B050"/>
                    </a:solidFill>
                  </a:rPr>
                  <a:t>Part 1</a:t>
                </a:r>
                <a:r>
                  <a:rPr lang="en-US" sz="2800" dirty="0" smtClean="0"/>
                  <a:t>:</a:t>
                </a:r>
              </a:p>
              <a:p>
                <a:r>
                  <a:rPr lang="en-US" sz="2800" dirty="0" smtClean="0"/>
                  <a:t>Total occurrences: </a:t>
                </a:r>
                <a14:m>
                  <m:oMath xmlns:m="http://schemas.openxmlformats.org/officeDocument/2006/math">
                    <m:sSub>
                      <m:sSubPr>
                        <m:ctrlPr>
                          <a:rPr lang="en-US" sz="2800" b="0" i="1" smtClean="0">
                            <a:latin typeface="Cambria Math"/>
                          </a:rPr>
                        </m:ctrlPr>
                      </m:sSubPr>
                      <m:e>
                        <m:r>
                          <a:rPr lang="en-US" sz="2800" b="0" i="1" smtClean="0">
                            <a:latin typeface="Cambria Math"/>
                          </a:rPr>
                          <m:t>𝑚</m:t>
                        </m:r>
                      </m:e>
                      <m:sub>
                        <m:r>
                          <a:rPr lang="en-US" sz="2800" b="0" i="1" smtClean="0">
                            <a:latin typeface="Cambria Math"/>
                          </a:rPr>
                          <m:t>1</m:t>
                        </m:r>
                      </m:sub>
                    </m:sSub>
                  </m:oMath>
                </a14:m>
                <a:endParaRPr lang="en-US" sz="2800" b="0" dirty="0" smtClean="0"/>
              </a:p>
              <a:p>
                <a:r>
                  <a:rPr lang="en-US" sz="2800" dirty="0" smtClean="0"/>
                  <a:t>In structure: </a:t>
                </a:r>
                <a14:m>
                  <m:oMath xmlns:m="http://schemas.openxmlformats.org/officeDocument/2006/math">
                    <m:sSub>
                      <m:sSubPr>
                        <m:ctrlPr>
                          <a:rPr lang="en-US" sz="2800" b="0" i="1" smtClean="0">
                            <a:latin typeface="Cambria Math"/>
                          </a:rPr>
                        </m:ctrlPr>
                      </m:sSubPr>
                      <m:e>
                        <m:r>
                          <a:rPr lang="en-US" sz="2800" b="0" i="1" smtClean="0">
                            <a:latin typeface="Cambria Math"/>
                          </a:rPr>
                          <m:t>𝑚</m:t>
                        </m:r>
                      </m:e>
                      <m:sub>
                        <m:r>
                          <a:rPr lang="en-US" sz="2800" b="0" i="1" smtClean="0">
                            <a:latin typeface="Cambria Math"/>
                          </a:rPr>
                          <m:t>1</m:t>
                        </m:r>
                      </m:sub>
                    </m:sSub>
                    <m:r>
                      <a:rPr lang="en-US" sz="2800" b="0" i="1" smtClean="0">
                        <a:latin typeface="Cambria Math"/>
                      </a:rPr>
                      <m:t>′</m:t>
                    </m:r>
                  </m:oMath>
                </a14:m>
                <a:endParaRPr lang="en-US" sz="2800" dirty="0" smtClean="0"/>
              </a:p>
              <a:p>
                <a:r>
                  <a:rPr lang="en-US" sz="2800" b="1" dirty="0" smtClean="0">
                    <a:solidFill>
                      <a:srgbClr val="00B050"/>
                    </a:solidFill>
                  </a:rPr>
                  <a:t>Count loss: </a:t>
                </a:r>
                <a14:m>
                  <m:oMath xmlns:m="http://schemas.openxmlformats.org/officeDocument/2006/math">
                    <m:r>
                      <a:rPr lang="en-US" sz="2800" b="1" i="1" smtClean="0">
                        <a:solidFill>
                          <a:srgbClr val="00B050"/>
                        </a:solidFill>
                        <a:latin typeface="Cambria Math"/>
                      </a:rPr>
                      <m:t>≤</m:t>
                    </m:r>
                    <m:f>
                      <m:fPr>
                        <m:ctrlPr>
                          <a:rPr lang="en-US" sz="2800" b="1" i="1">
                            <a:solidFill>
                              <a:srgbClr val="00B050"/>
                            </a:solidFill>
                            <a:latin typeface="Cambria Math"/>
                          </a:rPr>
                        </m:ctrlPr>
                      </m:fPr>
                      <m:num>
                        <m:sSub>
                          <m:sSubPr>
                            <m:ctrlPr>
                              <a:rPr lang="en-US" sz="2800" b="1" i="1" smtClean="0">
                                <a:solidFill>
                                  <a:srgbClr val="00B050"/>
                                </a:solidFill>
                                <a:latin typeface="Cambria Math"/>
                              </a:rPr>
                            </m:ctrlPr>
                          </m:sSubPr>
                          <m:e>
                            <m:r>
                              <a:rPr lang="en-US" sz="2800" b="1" i="1">
                                <a:solidFill>
                                  <a:srgbClr val="00B050"/>
                                </a:solidFill>
                                <a:latin typeface="Cambria Math"/>
                              </a:rPr>
                              <m:t>𝒎</m:t>
                            </m:r>
                          </m:e>
                          <m:sub>
                            <m:r>
                              <a:rPr lang="en-US" sz="2800" b="1" i="1" smtClean="0">
                                <a:solidFill>
                                  <a:srgbClr val="00B050"/>
                                </a:solidFill>
                                <a:latin typeface="Cambria Math"/>
                              </a:rPr>
                              <m:t>𝟏</m:t>
                            </m:r>
                          </m:sub>
                        </m:sSub>
                        <m:r>
                          <a:rPr lang="en-US" sz="2800" b="1" i="1">
                            <a:solidFill>
                              <a:srgbClr val="00B050"/>
                            </a:solidFill>
                            <a:latin typeface="Cambria Math"/>
                          </a:rPr>
                          <m:t>−</m:t>
                        </m:r>
                        <m:sSub>
                          <m:sSubPr>
                            <m:ctrlPr>
                              <a:rPr lang="en-US" sz="2800" b="1" i="1" smtClean="0">
                                <a:solidFill>
                                  <a:srgbClr val="00B050"/>
                                </a:solidFill>
                                <a:latin typeface="Cambria Math"/>
                              </a:rPr>
                            </m:ctrlPr>
                          </m:sSubPr>
                          <m:e>
                            <m:r>
                              <a:rPr lang="en-US" sz="2800" b="1" i="1">
                                <a:solidFill>
                                  <a:srgbClr val="00B050"/>
                                </a:solidFill>
                                <a:latin typeface="Cambria Math"/>
                              </a:rPr>
                              <m:t>𝒎</m:t>
                            </m:r>
                          </m:e>
                          <m:sub>
                            <m:r>
                              <a:rPr lang="en-US" sz="2800" b="1" i="1" smtClean="0">
                                <a:solidFill>
                                  <a:srgbClr val="00B050"/>
                                </a:solidFill>
                                <a:latin typeface="Cambria Math"/>
                              </a:rPr>
                              <m:t>𝟏</m:t>
                            </m:r>
                          </m:sub>
                        </m:sSub>
                        <m:r>
                          <a:rPr lang="en-US" sz="2800" b="1" i="1">
                            <a:solidFill>
                              <a:srgbClr val="00B050"/>
                            </a:solidFill>
                            <a:latin typeface="Cambria Math"/>
                          </a:rPr>
                          <m:t>′</m:t>
                        </m:r>
                      </m:num>
                      <m:den>
                        <m:r>
                          <a:rPr lang="en-US" sz="2800" b="1" i="1">
                            <a:solidFill>
                              <a:srgbClr val="00B050"/>
                            </a:solidFill>
                            <a:latin typeface="Cambria Math"/>
                          </a:rPr>
                          <m:t>𝒌</m:t>
                        </m:r>
                        <m:r>
                          <a:rPr lang="en-US" sz="2800" b="1" i="1">
                            <a:solidFill>
                              <a:srgbClr val="00B050"/>
                            </a:solidFill>
                            <a:latin typeface="Cambria Math"/>
                          </a:rPr>
                          <m:t>+</m:t>
                        </m:r>
                        <m:r>
                          <a:rPr lang="en-US" sz="2800" b="1" i="1">
                            <a:solidFill>
                              <a:srgbClr val="00B050"/>
                            </a:solidFill>
                            <a:latin typeface="Cambria Math"/>
                          </a:rPr>
                          <m:t>𝟏</m:t>
                        </m:r>
                      </m:den>
                    </m:f>
                  </m:oMath>
                </a14:m>
                <a:endParaRPr lang="en-US" sz="2800" b="1"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152400" y="3962400"/>
                <a:ext cx="3372270" cy="1966500"/>
              </a:xfrm>
              <a:prstGeom prst="rect">
                <a:avLst/>
              </a:prstGeom>
              <a:blipFill rotWithShape="1">
                <a:blip r:embed="rId3"/>
                <a:stretch>
                  <a:fillRect l="-3617" t="-2786" b="-34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09999" y="3962400"/>
                <a:ext cx="3380541" cy="1966372"/>
              </a:xfrm>
              <a:prstGeom prst="rect">
                <a:avLst/>
              </a:prstGeom>
              <a:noFill/>
            </p:spPr>
            <p:txBody>
              <a:bodyPr wrap="none" rtlCol="0">
                <a:spAutoFit/>
              </a:bodyPr>
              <a:lstStyle/>
              <a:p>
                <a:r>
                  <a:rPr lang="en-US" sz="2800" dirty="0" smtClean="0">
                    <a:solidFill>
                      <a:srgbClr val="00B050"/>
                    </a:solidFill>
                  </a:rPr>
                  <a:t>Part 2</a:t>
                </a:r>
                <a:r>
                  <a:rPr lang="en-US" sz="2800" dirty="0" smtClean="0"/>
                  <a:t>:</a:t>
                </a:r>
              </a:p>
              <a:p>
                <a:r>
                  <a:rPr lang="en-US" sz="2800" dirty="0" smtClean="0"/>
                  <a:t>Total occurrences: </a:t>
                </a:r>
                <a14:m>
                  <m:oMath xmlns:m="http://schemas.openxmlformats.org/officeDocument/2006/math">
                    <m:sSub>
                      <m:sSubPr>
                        <m:ctrlPr>
                          <a:rPr lang="en-US" sz="2800" b="0" i="1" smtClean="0">
                            <a:latin typeface="Cambria Math"/>
                          </a:rPr>
                        </m:ctrlPr>
                      </m:sSubPr>
                      <m:e>
                        <m:r>
                          <a:rPr lang="en-US" sz="2800" b="0" i="1" smtClean="0">
                            <a:latin typeface="Cambria Math"/>
                          </a:rPr>
                          <m:t>𝑚</m:t>
                        </m:r>
                      </m:e>
                      <m:sub>
                        <m:r>
                          <a:rPr lang="en-US" sz="2800" b="0" i="1" smtClean="0">
                            <a:latin typeface="Cambria Math"/>
                          </a:rPr>
                          <m:t>2</m:t>
                        </m:r>
                      </m:sub>
                    </m:sSub>
                  </m:oMath>
                </a14:m>
                <a:endParaRPr lang="en-US" sz="2800" b="0" dirty="0" smtClean="0"/>
              </a:p>
              <a:p>
                <a:r>
                  <a:rPr lang="en-US" sz="2800" dirty="0" smtClean="0"/>
                  <a:t>In structure: </a:t>
                </a:r>
                <a14:m>
                  <m:oMath xmlns:m="http://schemas.openxmlformats.org/officeDocument/2006/math">
                    <m:sSub>
                      <m:sSubPr>
                        <m:ctrlPr>
                          <a:rPr lang="en-US" sz="2800" b="0" i="1" smtClean="0">
                            <a:latin typeface="Cambria Math"/>
                          </a:rPr>
                        </m:ctrlPr>
                      </m:sSubPr>
                      <m:e>
                        <m:r>
                          <a:rPr lang="en-US" sz="2800" b="0" i="1" smtClean="0">
                            <a:latin typeface="Cambria Math"/>
                          </a:rPr>
                          <m:t>𝑚</m:t>
                        </m:r>
                      </m:e>
                      <m:sub>
                        <m:r>
                          <a:rPr lang="en-US" sz="2800" b="0" i="1" smtClean="0">
                            <a:latin typeface="Cambria Math"/>
                          </a:rPr>
                          <m:t>2</m:t>
                        </m:r>
                      </m:sub>
                    </m:sSub>
                    <m:r>
                      <a:rPr lang="en-US" sz="2800" b="0" i="1" smtClean="0">
                        <a:latin typeface="Cambria Math"/>
                      </a:rPr>
                      <m:t>′</m:t>
                    </m:r>
                  </m:oMath>
                </a14:m>
                <a:endParaRPr lang="en-US" sz="2800" dirty="0" smtClean="0"/>
              </a:p>
              <a:p>
                <a:r>
                  <a:rPr lang="en-US" sz="2800" b="1" dirty="0">
                    <a:solidFill>
                      <a:srgbClr val="00B050"/>
                    </a:solidFill>
                  </a:rPr>
                  <a:t>Count loss: </a:t>
                </a:r>
                <a14:m>
                  <m:oMath xmlns:m="http://schemas.openxmlformats.org/officeDocument/2006/math">
                    <m:r>
                      <a:rPr lang="en-US" sz="2800" b="1" i="1">
                        <a:solidFill>
                          <a:srgbClr val="00B050"/>
                        </a:solidFill>
                        <a:latin typeface="Cambria Math"/>
                      </a:rPr>
                      <m:t>≤</m:t>
                    </m:r>
                    <m:f>
                      <m:fPr>
                        <m:ctrlPr>
                          <a:rPr lang="en-US" sz="2800" b="1" i="1">
                            <a:solidFill>
                              <a:srgbClr val="00B050"/>
                            </a:solidFill>
                            <a:latin typeface="Cambria Math"/>
                          </a:rPr>
                        </m:ctrlPr>
                      </m:fPr>
                      <m:num>
                        <m:sSub>
                          <m:sSubPr>
                            <m:ctrlPr>
                              <a:rPr lang="en-US" sz="2800" b="1" i="1">
                                <a:solidFill>
                                  <a:srgbClr val="00B050"/>
                                </a:solidFill>
                                <a:latin typeface="Cambria Math"/>
                              </a:rPr>
                            </m:ctrlPr>
                          </m:sSubPr>
                          <m:e>
                            <m:r>
                              <a:rPr lang="en-US" sz="2800" b="1" i="1">
                                <a:solidFill>
                                  <a:srgbClr val="00B050"/>
                                </a:solidFill>
                                <a:latin typeface="Cambria Math"/>
                              </a:rPr>
                              <m:t>𝒎</m:t>
                            </m:r>
                          </m:e>
                          <m:sub>
                            <m:r>
                              <a:rPr lang="en-US" sz="2800" b="1" i="1" smtClean="0">
                                <a:solidFill>
                                  <a:srgbClr val="00B050"/>
                                </a:solidFill>
                                <a:latin typeface="Cambria Math"/>
                              </a:rPr>
                              <m:t>𝟐</m:t>
                            </m:r>
                          </m:sub>
                        </m:sSub>
                        <m:r>
                          <a:rPr lang="en-US" sz="2800" b="1" i="1">
                            <a:solidFill>
                              <a:srgbClr val="00B050"/>
                            </a:solidFill>
                            <a:latin typeface="Cambria Math"/>
                          </a:rPr>
                          <m:t>−</m:t>
                        </m:r>
                        <m:sSub>
                          <m:sSubPr>
                            <m:ctrlPr>
                              <a:rPr lang="en-US" sz="2800" b="1" i="1">
                                <a:solidFill>
                                  <a:srgbClr val="00B050"/>
                                </a:solidFill>
                                <a:latin typeface="Cambria Math"/>
                              </a:rPr>
                            </m:ctrlPr>
                          </m:sSubPr>
                          <m:e>
                            <m:r>
                              <a:rPr lang="en-US" sz="2800" b="1" i="1">
                                <a:solidFill>
                                  <a:srgbClr val="00B050"/>
                                </a:solidFill>
                                <a:latin typeface="Cambria Math"/>
                              </a:rPr>
                              <m:t>𝒎</m:t>
                            </m:r>
                          </m:e>
                          <m:sub>
                            <m:r>
                              <a:rPr lang="en-US" sz="2800" b="1" i="1" smtClean="0">
                                <a:solidFill>
                                  <a:srgbClr val="00B050"/>
                                </a:solidFill>
                                <a:latin typeface="Cambria Math"/>
                              </a:rPr>
                              <m:t>𝟐</m:t>
                            </m:r>
                          </m:sub>
                        </m:sSub>
                        <m:r>
                          <a:rPr lang="en-US" sz="2800" b="1" i="1">
                            <a:solidFill>
                              <a:srgbClr val="00B050"/>
                            </a:solidFill>
                            <a:latin typeface="Cambria Math"/>
                          </a:rPr>
                          <m:t>′</m:t>
                        </m:r>
                      </m:num>
                      <m:den>
                        <m:r>
                          <a:rPr lang="en-US" sz="2800" b="1" i="1">
                            <a:solidFill>
                              <a:srgbClr val="00B050"/>
                            </a:solidFill>
                            <a:latin typeface="Cambria Math"/>
                          </a:rPr>
                          <m:t>𝒌</m:t>
                        </m:r>
                        <m:r>
                          <a:rPr lang="en-US" sz="2800" b="1" i="1">
                            <a:solidFill>
                              <a:srgbClr val="00B050"/>
                            </a:solidFill>
                            <a:latin typeface="Cambria Math"/>
                          </a:rPr>
                          <m:t>+</m:t>
                        </m:r>
                        <m:r>
                          <a:rPr lang="en-US" sz="2800" b="1" i="1">
                            <a:solidFill>
                              <a:srgbClr val="00B050"/>
                            </a:solidFill>
                            <a:latin typeface="Cambria Math"/>
                          </a:rPr>
                          <m:t>𝟏</m:t>
                        </m:r>
                      </m:den>
                    </m:f>
                  </m:oMath>
                </a14:m>
                <a:endParaRPr lang="en-US" sz="28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3809999" y="3962400"/>
                <a:ext cx="3380541" cy="1966372"/>
              </a:xfrm>
              <a:prstGeom prst="rect">
                <a:avLst/>
              </a:prstGeom>
              <a:blipFill rotWithShape="1">
                <a:blip r:embed="rId4"/>
                <a:stretch>
                  <a:fillRect l="-3604" t="-2786" b="-34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457200" y="2667000"/>
                <a:ext cx="8229600" cy="1295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t>Proof</a:t>
                </a:r>
                <a:r>
                  <a:rPr lang="en-US" dirty="0" smtClean="0"/>
                  <a:t>: “Counts” for element </a:t>
                </a:r>
                <a14:m>
                  <m:oMath xmlns:m="http://schemas.openxmlformats.org/officeDocument/2006/math">
                    <m:r>
                      <a:rPr lang="en-US" i="1" dirty="0" smtClean="0">
                        <a:latin typeface="Cambria Math"/>
                      </a:rPr>
                      <m:t>𝑥</m:t>
                    </m:r>
                  </m:oMath>
                </a14:m>
                <a:r>
                  <a:rPr lang="en-US" dirty="0" smtClean="0"/>
                  <a:t> can be  lost in </a:t>
                </a:r>
                <a:r>
                  <a:rPr lang="en-US" dirty="0" smtClean="0">
                    <a:solidFill>
                      <a:srgbClr val="00B050"/>
                    </a:solidFill>
                  </a:rPr>
                  <a:t>part1</a:t>
                </a:r>
                <a:r>
                  <a:rPr lang="en-US" dirty="0" smtClean="0"/>
                  <a:t>, </a:t>
                </a:r>
                <a:r>
                  <a:rPr lang="en-US" dirty="0" smtClean="0">
                    <a:solidFill>
                      <a:srgbClr val="00B050"/>
                    </a:solidFill>
                  </a:rPr>
                  <a:t>part2</a:t>
                </a:r>
                <a:r>
                  <a:rPr lang="en-US" dirty="0" smtClean="0"/>
                  <a:t>, or in the </a:t>
                </a:r>
                <a:r>
                  <a:rPr lang="en-US" dirty="0" smtClean="0">
                    <a:solidFill>
                      <a:srgbClr val="7030A0"/>
                    </a:solidFill>
                  </a:rPr>
                  <a:t>reduce component of the merge</a:t>
                </a:r>
                <a:endParaRPr lang="en-US" dirty="0" smtClean="0"/>
              </a:p>
              <a:p>
                <a:pPr marL="0" indent="0">
                  <a:buNone/>
                </a:pPr>
                <a:r>
                  <a:rPr lang="en-US" dirty="0" smtClean="0"/>
                  <a:t>We add up the bounds on the  losses</a:t>
                </a:r>
                <a:endParaRPr lang="en-US" dirty="0"/>
              </a:p>
              <a:p>
                <a:pPr marL="0" indent="0">
                  <a:buFont typeface="Arial" panose="020B0604020202020204" pitchFamily="34" charset="0"/>
                  <a:buNone/>
                </a:pPr>
                <a:endParaRPr lang="en-US"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457200" y="2667000"/>
                <a:ext cx="8229600" cy="1295400"/>
              </a:xfrm>
              <a:prstGeom prst="rect">
                <a:avLst/>
              </a:prstGeom>
              <a:blipFill rotWithShape="1">
                <a:blip r:embed="rId5"/>
                <a:stretch>
                  <a:fillRect l="-1704" t="-12264" r="-519"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8771" y="5945463"/>
                <a:ext cx="7961086" cy="523220"/>
              </a:xfrm>
              <a:prstGeom prst="rect">
                <a:avLst/>
              </a:prstGeom>
              <a:noFill/>
            </p:spPr>
            <p:txBody>
              <a:bodyPr wrap="square" rtlCol="0">
                <a:spAutoFit/>
              </a:bodyPr>
              <a:lstStyle/>
              <a:p>
                <a:r>
                  <a:rPr lang="en-US" sz="2800" dirty="0" smtClean="0">
                    <a:solidFill>
                      <a:srgbClr val="7030A0"/>
                    </a:solidFill>
                  </a:rPr>
                  <a:t>Reduce loss </a:t>
                </a:r>
                <a:r>
                  <a:rPr lang="en-US" sz="2800" dirty="0" smtClean="0"/>
                  <a:t>is at most </a:t>
                </a:r>
                <a14:m>
                  <m:oMath xmlns:m="http://schemas.openxmlformats.org/officeDocument/2006/math">
                    <m:r>
                      <a:rPr lang="en-US" sz="2800" b="1" i="1" dirty="0" smtClean="0">
                        <a:solidFill>
                          <a:srgbClr val="7030A0"/>
                        </a:solidFill>
                        <a:latin typeface="Cambria Math"/>
                      </a:rPr>
                      <m:t>𝑿</m:t>
                    </m:r>
                    <m:r>
                      <a:rPr lang="en-US" sz="2800" b="1" i="1" dirty="0" smtClean="0">
                        <a:solidFill>
                          <a:srgbClr val="7030A0"/>
                        </a:solidFill>
                        <a:latin typeface="Cambria Math"/>
                      </a:rPr>
                      <m:t>=(</m:t>
                    </m:r>
                    <m:r>
                      <a:rPr lang="en-US" sz="2800" b="1" i="1" dirty="0" smtClean="0">
                        <a:solidFill>
                          <a:srgbClr val="7030A0"/>
                        </a:solidFill>
                        <a:latin typeface="Cambria Math"/>
                      </a:rPr>
                      <m:t>𝒌</m:t>
                    </m:r>
                    <m:r>
                      <a:rPr lang="en-US" sz="2800" b="1" i="1" dirty="0" smtClean="0">
                        <a:solidFill>
                          <a:srgbClr val="7030A0"/>
                        </a:solidFill>
                        <a:latin typeface="Cambria Math"/>
                      </a:rPr>
                      <m:t>+</m:t>
                    </m:r>
                    <m:r>
                      <a:rPr lang="en-US" sz="2800" b="1" i="1" dirty="0" smtClean="0">
                        <a:solidFill>
                          <a:srgbClr val="7030A0"/>
                        </a:solidFill>
                        <a:latin typeface="Cambria Math"/>
                      </a:rPr>
                      <m:t>𝟏</m:t>
                    </m:r>
                    <m:r>
                      <a:rPr lang="en-US" sz="2800" b="1" i="1" dirty="0" smtClean="0">
                        <a:solidFill>
                          <a:srgbClr val="7030A0"/>
                        </a:solidFill>
                        <a:latin typeface="Cambria Math"/>
                      </a:rPr>
                      <m:t>)</m:t>
                    </m:r>
                  </m:oMath>
                </a14:m>
                <a:r>
                  <a:rPr lang="en-US" sz="2800" baseline="30000" dirty="0" err="1" smtClean="0"/>
                  <a:t>th</a:t>
                </a:r>
                <a:r>
                  <a:rPr lang="en-US" sz="2800" dirty="0" smtClean="0"/>
                  <a:t>  largest counter</a:t>
                </a:r>
              </a:p>
            </p:txBody>
          </p:sp>
        </mc:Choice>
        <mc:Fallback xmlns="">
          <p:sp>
            <p:nvSpPr>
              <p:cNvPr id="9" name="TextBox 8"/>
              <p:cNvSpPr txBox="1">
                <a:spLocks noRot="1" noChangeAspect="1" noMove="1" noResize="1" noEditPoints="1" noAdjustHandles="1" noChangeArrowheads="1" noChangeShapeType="1" noTextEdit="1"/>
              </p:cNvSpPr>
              <p:nvPr/>
            </p:nvSpPr>
            <p:spPr>
              <a:xfrm>
                <a:off x="148771" y="5945463"/>
                <a:ext cx="7961086" cy="523220"/>
              </a:xfrm>
              <a:prstGeom prst="rect">
                <a:avLst/>
              </a:prstGeom>
              <a:blipFill rotWithShape="1">
                <a:blip r:embed="rId6"/>
                <a:stretch>
                  <a:fillRect l="-1531"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17141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Merging </a:t>
            </a:r>
            <a:r>
              <a:rPr lang="en-US" dirty="0" smtClean="0"/>
              <a:t>MG Summaries: Correctness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437729" y="3200400"/>
                <a:ext cx="3372270" cy="1966500"/>
              </a:xfrm>
              <a:prstGeom prst="rect">
                <a:avLst/>
              </a:prstGeom>
              <a:noFill/>
            </p:spPr>
            <p:txBody>
              <a:bodyPr wrap="none" rtlCol="0">
                <a:spAutoFit/>
              </a:bodyPr>
              <a:lstStyle/>
              <a:p>
                <a:r>
                  <a:rPr lang="en-US" sz="2800" dirty="0" smtClean="0">
                    <a:solidFill>
                      <a:srgbClr val="00B050"/>
                    </a:solidFill>
                  </a:rPr>
                  <a:t>Part 1</a:t>
                </a:r>
                <a:r>
                  <a:rPr lang="en-US" sz="2800" dirty="0" smtClean="0"/>
                  <a:t>:</a:t>
                </a:r>
              </a:p>
              <a:p>
                <a:r>
                  <a:rPr lang="en-US" sz="2800" dirty="0" smtClean="0"/>
                  <a:t>Total occurrences: </a:t>
                </a:r>
                <a14:m>
                  <m:oMath xmlns:m="http://schemas.openxmlformats.org/officeDocument/2006/math">
                    <m:sSub>
                      <m:sSubPr>
                        <m:ctrlPr>
                          <a:rPr lang="en-US" sz="2800" b="0" i="1" smtClean="0">
                            <a:latin typeface="Cambria Math"/>
                          </a:rPr>
                        </m:ctrlPr>
                      </m:sSubPr>
                      <m:e>
                        <m:r>
                          <a:rPr lang="en-US" sz="2800" b="0" i="1" smtClean="0">
                            <a:latin typeface="Cambria Math"/>
                          </a:rPr>
                          <m:t>𝑚</m:t>
                        </m:r>
                      </m:e>
                      <m:sub>
                        <m:r>
                          <a:rPr lang="en-US" sz="2800" b="0" i="1" smtClean="0">
                            <a:latin typeface="Cambria Math"/>
                          </a:rPr>
                          <m:t>1</m:t>
                        </m:r>
                      </m:sub>
                    </m:sSub>
                  </m:oMath>
                </a14:m>
                <a:endParaRPr lang="en-US" sz="2800" b="0" dirty="0" smtClean="0"/>
              </a:p>
              <a:p>
                <a:r>
                  <a:rPr lang="en-US" sz="2800" dirty="0" smtClean="0"/>
                  <a:t>In structure: </a:t>
                </a:r>
                <a14:m>
                  <m:oMath xmlns:m="http://schemas.openxmlformats.org/officeDocument/2006/math">
                    <m:sSub>
                      <m:sSubPr>
                        <m:ctrlPr>
                          <a:rPr lang="en-US" sz="2800" b="0" i="1" smtClean="0">
                            <a:latin typeface="Cambria Math"/>
                          </a:rPr>
                        </m:ctrlPr>
                      </m:sSubPr>
                      <m:e>
                        <m:r>
                          <a:rPr lang="en-US" sz="2800" b="0" i="1" smtClean="0">
                            <a:latin typeface="Cambria Math"/>
                          </a:rPr>
                          <m:t>𝑚</m:t>
                        </m:r>
                      </m:e>
                      <m:sub>
                        <m:r>
                          <a:rPr lang="en-US" sz="2800" b="0" i="1" smtClean="0">
                            <a:latin typeface="Cambria Math"/>
                          </a:rPr>
                          <m:t>1</m:t>
                        </m:r>
                      </m:sub>
                    </m:sSub>
                    <m:r>
                      <a:rPr lang="en-US" sz="2800" b="0" i="1" smtClean="0">
                        <a:latin typeface="Cambria Math"/>
                      </a:rPr>
                      <m:t>′</m:t>
                    </m:r>
                  </m:oMath>
                </a14:m>
                <a:endParaRPr lang="en-US" sz="2800" dirty="0" smtClean="0"/>
              </a:p>
              <a:p>
                <a:r>
                  <a:rPr lang="en-US" sz="2800" b="1" dirty="0" smtClean="0">
                    <a:solidFill>
                      <a:srgbClr val="00B050"/>
                    </a:solidFill>
                  </a:rPr>
                  <a:t>Count loss: </a:t>
                </a:r>
                <a14:m>
                  <m:oMath xmlns:m="http://schemas.openxmlformats.org/officeDocument/2006/math">
                    <m:r>
                      <a:rPr lang="en-US" sz="2800" b="1" i="1" smtClean="0">
                        <a:solidFill>
                          <a:srgbClr val="00B050"/>
                        </a:solidFill>
                        <a:latin typeface="Cambria Math"/>
                      </a:rPr>
                      <m:t>≤</m:t>
                    </m:r>
                    <m:f>
                      <m:fPr>
                        <m:ctrlPr>
                          <a:rPr lang="en-US" sz="2800" b="1" i="1">
                            <a:solidFill>
                              <a:srgbClr val="00B050"/>
                            </a:solidFill>
                            <a:latin typeface="Cambria Math"/>
                          </a:rPr>
                        </m:ctrlPr>
                      </m:fPr>
                      <m:num>
                        <m:sSub>
                          <m:sSubPr>
                            <m:ctrlPr>
                              <a:rPr lang="en-US" sz="2800" b="1" i="1" smtClean="0">
                                <a:solidFill>
                                  <a:srgbClr val="00B050"/>
                                </a:solidFill>
                                <a:latin typeface="Cambria Math"/>
                              </a:rPr>
                            </m:ctrlPr>
                          </m:sSubPr>
                          <m:e>
                            <m:r>
                              <a:rPr lang="en-US" sz="2800" b="1" i="1">
                                <a:solidFill>
                                  <a:srgbClr val="00B050"/>
                                </a:solidFill>
                                <a:latin typeface="Cambria Math"/>
                              </a:rPr>
                              <m:t>𝒎</m:t>
                            </m:r>
                          </m:e>
                          <m:sub>
                            <m:r>
                              <a:rPr lang="en-US" sz="2800" b="1" i="1" smtClean="0">
                                <a:solidFill>
                                  <a:srgbClr val="00B050"/>
                                </a:solidFill>
                                <a:latin typeface="Cambria Math"/>
                              </a:rPr>
                              <m:t>𝟏</m:t>
                            </m:r>
                          </m:sub>
                        </m:sSub>
                        <m:r>
                          <a:rPr lang="en-US" sz="2800" b="1" i="1">
                            <a:solidFill>
                              <a:srgbClr val="00B050"/>
                            </a:solidFill>
                            <a:latin typeface="Cambria Math"/>
                          </a:rPr>
                          <m:t>−</m:t>
                        </m:r>
                        <m:sSub>
                          <m:sSubPr>
                            <m:ctrlPr>
                              <a:rPr lang="en-US" sz="2800" b="1" i="1" smtClean="0">
                                <a:solidFill>
                                  <a:srgbClr val="00B050"/>
                                </a:solidFill>
                                <a:latin typeface="Cambria Math"/>
                              </a:rPr>
                            </m:ctrlPr>
                          </m:sSubPr>
                          <m:e>
                            <m:r>
                              <a:rPr lang="en-US" sz="2800" b="1" i="1">
                                <a:solidFill>
                                  <a:srgbClr val="00B050"/>
                                </a:solidFill>
                                <a:latin typeface="Cambria Math"/>
                              </a:rPr>
                              <m:t>𝒎</m:t>
                            </m:r>
                          </m:e>
                          <m:sub>
                            <m:r>
                              <a:rPr lang="en-US" sz="2800" b="1" i="1" smtClean="0">
                                <a:solidFill>
                                  <a:srgbClr val="00B050"/>
                                </a:solidFill>
                                <a:latin typeface="Cambria Math"/>
                              </a:rPr>
                              <m:t>𝟏</m:t>
                            </m:r>
                          </m:sub>
                        </m:sSub>
                        <m:r>
                          <a:rPr lang="en-US" sz="2800" b="1" i="1">
                            <a:solidFill>
                              <a:srgbClr val="00B050"/>
                            </a:solidFill>
                            <a:latin typeface="Cambria Math"/>
                          </a:rPr>
                          <m:t>′</m:t>
                        </m:r>
                      </m:num>
                      <m:den>
                        <m:r>
                          <a:rPr lang="en-US" sz="2800" b="1" i="1">
                            <a:solidFill>
                              <a:srgbClr val="00B050"/>
                            </a:solidFill>
                            <a:latin typeface="Cambria Math"/>
                          </a:rPr>
                          <m:t>𝒌</m:t>
                        </m:r>
                        <m:r>
                          <a:rPr lang="en-US" sz="2800" b="1" i="1">
                            <a:solidFill>
                              <a:srgbClr val="00B050"/>
                            </a:solidFill>
                            <a:latin typeface="Cambria Math"/>
                          </a:rPr>
                          <m:t>+</m:t>
                        </m:r>
                        <m:r>
                          <a:rPr lang="en-US" sz="2800" b="1" i="1">
                            <a:solidFill>
                              <a:srgbClr val="00B050"/>
                            </a:solidFill>
                            <a:latin typeface="Cambria Math"/>
                          </a:rPr>
                          <m:t>𝟏</m:t>
                        </m:r>
                      </m:den>
                    </m:f>
                  </m:oMath>
                </a14:m>
                <a:endParaRPr lang="en-US" sz="2800" b="1"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437729" y="3200400"/>
                <a:ext cx="3372270" cy="1966500"/>
              </a:xfrm>
              <a:prstGeom prst="rect">
                <a:avLst/>
              </a:prstGeom>
              <a:blipFill rotWithShape="1">
                <a:blip r:embed="rId2"/>
                <a:stretch>
                  <a:fillRect l="-3797" t="-2786" b="-34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1259" y="3185886"/>
                <a:ext cx="3380541" cy="1966372"/>
              </a:xfrm>
              <a:prstGeom prst="rect">
                <a:avLst/>
              </a:prstGeom>
              <a:noFill/>
            </p:spPr>
            <p:txBody>
              <a:bodyPr wrap="none" rtlCol="0">
                <a:spAutoFit/>
              </a:bodyPr>
              <a:lstStyle/>
              <a:p>
                <a:r>
                  <a:rPr lang="en-US" sz="2800" dirty="0" smtClean="0">
                    <a:solidFill>
                      <a:srgbClr val="00B050"/>
                    </a:solidFill>
                  </a:rPr>
                  <a:t>Part 2</a:t>
                </a:r>
                <a:r>
                  <a:rPr lang="en-US" sz="2800" dirty="0" smtClean="0"/>
                  <a:t>:</a:t>
                </a:r>
              </a:p>
              <a:p>
                <a:r>
                  <a:rPr lang="en-US" sz="2800" dirty="0" smtClean="0"/>
                  <a:t>Total occurrences: </a:t>
                </a:r>
                <a14:m>
                  <m:oMath xmlns:m="http://schemas.openxmlformats.org/officeDocument/2006/math">
                    <m:sSub>
                      <m:sSubPr>
                        <m:ctrlPr>
                          <a:rPr lang="en-US" sz="2800" b="0" i="1" smtClean="0">
                            <a:latin typeface="Cambria Math"/>
                          </a:rPr>
                        </m:ctrlPr>
                      </m:sSubPr>
                      <m:e>
                        <m:r>
                          <a:rPr lang="en-US" sz="2800" b="0" i="1" smtClean="0">
                            <a:latin typeface="Cambria Math"/>
                          </a:rPr>
                          <m:t>𝑚</m:t>
                        </m:r>
                      </m:e>
                      <m:sub>
                        <m:r>
                          <a:rPr lang="en-US" sz="2800" b="0" i="1" smtClean="0">
                            <a:latin typeface="Cambria Math"/>
                          </a:rPr>
                          <m:t>2</m:t>
                        </m:r>
                      </m:sub>
                    </m:sSub>
                  </m:oMath>
                </a14:m>
                <a:endParaRPr lang="en-US" sz="2800" b="0" dirty="0" smtClean="0"/>
              </a:p>
              <a:p>
                <a:r>
                  <a:rPr lang="en-US" sz="2800" dirty="0" smtClean="0"/>
                  <a:t>In structure: </a:t>
                </a:r>
                <a14:m>
                  <m:oMath xmlns:m="http://schemas.openxmlformats.org/officeDocument/2006/math">
                    <m:sSub>
                      <m:sSubPr>
                        <m:ctrlPr>
                          <a:rPr lang="en-US" sz="2800" b="0" i="1" smtClean="0">
                            <a:latin typeface="Cambria Math"/>
                          </a:rPr>
                        </m:ctrlPr>
                      </m:sSubPr>
                      <m:e>
                        <m:r>
                          <a:rPr lang="en-US" sz="2800" b="0" i="1" smtClean="0">
                            <a:latin typeface="Cambria Math"/>
                          </a:rPr>
                          <m:t>𝑚</m:t>
                        </m:r>
                      </m:e>
                      <m:sub>
                        <m:r>
                          <a:rPr lang="en-US" sz="2800" b="0" i="1" smtClean="0">
                            <a:latin typeface="Cambria Math"/>
                          </a:rPr>
                          <m:t>2</m:t>
                        </m:r>
                      </m:sub>
                    </m:sSub>
                    <m:r>
                      <a:rPr lang="en-US" sz="2800" b="0" i="1" smtClean="0">
                        <a:latin typeface="Cambria Math"/>
                      </a:rPr>
                      <m:t>′</m:t>
                    </m:r>
                  </m:oMath>
                </a14:m>
                <a:endParaRPr lang="en-US" sz="2800" dirty="0" smtClean="0"/>
              </a:p>
              <a:p>
                <a:r>
                  <a:rPr lang="en-US" sz="2800" b="1" dirty="0">
                    <a:solidFill>
                      <a:srgbClr val="00B050"/>
                    </a:solidFill>
                  </a:rPr>
                  <a:t>Count loss: </a:t>
                </a:r>
                <a14:m>
                  <m:oMath xmlns:m="http://schemas.openxmlformats.org/officeDocument/2006/math">
                    <m:r>
                      <a:rPr lang="en-US" sz="2800" b="1" i="1">
                        <a:solidFill>
                          <a:srgbClr val="00B050"/>
                        </a:solidFill>
                        <a:latin typeface="Cambria Math"/>
                      </a:rPr>
                      <m:t>≤</m:t>
                    </m:r>
                    <m:f>
                      <m:fPr>
                        <m:ctrlPr>
                          <a:rPr lang="en-US" sz="2800" b="1" i="1">
                            <a:solidFill>
                              <a:srgbClr val="00B050"/>
                            </a:solidFill>
                            <a:latin typeface="Cambria Math"/>
                          </a:rPr>
                        </m:ctrlPr>
                      </m:fPr>
                      <m:num>
                        <m:sSub>
                          <m:sSubPr>
                            <m:ctrlPr>
                              <a:rPr lang="en-US" sz="2800" b="1" i="1">
                                <a:solidFill>
                                  <a:srgbClr val="00B050"/>
                                </a:solidFill>
                                <a:latin typeface="Cambria Math"/>
                              </a:rPr>
                            </m:ctrlPr>
                          </m:sSubPr>
                          <m:e>
                            <m:r>
                              <a:rPr lang="en-US" sz="2800" b="1" i="1">
                                <a:solidFill>
                                  <a:srgbClr val="00B050"/>
                                </a:solidFill>
                                <a:latin typeface="Cambria Math"/>
                              </a:rPr>
                              <m:t>𝒎</m:t>
                            </m:r>
                          </m:e>
                          <m:sub>
                            <m:r>
                              <a:rPr lang="en-US" sz="2800" b="1" i="1" smtClean="0">
                                <a:solidFill>
                                  <a:srgbClr val="00B050"/>
                                </a:solidFill>
                                <a:latin typeface="Cambria Math"/>
                              </a:rPr>
                              <m:t>𝟐</m:t>
                            </m:r>
                          </m:sub>
                        </m:sSub>
                        <m:r>
                          <a:rPr lang="en-US" sz="2800" b="1" i="1">
                            <a:solidFill>
                              <a:srgbClr val="00B050"/>
                            </a:solidFill>
                            <a:latin typeface="Cambria Math"/>
                          </a:rPr>
                          <m:t>−</m:t>
                        </m:r>
                        <m:sSub>
                          <m:sSubPr>
                            <m:ctrlPr>
                              <a:rPr lang="en-US" sz="2800" b="1" i="1">
                                <a:solidFill>
                                  <a:srgbClr val="00B050"/>
                                </a:solidFill>
                                <a:latin typeface="Cambria Math"/>
                              </a:rPr>
                            </m:ctrlPr>
                          </m:sSubPr>
                          <m:e>
                            <m:r>
                              <a:rPr lang="en-US" sz="2800" b="1" i="1">
                                <a:solidFill>
                                  <a:srgbClr val="00B050"/>
                                </a:solidFill>
                                <a:latin typeface="Cambria Math"/>
                              </a:rPr>
                              <m:t>𝒎</m:t>
                            </m:r>
                          </m:e>
                          <m:sub>
                            <m:r>
                              <a:rPr lang="en-US" sz="2800" b="1" i="1" smtClean="0">
                                <a:solidFill>
                                  <a:srgbClr val="00B050"/>
                                </a:solidFill>
                                <a:latin typeface="Cambria Math"/>
                              </a:rPr>
                              <m:t>𝟐</m:t>
                            </m:r>
                          </m:sub>
                        </m:sSub>
                        <m:r>
                          <a:rPr lang="en-US" sz="2800" b="1" i="1">
                            <a:solidFill>
                              <a:srgbClr val="00B050"/>
                            </a:solidFill>
                            <a:latin typeface="Cambria Math"/>
                          </a:rPr>
                          <m:t>′</m:t>
                        </m:r>
                      </m:num>
                      <m:den>
                        <m:r>
                          <a:rPr lang="en-US" sz="2800" b="1" i="1">
                            <a:solidFill>
                              <a:srgbClr val="00B050"/>
                            </a:solidFill>
                            <a:latin typeface="Cambria Math"/>
                          </a:rPr>
                          <m:t>𝒌</m:t>
                        </m:r>
                        <m:r>
                          <a:rPr lang="en-US" sz="2800" b="1" i="1">
                            <a:solidFill>
                              <a:srgbClr val="00B050"/>
                            </a:solidFill>
                            <a:latin typeface="Cambria Math"/>
                          </a:rPr>
                          <m:t>+</m:t>
                        </m:r>
                        <m:r>
                          <a:rPr lang="en-US" sz="2800" b="1" i="1">
                            <a:solidFill>
                              <a:srgbClr val="00B050"/>
                            </a:solidFill>
                            <a:latin typeface="Cambria Math"/>
                          </a:rPr>
                          <m:t>𝟏</m:t>
                        </m:r>
                      </m:den>
                    </m:f>
                  </m:oMath>
                </a14:m>
                <a:endParaRPr lang="en-US" sz="28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4671259" y="3185886"/>
                <a:ext cx="3380541" cy="1966372"/>
              </a:xfrm>
              <a:prstGeom prst="rect">
                <a:avLst/>
              </a:prstGeom>
              <a:blipFill rotWithShape="1">
                <a:blip r:embed="rId3"/>
                <a:stretch>
                  <a:fillRect l="-3604" t="-2795" b="-3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457200" y="1426029"/>
                <a:ext cx="8229600" cy="1295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r>
                      <a:rPr lang="en-US" i="1" smtClean="0">
                        <a:latin typeface="Cambria Math"/>
                        <a:ea typeface="Cambria Math"/>
                      </a:rPr>
                      <m:t>⇒</m:t>
                    </m:r>
                    <m:r>
                      <a:rPr lang="en-US" b="0" i="1" smtClean="0">
                        <a:latin typeface="Cambria Math"/>
                        <a:ea typeface="Cambria Math"/>
                      </a:rPr>
                      <m:t>  </m:t>
                    </m:r>
                  </m:oMath>
                </a14:m>
                <a:r>
                  <a:rPr lang="en-US" dirty="0" smtClean="0"/>
                  <a:t>“Count loss” of one element is at most</a:t>
                </a:r>
                <a:endParaRPr lang="en-US" dirty="0"/>
              </a:p>
              <a:p>
                <a:pPr marL="0" indent="0">
                  <a:buNone/>
                </a:pPr>
                <a:r>
                  <a:rPr lang="en-US" b="1" dirty="0" smtClean="0">
                    <a:solidFill>
                      <a:srgbClr val="00B050"/>
                    </a:solidFill>
                  </a:rPr>
                  <a:t>            </a:t>
                </a:r>
                <a14:m>
                  <m:oMath xmlns:m="http://schemas.openxmlformats.org/officeDocument/2006/math">
                    <m:f>
                      <m:fPr>
                        <m:ctrlPr>
                          <a:rPr lang="en-US" b="1" i="1">
                            <a:solidFill>
                              <a:srgbClr val="00B050"/>
                            </a:solidFill>
                            <a:latin typeface="Cambria Math"/>
                          </a:rPr>
                        </m:ctrlPr>
                      </m:fPr>
                      <m:num>
                        <m:sSub>
                          <m:sSubPr>
                            <m:ctrlPr>
                              <a:rPr lang="en-US" b="1" i="1">
                                <a:solidFill>
                                  <a:srgbClr val="00B050"/>
                                </a:solidFill>
                                <a:latin typeface="Cambria Math"/>
                              </a:rPr>
                            </m:ctrlPr>
                          </m:sSubPr>
                          <m:e>
                            <m:r>
                              <a:rPr lang="en-US" b="1" i="1">
                                <a:solidFill>
                                  <a:srgbClr val="00B050"/>
                                </a:solidFill>
                                <a:latin typeface="Cambria Math"/>
                              </a:rPr>
                              <m:t>𝒎</m:t>
                            </m:r>
                          </m:e>
                          <m:sub>
                            <m:r>
                              <a:rPr lang="en-US" b="1" i="1">
                                <a:solidFill>
                                  <a:srgbClr val="00B050"/>
                                </a:solidFill>
                                <a:latin typeface="Cambria Math"/>
                              </a:rPr>
                              <m:t>𝟏</m:t>
                            </m:r>
                          </m:sub>
                        </m:sSub>
                        <m:r>
                          <a:rPr lang="en-US" b="1" i="1">
                            <a:solidFill>
                              <a:srgbClr val="00B050"/>
                            </a:solidFill>
                            <a:latin typeface="Cambria Math"/>
                          </a:rPr>
                          <m:t>−</m:t>
                        </m:r>
                        <m:sSub>
                          <m:sSubPr>
                            <m:ctrlPr>
                              <a:rPr lang="en-US" b="1" i="1">
                                <a:solidFill>
                                  <a:srgbClr val="00B050"/>
                                </a:solidFill>
                                <a:latin typeface="Cambria Math"/>
                              </a:rPr>
                            </m:ctrlPr>
                          </m:sSubPr>
                          <m:e>
                            <m:r>
                              <a:rPr lang="en-US" b="1" i="1">
                                <a:solidFill>
                                  <a:srgbClr val="00B050"/>
                                </a:solidFill>
                                <a:latin typeface="Cambria Math"/>
                              </a:rPr>
                              <m:t>𝒎</m:t>
                            </m:r>
                          </m:e>
                          <m:sub>
                            <m:r>
                              <a:rPr lang="en-US" b="1" i="1">
                                <a:solidFill>
                                  <a:srgbClr val="00B050"/>
                                </a:solidFill>
                                <a:latin typeface="Cambria Math"/>
                              </a:rPr>
                              <m:t>𝟏</m:t>
                            </m:r>
                          </m:sub>
                        </m:sSub>
                        <m:r>
                          <a:rPr lang="en-US" b="1" i="1">
                            <a:solidFill>
                              <a:srgbClr val="00B050"/>
                            </a:solidFill>
                            <a:latin typeface="Cambria Math"/>
                          </a:rPr>
                          <m:t>′</m:t>
                        </m:r>
                      </m:num>
                      <m:den>
                        <m:r>
                          <a:rPr lang="en-US" b="1" i="1">
                            <a:solidFill>
                              <a:srgbClr val="00B050"/>
                            </a:solidFill>
                            <a:latin typeface="Cambria Math"/>
                          </a:rPr>
                          <m:t>𝒌</m:t>
                        </m:r>
                        <m:r>
                          <a:rPr lang="en-US" b="1" i="1">
                            <a:solidFill>
                              <a:srgbClr val="00B050"/>
                            </a:solidFill>
                            <a:latin typeface="Cambria Math"/>
                          </a:rPr>
                          <m:t>+</m:t>
                        </m:r>
                        <m:r>
                          <a:rPr lang="en-US" b="1" i="1">
                            <a:solidFill>
                              <a:srgbClr val="00B050"/>
                            </a:solidFill>
                            <a:latin typeface="Cambria Math"/>
                          </a:rPr>
                          <m:t>𝟏</m:t>
                        </m:r>
                      </m:den>
                    </m:f>
                    <m:r>
                      <a:rPr lang="en-US" b="1" i="1" smtClean="0">
                        <a:solidFill>
                          <a:srgbClr val="00B050"/>
                        </a:solidFill>
                        <a:latin typeface="Cambria Math"/>
                      </a:rPr>
                      <m:t>+</m:t>
                    </m:r>
                  </m:oMath>
                </a14:m>
                <a:r>
                  <a:rPr lang="en-US" b="1" dirty="0">
                    <a:solidFill>
                      <a:srgbClr val="00B050"/>
                    </a:solidFill>
                  </a:rPr>
                  <a:t> </a:t>
                </a:r>
                <a14:m>
                  <m:oMath xmlns:m="http://schemas.openxmlformats.org/officeDocument/2006/math">
                    <m:f>
                      <m:fPr>
                        <m:ctrlPr>
                          <a:rPr lang="en-US" b="1" i="1">
                            <a:solidFill>
                              <a:srgbClr val="00B050"/>
                            </a:solidFill>
                            <a:latin typeface="Cambria Math"/>
                          </a:rPr>
                        </m:ctrlPr>
                      </m:fPr>
                      <m:num>
                        <m:sSub>
                          <m:sSubPr>
                            <m:ctrlPr>
                              <a:rPr lang="en-US" b="1" i="1">
                                <a:solidFill>
                                  <a:srgbClr val="00B050"/>
                                </a:solidFill>
                                <a:latin typeface="Cambria Math"/>
                              </a:rPr>
                            </m:ctrlPr>
                          </m:sSubPr>
                          <m:e>
                            <m:r>
                              <a:rPr lang="en-US" b="1" i="1">
                                <a:solidFill>
                                  <a:srgbClr val="00B050"/>
                                </a:solidFill>
                                <a:latin typeface="Cambria Math"/>
                              </a:rPr>
                              <m:t>𝒎</m:t>
                            </m:r>
                          </m:e>
                          <m:sub>
                            <m:r>
                              <a:rPr lang="en-US" b="1" i="1">
                                <a:solidFill>
                                  <a:srgbClr val="00B050"/>
                                </a:solidFill>
                                <a:latin typeface="Cambria Math"/>
                              </a:rPr>
                              <m:t>𝟐</m:t>
                            </m:r>
                          </m:sub>
                        </m:sSub>
                        <m:r>
                          <a:rPr lang="en-US" b="1" i="1">
                            <a:solidFill>
                              <a:srgbClr val="00B050"/>
                            </a:solidFill>
                            <a:latin typeface="Cambria Math"/>
                          </a:rPr>
                          <m:t>−</m:t>
                        </m:r>
                        <m:sSub>
                          <m:sSubPr>
                            <m:ctrlPr>
                              <a:rPr lang="en-US" b="1" i="1">
                                <a:solidFill>
                                  <a:srgbClr val="00B050"/>
                                </a:solidFill>
                                <a:latin typeface="Cambria Math"/>
                              </a:rPr>
                            </m:ctrlPr>
                          </m:sSubPr>
                          <m:e>
                            <m:r>
                              <a:rPr lang="en-US" b="1" i="1">
                                <a:solidFill>
                                  <a:srgbClr val="00B050"/>
                                </a:solidFill>
                                <a:latin typeface="Cambria Math"/>
                              </a:rPr>
                              <m:t>𝒎</m:t>
                            </m:r>
                          </m:e>
                          <m:sub>
                            <m:r>
                              <a:rPr lang="en-US" b="1" i="1">
                                <a:solidFill>
                                  <a:srgbClr val="00B050"/>
                                </a:solidFill>
                                <a:latin typeface="Cambria Math"/>
                              </a:rPr>
                              <m:t>𝟐</m:t>
                            </m:r>
                          </m:sub>
                        </m:sSub>
                        <m:r>
                          <a:rPr lang="en-US" b="1" i="1">
                            <a:solidFill>
                              <a:srgbClr val="00B050"/>
                            </a:solidFill>
                            <a:latin typeface="Cambria Math"/>
                          </a:rPr>
                          <m:t>′</m:t>
                        </m:r>
                      </m:num>
                      <m:den>
                        <m:r>
                          <a:rPr lang="en-US" b="1" i="1">
                            <a:solidFill>
                              <a:srgbClr val="00B050"/>
                            </a:solidFill>
                            <a:latin typeface="Cambria Math"/>
                          </a:rPr>
                          <m:t>𝒌</m:t>
                        </m:r>
                        <m:r>
                          <a:rPr lang="en-US" b="1" i="1">
                            <a:solidFill>
                              <a:srgbClr val="00B050"/>
                            </a:solidFill>
                            <a:latin typeface="Cambria Math"/>
                          </a:rPr>
                          <m:t>+</m:t>
                        </m:r>
                        <m:r>
                          <a:rPr lang="en-US" b="1" i="1">
                            <a:solidFill>
                              <a:srgbClr val="00B050"/>
                            </a:solidFill>
                            <a:latin typeface="Cambria Math"/>
                          </a:rPr>
                          <m:t>𝟏</m:t>
                        </m:r>
                      </m:den>
                    </m:f>
                    <m:r>
                      <a:rPr lang="en-US" b="1" i="1" smtClean="0">
                        <a:solidFill>
                          <a:srgbClr val="00B050"/>
                        </a:solidFill>
                        <a:latin typeface="Cambria Math"/>
                      </a:rPr>
                      <m:t>+</m:t>
                    </m:r>
                    <m:r>
                      <a:rPr lang="en-US" b="1" i="1" smtClean="0">
                        <a:solidFill>
                          <a:srgbClr val="7030A0"/>
                        </a:solidFill>
                        <a:latin typeface="Cambria Math"/>
                      </a:rPr>
                      <m:t>𝑿</m:t>
                    </m:r>
                  </m:oMath>
                </a14:m>
                <a:endParaRPr lang="en-US" dirty="0">
                  <a:solidFill>
                    <a:srgbClr val="7030A0"/>
                  </a:solidFill>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457200" y="1426029"/>
                <a:ext cx="8229600" cy="1295400"/>
              </a:xfrm>
              <a:prstGeom prst="rect">
                <a:avLst/>
              </a:prstGeom>
              <a:blipFill rotWithShape="1">
                <a:blip r:embed="rId4"/>
                <a:stretch>
                  <a:fillRect t="-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7729" y="5422243"/>
                <a:ext cx="7961086" cy="523220"/>
              </a:xfrm>
              <a:prstGeom prst="rect">
                <a:avLst/>
              </a:prstGeom>
              <a:noFill/>
            </p:spPr>
            <p:txBody>
              <a:bodyPr wrap="square" rtlCol="0">
                <a:spAutoFit/>
              </a:bodyPr>
              <a:lstStyle/>
              <a:p>
                <a:r>
                  <a:rPr lang="en-US" sz="2800" dirty="0" smtClean="0">
                    <a:solidFill>
                      <a:srgbClr val="7030A0"/>
                    </a:solidFill>
                  </a:rPr>
                  <a:t>Reduce loss </a:t>
                </a:r>
                <a:r>
                  <a:rPr lang="en-US" sz="2800" dirty="0" smtClean="0"/>
                  <a:t>is at most </a:t>
                </a:r>
                <a14:m>
                  <m:oMath xmlns:m="http://schemas.openxmlformats.org/officeDocument/2006/math">
                    <m:r>
                      <a:rPr lang="en-US" sz="2800" b="1" i="1" dirty="0" smtClean="0">
                        <a:solidFill>
                          <a:srgbClr val="7030A0"/>
                        </a:solidFill>
                        <a:latin typeface="Cambria Math"/>
                      </a:rPr>
                      <m:t>𝑿</m:t>
                    </m:r>
                    <m:r>
                      <a:rPr lang="en-US" sz="2800" b="1" i="1" dirty="0" smtClean="0">
                        <a:solidFill>
                          <a:srgbClr val="7030A0"/>
                        </a:solidFill>
                        <a:latin typeface="Cambria Math"/>
                      </a:rPr>
                      <m:t>=(</m:t>
                    </m:r>
                    <m:r>
                      <a:rPr lang="en-US" sz="2800" b="1" i="1" dirty="0" smtClean="0">
                        <a:solidFill>
                          <a:srgbClr val="7030A0"/>
                        </a:solidFill>
                        <a:latin typeface="Cambria Math"/>
                      </a:rPr>
                      <m:t>𝒌</m:t>
                    </m:r>
                    <m:r>
                      <a:rPr lang="en-US" sz="2800" b="1" i="1" dirty="0" smtClean="0">
                        <a:solidFill>
                          <a:srgbClr val="7030A0"/>
                        </a:solidFill>
                        <a:latin typeface="Cambria Math"/>
                      </a:rPr>
                      <m:t>+</m:t>
                    </m:r>
                    <m:r>
                      <a:rPr lang="en-US" sz="2800" b="1" i="1" dirty="0" smtClean="0">
                        <a:solidFill>
                          <a:srgbClr val="7030A0"/>
                        </a:solidFill>
                        <a:latin typeface="Cambria Math"/>
                      </a:rPr>
                      <m:t>𝟏</m:t>
                    </m:r>
                    <m:r>
                      <a:rPr lang="en-US" sz="2800" b="1" i="1" dirty="0" smtClean="0">
                        <a:solidFill>
                          <a:srgbClr val="7030A0"/>
                        </a:solidFill>
                        <a:latin typeface="Cambria Math"/>
                      </a:rPr>
                      <m:t>)</m:t>
                    </m:r>
                  </m:oMath>
                </a14:m>
                <a:r>
                  <a:rPr lang="en-US" sz="2800" baseline="30000" dirty="0" err="1" smtClean="0"/>
                  <a:t>th</a:t>
                </a:r>
                <a:r>
                  <a:rPr lang="en-US" sz="2800" dirty="0" smtClean="0"/>
                  <a:t>  largest counter</a:t>
                </a:r>
              </a:p>
            </p:txBody>
          </p:sp>
        </mc:Choice>
        <mc:Fallback xmlns="">
          <p:sp>
            <p:nvSpPr>
              <p:cNvPr id="9" name="TextBox 8"/>
              <p:cNvSpPr txBox="1">
                <a:spLocks noRot="1" noChangeAspect="1" noMove="1" noResize="1" noEditPoints="1" noAdjustHandles="1" noChangeArrowheads="1" noChangeShapeType="1" noTextEdit="1"/>
              </p:cNvSpPr>
              <p:nvPr/>
            </p:nvSpPr>
            <p:spPr>
              <a:xfrm>
                <a:off x="437729" y="5422243"/>
                <a:ext cx="7961086" cy="523220"/>
              </a:xfrm>
              <a:prstGeom prst="rect">
                <a:avLst/>
              </a:prstGeom>
              <a:blipFill rotWithShape="1">
                <a:blip r:embed="rId5"/>
                <a:stretch>
                  <a:fillRect l="-1608" t="-10465" b="-32558"/>
                </a:stretch>
              </a:blipFill>
            </p:spPr>
            <p:txBody>
              <a:bodyPr/>
              <a:lstStyle/>
              <a:p>
                <a:r>
                  <a:rPr lang="en-US">
                    <a:noFill/>
                  </a:rPr>
                  <a:t> </a:t>
                </a:r>
              </a:p>
            </p:txBody>
          </p:sp>
        </mc:Fallback>
      </mc:AlternateContent>
      <p:cxnSp>
        <p:nvCxnSpPr>
          <p:cNvPr id="5" name="Curved Connector 4"/>
          <p:cNvCxnSpPr/>
          <p:nvPr/>
        </p:nvCxnSpPr>
        <p:spPr>
          <a:xfrm rot="16200000" flipV="1">
            <a:off x="1817916" y="3189515"/>
            <a:ext cx="1774370" cy="83819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0800000">
            <a:off x="3809997" y="2721429"/>
            <a:ext cx="3458678" cy="1774370"/>
          </a:xfrm>
          <a:prstGeom prst="curvedConnector3">
            <a:avLst>
              <a:gd name="adj1" fmla="val 9951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flipH="1" flipV="1">
            <a:off x="3037109" y="3410854"/>
            <a:ext cx="2964544" cy="1172037"/>
          </a:xfrm>
          <a:prstGeom prst="curvedConnector3">
            <a:avLst>
              <a:gd name="adj1" fmla="val 81334"/>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15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Big Data Challenge</a:t>
            </a:r>
            <a:endParaRPr lang="en-US" sz="3100" dirty="0"/>
          </a:p>
        </p:txBody>
      </p:sp>
      <p:sp>
        <p:nvSpPr>
          <p:cNvPr id="3" name="Content Placeholder 2"/>
          <p:cNvSpPr>
            <a:spLocks noGrp="1"/>
          </p:cNvSpPr>
          <p:nvPr>
            <p:ph idx="1"/>
          </p:nvPr>
        </p:nvSpPr>
        <p:spPr>
          <a:xfrm>
            <a:off x="228600" y="1447800"/>
            <a:ext cx="8610600" cy="3901319"/>
          </a:xfrm>
        </p:spPr>
        <p:txBody>
          <a:bodyPr>
            <a:normAutofit/>
          </a:bodyPr>
          <a:lstStyle/>
          <a:p>
            <a:pPr marL="0" indent="0">
              <a:buNone/>
            </a:pPr>
            <a:r>
              <a:rPr lang="en-US" dirty="0" smtClean="0"/>
              <a:t>To be able to handle and  </a:t>
            </a:r>
            <a:r>
              <a:rPr lang="en-US" dirty="0"/>
              <a:t>leverage </a:t>
            </a:r>
            <a:r>
              <a:rPr lang="en-US" dirty="0" smtClean="0"/>
              <a:t>this information, to offer better services, we </a:t>
            </a:r>
            <a:r>
              <a:rPr lang="en-US" dirty="0"/>
              <a:t>need </a:t>
            </a:r>
          </a:p>
          <a:p>
            <a:pPr>
              <a:buFont typeface="Wingdings" panose="05000000000000000000" pitchFamily="2" charset="2"/>
              <a:buChar char="§"/>
            </a:pPr>
            <a:r>
              <a:rPr lang="en-US" dirty="0"/>
              <a:t>A</a:t>
            </a:r>
            <a:r>
              <a:rPr lang="en-US" dirty="0" smtClean="0"/>
              <a:t>rchitectures </a:t>
            </a:r>
            <a:r>
              <a:rPr lang="en-US" dirty="0"/>
              <a:t>and tools for data storage, movement, processing, mining, ….</a:t>
            </a:r>
          </a:p>
          <a:p>
            <a:pPr>
              <a:buFont typeface="Wingdings" panose="05000000000000000000" pitchFamily="2" charset="2"/>
              <a:buChar char="§"/>
            </a:pPr>
            <a:r>
              <a:rPr lang="en-US" dirty="0" smtClean="0"/>
              <a:t>Good models </a:t>
            </a:r>
          </a:p>
        </p:txBody>
      </p:sp>
    </p:spTree>
    <p:extLst>
      <p:ext uri="{BB962C8B-B14F-4D97-AF65-F5344CB8AC3E}">
        <p14:creationId xmlns:p14="http://schemas.microsoft.com/office/powerpoint/2010/main" val="3804252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Merging </a:t>
            </a:r>
            <a:r>
              <a:rPr lang="en-US" dirty="0" smtClean="0"/>
              <a:t>MG Summaries: Correctness</a:t>
            </a:r>
            <a:endParaRPr lang="en-US" dirty="0"/>
          </a:p>
        </p:txBody>
      </p:sp>
      <mc:AlternateContent xmlns:mc="http://schemas.openxmlformats.org/markup-compatibility/2006" xmlns:a14="http://schemas.microsoft.com/office/drawing/2010/main">
        <mc:Choice Requires="a14">
          <p:sp>
            <p:nvSpPr>
              <p:cNvPr id="91" name="Content Placeholder 2"/>
              <p:cNvSpPr txBox="1">
                <a:spLocks/>
              </p:cNvSpPr>
              <p:nvPr/>
            </p:nvSpPr>
            <p:spPr>
              <a:xfrm>
                <a:off x="406985" y="55626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b="1" i="1" dirty="0" smtClean="0">
                          <a:solidFill>
                            <a:schemeClr val="tx2"/>
                          </a:solidFill>
                          <a:latin typeface="Cambria Math"/>
                          <a:ea typeface="Cambria Math"/>
                        </a:rPr>
                        <m:t>⇒</m:t>
                      </m:r>
                      <m:r>
                        <m:rPr>
                          <m:sty m:val="p"/>
                        </m:rPr>
                        <a:rPr lang="en-US" b="0" i="0" smtClean="0">
                          <a:solidFill>
                            <a:schemeClr val="tx2"/>
                          </a:solidFill>
                          <a:latin typeface="Cambria Math"/>
                        </a:rPr>
                        <m:t>at</m:t>
                      </m:r>
                      <m:r>
                        <a:rPr lang="en-US" b="0" i="0" smtClean="0">
                          <a:solidFill>
                            <a:schemeClr val="tx2"/>
                          </a:solidFill>
                          <a:latin typeface="Cambria Math"/>
                        </a:rPr>
                        <m:t> </m:t>
                      </m:r>
                      <m:r>
                        <m:rPr>
                          <m:sty m:val="p"/>
                        </m:rPr>
                        <a:rPr lang="en-US" b="0" i="0" smtClean="0">
                          <a:solidFill>
                            <a:schemeClr val="tx2"/>
                          </a:solidFill>
                          <a:latin typeface="Cambria Math"/>
                        </a:rPr>
                        <m:t>most</m:t>
                      </m:r>
                      <m:r>
                        <a:rPr lang="en-US" b="0" i="0" smtClean="0">
                          <a:solidFill>
                            <a:schemeClr val="tx2"/>
                          </a:solidFill>
                          <a:latin typeface="Cambria Math"/>
                        </a:rPr>
                        <m:t> </m:t>
                      </m:r>
                      <m:f>
                        <m:fPr>
                          <m:ctrlPr>
                            <a:rPr lang="en-US" i="1">
                              <a:solidFill>
                                <a:schemeClr val="tx2"/>
                              </a:solidFill>
                              <a:latin typeface="Cambria Math"/>
                            </a:rPr>
                          </m:ctrlPr>
                        </m:fPr>
                        <m:num>
                          <m:r>
                            <a:rPr lang="en-US" i="1">
                              <a:solidFill>
                                <a:schemeClr val="tx2"/>
                              </a:solidFill>
                              <a:latin typeface="Cambria Math"/>
                            </a:rPr>
                            <m:t>𝑚</m:t>
                          </m:r>
                          <m:r>
                            <a:rPr lang="en-US" i="1">
                              <a:solidFill>
                                <a:schemeClr val="tx2"/>
                              </a:solidFill>
                              <a:latin typeface="Cambria Math"/>
                            </a:rPr>
                            <m:t>−</m:t>
                          </m:r>
                          <m:r>
                            <a:rPr lang="en-US" i="1">
                              <a:solidFill>
                                <a:schemeClr val="tx2"/>
                              </a:solidFill>
                              <a:latin typeface="Cambria Math"/>
                            </a:rPr>
                            <m:t>𝑚</m:t>
                          </m:r>
                          <m:r>
                            <a:rPr lang="en-US" i="1">
                              <a:solidFill>
                                <a:schemeClr val="tx2"/>
                              </a:solidFill>
                              <a:latin typeface="Cambria Math"/>
                            </a:rPr>
                            <m:t>′</m:t>
                          </m:r>
                        </m:num>
                        <m:den>
                          <m:r>
                            <a:rPr lang="en-US" i="1">
                              <a:solidFill>
                                <a:schemeClr val="tx2"/>
                              </a:solidFill>
                              <a:latin typeface="Cambria Math"/>
                            </a:rPr>
                            <m:t>𝑘</m:t>
                          </m:r>
                          <m:r>
                            <a:rPr lang="en-US" i="1">
                              <a:solidFill>
                                <a:schemeClr val="tx2"/>
                              </a:solidFill>
                              <a:latin typeface="Cambria Math"/>
                            </a:rPr>
                            <m:t>+1</m:t>
                          </m:r>
                        </m:den>
                      </m:f>
                      <m:r>
                        <a:rPr lang="en-US" b="0" i="0" smtClean="0">
                          <a:solidFill>
                            <a:schemeClr val="tx2"/>
                          </a:solidFill>
                          <a:latin typeface="Cambria Math"/>
                        </a:rPr>
                        <m:t> </m:t>
                      </m:r>
                      <m:r>
                        <m:rPr>
                          <m:sty m:val="p"/>
                        </m:rPr>
                        <a:rPr lang="en-US" b="0" i="0" smtClean="0">
                          <a:solidFill>
                            <a:schemeClr val="tx2"/>
                          </a:solidFill>
                          <a:latin typeface="Cambria Math"/>
                        </a:rPr>
                        <m:t>uncounted</m:t>
                      </m:r>
                      <m:r>
                        <a:rPr lang="en-US" b="0" i="0" smtClean="0">
                          <a:solidFill>
                            <a:schemeClr val="tx2"/>
                          </a:solidFill>
                          <a:latin typeface="Cambria Math"/>
                        </a:rPr>
                        <m:t> </m:t>
                      </m:r>
                      <m:r>
                        <m:rPr>
                          <m:sty m:val="p"/>
                        </m:rPr>
                        <a:rPr lang="en-US" b="0" i="0" smtClean="0">
                          <a:solidFill>
                            <a:schemeClr val="tx2"/>
                          </a:solidFill>
                          <a:latin typeface="Cambria Math"/>
                        </a:rPr>
                        <m:t>occurrences</m:t>
                      </m:r>
                    </m:oMath>
                  </m:oMathPara>
                </a14:m>
                <a:endParaRPr lang="en-US" dirty="0" smtClean="0">
                  <a:solidFill>
                    <a:schemeClr val="tx2"/>
                  </a:solidFill>
                </a:endParaRPr>
              </a:p>
              <a:p>
                <a:pPr marL="0" indent="0">
                  <a:buNone/>
                </a:pPr>
                <a:endParaRPr lang="en-US" dirty="0" smtClean="0">
                  <a:solidFill>
                    <a:schemeClr val="tx2"/>
                  </a:solidFill>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mc:Choice>
        <mc:Fallback xmlns="">
          <p:sp>
            <p:nvSpPr>
              <p:cNvPr id="91" name="Content Placeholder 2"/>
              <p:cNvSpPr txBox="1">
                <a:spLocks noRot="1" noChangeAspect="1" noMove="1" noResize="1" noEditPoints="1" noAdjustHandles="1" noChangeArrowheads="1" noChangeShapeType="1" noTextEdit="1"/>
              </p:cNvSpPr>
              <p:nvPr/>
            </p:nvSpPr>
            <p:spPr>
              <a:xfrm>
                <a:off x="406985" y="5562600"/>
                <a:ext cx="8229600" cy="114300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2000" y="1248228"/>
                <a:ext cx="7592143" cy="1384995"/>
              </a:xfrm>
              <a:prstGeom prst="rect">
                <a:avLst/>
              </a:prstGeom>
              <a:noFill/>
            </p:spPr>
            <p:txBody>
              <a:bodyPr wrap="none" rtlCol="0">
                <a:spAutoFit/>
              </a:bodyPr>
              <a:lstStyle/>
              <a:p>
                <a:r>
                  <a:rPr lang="en-US" sz="2800" dirty="0" smtClean="0"/>
                  <a:t>Counted occurrences in structure: </a:t>
                </a:r>
              </a:p>
              <a:p>
                <a:pPr marL="457200" indent="-457200">
                  <a:buFont typeface="Wingdings" panose="05000000000000000000" pitchFamily="2" charset="2"/>
                  <a:buChar char="§"/>
                </a:pPr>
                <a:r>
                  <a:rPr lang="en-US" sz="2800" dirty="0"/>
                  <a:t>A</a:t>
                </a:r>
                <a:r>
                  <a:rPr lang="en-US" sz="2800" dirty="0" smtClean="0"/>
                  <a:t>fter basic merge and before reduce: </a:t>
                </a:r>
                <a14:m>
                  <m:oMath xmlns:m="http://schemas.openxmlformats.org/officeDocument/2006/math">
                    <m:sSub>
                      <m:sSubPr>
                        <m:ctrlPr>
                          <a:rPr lang="en-US" sz="2800" b="0" i="1" smtClean="0">
                            <a:solidFill>
                              <a:schemeClr val="tx2"/>
                            </a:solidFill>
                            <a:latin typeface="Cambria Math"/>
                          </a:rPr>
                        </m:ctrlPr>
                      </m:sSubPr>
                      <m:e>
                        <m:sSubSup>
                          <m:sSubSupPr>
                            <m:ctrlPr>
                              <a:rPr lang="en-US" sz="2800" b="0" i="1" smtClean="0">
                                <a:solidFill>
                                  <a:schemeClr val="tx2"/>
                                </a:solidFill>
                                <a:latin typeface="Cambria Math"/>
                              </a:rPr>
                            </m:ctrlPr>
                          </m:sSubSupPr>
                          <m:e>
                            <m:r>
                              <a:rPr lang="en-US" sz="2800" b="0" i="1" smtClean="0">
                                <a:solidFill>
                                  <a:schemeClr val="tx2"/>
                                </a:solidFill>
                                <a:latin typeface="Cambria Math"/>
                              </a:rPr>
                              <m:t>𝑚</m:t>
                            </m:r>
                          </m:e>
                          <m:sub>
                            <m:r>
                              <a:rPr lang="en-US" sz="2800" b="0" i="1" smtClean="0">
                                <a:solidFill>
                                  <a:schemeClr val="tx2"/>
                                </a:solidFill>
                                <a:latin typeface="Cambria Math"/>
                              </a:rPr>
                              <m:t>1</m:t>
                            </m:r>
                          </m:sub>
                          <m:sup>
                            <m:r>
                              <a:rPr lang="en-US" sz="2800" b="0" i="1" smtClean="0">
                                <a:solidFill>
                                  <a:schemeClr val="tx2"/>
                                </a:solidFill>
                                <a:latin typeface="Cambria Math"/>
                              </a:rPr>
                              <m:t>′</m:t>
                            </m:r>
                          </m:sup>
                        </m:sSubSup>
                        <m:r>
                          <a:rPr lang="en-US" sz="2800" b="0" i="1" smtClean="0">
                            <a:solidFill>
                              <a:schemeClr val="tx2"/>
                            </a:solidFill>
                            <a:latin typeface="Cambria Math"/>
                          </a:rPr>
                          <m:t>+</m:t>
                        </m:r>
                        <m:r>
                          <a:rPr lang="en-US" sz="2800" b="0" i="1" smtClean="0">
                            <a:solidFill>
                              <a:schemeClr val="tx2"/>
                            </a:solidFill>
                            <a:latin typeface="Cambria Math"/>
                          </a:rPr>
                          <m:t>𝑚</m:t>
                        </m:r>
                      </m:e>
                      <m:sub>
                        <m:r>
                          <a:rPr lang="en-US" sz="2800" b="0" i="1" smtClean="0">
                            <a:solidFill>
                              <a:schemeClr val="tx2"/>
                            </a:solidFill>
                            <a:latin typeface="Cambria Math"/>
                          </a:rPr>
                          <m:t>2</m:t>
                        </m:r>
                      </m:sub>
                    </m:sSub>
                    <m:r>
                      <a:rPr lang="en-US" sz="2800" b="0" i="1" smtClean="0">
                        <a:solidFill>
                          <a:schemeClr val="tx2"/>
                        </a:solidFill>
                        <a:latin typeface="Cambria Math"/>
                      </a:rPr>
                      <m:t>′</m:t>
                    </m:r>
                  </m:oMath>
                </a14:m>
                <a:endParaRPr lang="en-US" sz="2800" dirty="0" smtClean="0">
                  <a:solidFill>
                    <a:schemeClr val="tx2"/>
                  </a:solidFill>
                </a:endParaRPr>
              </a:p>
              <a:p>
                <a:pPr marL="457200" indent="-457200">
                  <a:buFont typeface="Wingdings" panose="05000000000000000000" pitchFamily="2" charset="2"/>
                  <a:buChar char="§"/>
                </a:pPr>
                <a:r>
                  <a:rPr lang="en-US" sz="2800" dirty="0" smtClean="0"/>
                  <a:t>After reduce: </a:t>
                </a:r>
                <a14:m>
                  <m:oMath xmlns:m="http://schemas.openxmlformats.org/officeDocument/2006/math">
                    <m:sSup>
                      <m:sSupPr>
                        <m:ctrlPr>
                          <a:rPr lang="en-US" sz="2800" i="1" smtClean="0">
                            <a:solidFill>
                              <a:schemeClr val="tx2"/>
                            </a:solidFill>
                            <a:latin typeface="Cambria Math"/>
                          </a:rPr>
                        </m:ctrlPr>
                      </m:sSupPr>
                      <m:e>
                        <m:r>
                          <a:rPr lang="en-US" sz="2800" i="1">
                            <a:solidFill>
                              <a:schemeClr val="tx2"/>
                            </a:solidFill>
                            <a:latin typeface="Cambria Math"/>
                          </a:rPr>
                          <m:t>𝑚</m:t>
                        </m:r>
                      </m:e>
                      <m:sup>
                        <m:r>
                          <a:rPr lang="en-US" sz="2800" i="1">
                            <a:solidFill>
                              <a:schemeClr val="tx2"/>
                            </a:solidFill>
                            <a:latin typeface="Cambria Math"/>
                          </a:rPr>
                          <m:t>′</m:t>
                        </m:r>
                      </m:sup>
                    </m:sSup>
                  </m:oMath>
                </a14:m>
                <a:endParaRPr lang="en-US" sz="28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762000" y="1248228"/>
                <a:ext cx="7592143" cy="1384995"/>
              </a:xfrm>
              <a:prstGeom prst="rect">
                <a:avLst/>
              </a:prstGeom>
              <a:blipFill rotWithShape="1">
                <a:blip r:embed="rId3"/>
                <a:stretch>
                  <a:fillRect l="-1606"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162642" y="2647737"/>
                <a:ext cx="8790858" cy="1600200"/>
              </a:xfrm>
              <a:prstGeom prst="rect">
                <a:avLst/>
              </a:prstGeom>
              <a:ln>
                <a:solidFill>
                  <a:srgbClr val="7030A0"/>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t>Claim</a:t>
                </a:r>
                <a:r>
                  <a:rPr lang="en-US" dirty="0" smtClean="0"/>
                  <a:t>:  </a:t>
                </a:r>
                <a14:m>
                  <m:oMath xmlns:m="http://schemas.openxmlformats.org/officeDocument/2006/math">
                    <m:sSubSup>
                      <m:sSubSupPr>
                        <m:ctrlPr>
                          <a:rPr lang="en-US" b="0" i="1" smtClean="0">
                            <a:latin typeface="Cambria Math"/>
                          </a:rPr>
                        </m:ctrlPr>
                      </m:sSubSupPr>
                      <m:e>
                        <m:r>
                          <m:rPr>
                            <m:sty m:val="p"/>
                          </m:rPr>
                          <a:rPr lang="en-US" b="0" i="0" smtClean="0">
                            <a:latin typeface="Cambria Math"/>
                          </a:rPr>
                          <m:t>m</m:t>
                        </m:r>
                      </m:e>
                      <m:sub>
                        <m:r>
                          <a:rPr lang="en-US" b="0" i="0" smtClean="0">
                            <a:latin typeface="Cambria Math"/>
                          </a:rPr>
                          <m:t>1</m:t>
                        </m:r>
                      </m:sub>
                      <m:sup>
                        <m:r>
                          <a:rPr lang="en-US" b="0" i="0" smtClean="0">
                            <a:latin typeface="Cambria Math"/>
                          </a:rPr>
                          <m:t>′</m:t>
                        </m:r>
                      </m:sup>
                    </m:sSubSup>
                    <m:r>
                      <a:rPr lang="en-US" b="0" i="0" smtClean="0">
                        <a:latin typeface="Cambria Math"/>
                      </a:rPr>
                      <m:t>+</m:t>
                    </m:r>
                    <m:sSubSup>
                      <m:sSubSupPr>
                        <m:ctrlPr>
                          <a:rPr lang="en-US" b="0" i="1" smtClean="0">
                            <a:latin typeface="Cambria Math"/>
                          </a:rPr>
                        </m:ctrlPr>
                      </m:sSubSupPr>
                      <m:e>
                        <m:r>
                          <m:rPr>
                            <m:sty m:val="p"/>
                          </m:rPr>
                          <a:rPr lang="en-US" b="0" i="0" smtClean="0">
                            <a:latin typeface="Cambria Math"/>
                          </a:rPr>
                          <m:t>m</m:t>
                        </m:r>
                      </m:e>
                      <m:sub>
                        <m:r>
                          <a:rPr lang="en-US" b="0" i="0" smtClean="0">
                            <a:latin typeface="Cambria Math"/>
                          </a:rPr>
                          <m:t>2</m:t>
                        </m:r>
                      </m:sub>
                      <m:sup>
                        <m:r>
                          <a:rPr lang="en-US" b="0" i="0" smtClean="0">
                            <a:latin typeface="Cambria Math"/>
                          </a:rPr>
                          <m:t>′</m:t>
                        </m:r>
                      </m:sup>
                    </m:sSubSup>
                    <m:r>
                      <a:rPr lang="en-US" b="0" i="0" smtClean="0">
                        <a:latin typeface="Cambria Math"/>
                      </a:rPr>
                      <m:t>−</m:t>
                    </m:r>
                    <m:sSup>
                      <m:sSupPr>
                        <m:ctrlPr>
                          <a:rPr lang="en-US" b="0" i="1" smtClean="0">
                            <a:latin typeface="Cambria Math"/>
                          </a:rPr>
                        </m:ctrlPr>
                      </m:sSupPr>
                      <m:e>
                        <m:r>
                          <a:rPr lang="en-US" b="0" i="1" smtClean="0">
                            <a:latin typeface="Cambria Math"/>
                          </a:rPr>
                          <m:t>𝑚</m:t>
                        </m:r>
                      </m:e>
                      <m:sup>
                        <m:r>
                          <a:rPr lang="en-US" b="0" i="1" smtClean="0">
                            <a:latin typeface="Cambria Math"/>
                          </a:rPr>
                          <m:t>′</m:t>
                        </m:r>
                      </m:sup>
                    </m:sSup>
                    <m:r>
                      <a:rPr lang="en-US" b="0" i="1" smtClean="0">
                        <a:latin typeface="Cambria Math"/>
                      </a:rPr>
                      <m:t>≥</m:t>
                    </m:r>
                    <m:r>
                      <a:rPr lang="en-US" b="0" i="1" smtClean="0">
                        <a:latin typeface="Cambria Math"/>
                      </a:rPr>
                      <m:t>𝑋</m:t>
                    </m:r>
                    <m:d>
                      <m:dPr>
                        <m:ctrlPr>
                          <a:rPr lang="en-US" b="0" i="1" smtClean="0">
                            <a:latin typeface="Cambria Math"/>
                          </a:rPr>
                        </m:ctrlPr>
                      </m:dPr>
                      <m:e>
                        <m:r>
                          <a:rPr lang="en-US" b="0" i="1" smtClean="0">
                            <a:latin typeface="Cambria Math"/>
                          </a:rPr>
                          <m:t>𝑘</m:t>
                        </m:r>
                        <m:r>
                          <a:rPr lang="en-US" b="0" i="1" smtClean="0">
                            <a:latin typeface="Cambria Math"/>
                          </a:rPr>
                          <m:t>+1</m:t>
                        </m:r>
                      </m:e>
                    </m:d>
                  </m:oMath>
                </a14:m>
                <a:endParaRPr lang="en-US" dirty="0"/>
              </a:p>
              <a:p>
                <a:pPr marL="0" indent="0">
                  <a:buFont typeface="Arial" panose="020B0604020202020204" pitchFamily="34" charset="0"/>
                  <a:buNone/>
                </a:pPr>
                <a:r>
                  <a:rPr lang="en-US" b="1" dirty="0" smtClean="0"/>
                  <a:t>Proof</a:t>
                </a:r>
                <a:r>
                  <a:rPr lang="en-US" dirty="0" smtClean="0"/>
                  <a:t>: </a:t>
                </a:r>
                <a14:m>
                  <m:oMath xmlns:m="http://schemas.openxmlformats.org/officeDocument/2006/math">
                    <m:r>
                      <a:rPr lang="en-US" i="1" dirty="0" smtClean="0">
                        <a:latin typeface="Cambria Math"/>
                      </a:rPr>
                      <m:t>𝑋</m:t>
                    </m:r>
                  </m:oMath>
                </a14:m>
                <a:r>
                  <a:rPr lang="en-US" dirty="0" smtClean="0"/>
                  <a:t> are erased in the reduce step in each of the </a:t>
                </a:r>
                <a14:m>
                  <m:oMath xmlns:m="http://schemas.openxmlformats.org/officeDocument/2006/math">
                    <m:r>
                      <a:rPr lang="en-US" i="1" dirty="0" smtClean="0">
                        <a:latin typeface="Cambria Math"/>
                      </a:rPr>
                      <m:t>𝑘</m:t>
                    </m:r>
                    <m:r>
                      <a:rPr lang="en-US" i="1" dirty="0" smtClean="0">
                        <a:latin typeface="Cambria Math"/>
                      </a:rPr>
                      <m:t>+1</m:t>
                    </m:r>
                  </m:oMath>
                </a14:m>
                <a:r>
                  <a:rPr lang="en-US" dirty="0" smtClean="0"/>
                  <a:t> largest counters.  </a:t>
                </a:r>
                <a:r>
                  <a:rPr lang="en-US" sz="3000" dirty="0" smtClean="0"/>
                  <a:t>Maybe more in smaller counters.</a:t>
                </a:r>
                <a:endParaRPr lang="en-US"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62642" y="2647737"/>
                <a:ext cx="8790858" cy="1600200"/>
              </a:xfrm>
              <a:prstGeom prst="rect">
                <a:avLst/>
              </a:prstGeom>
              <a:blipFill rotWithShape="1">
                <a:blip r:embed="rId4"/>
                <a:stretch>
                  <a:fillRect l="-1593" t="-4151" b="-8679"/>
                </a:stretch>
              </a:blipFill>
              <a:ln>
                <a:solidFill>
                  <a:srgbClr val="7030A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304800" y="4419600"/>
                <a:ext cx="8229600" cy="1600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r>
                      <a:rPr lang="en-US" b="0" i="1" smtClean="0">
                        <a:latin typeface="Cambria Math"/>
                        <a:ea typeface="Cambria Math"/>
                      </a:rPr>
                      <m:t>  </m:t>
                    </m:r>
                  </m:oMath>
                </a14:m>
                <a:r>
                  <a:rPr lang="en-US" sz="3800" dirty="0" smtClean="0"/>
                  <a:t>“Count loss” of one element is at most</a:t>
                </a:r>
                <a:endParaRPr lang="en-US" sz="3800" dirty="0"/>
              </a:p>
              <a:p>
                <a:pPr marL="0" indent="0">
                  <a:buNone/>
                </a:pPr>
                <a:r>
                  <a:rPr lang="en-US" b="1" dirty="0" smtClean="0">
                    <a:solidFill>
                      <a:srgbClr val="00B050"/>
                    </a:solidFill>
                  </a:rPr>
                  <a:t>            </a:t>
                </a:r>
                <a14:m>
                  <m:oMath xmlns:m="http://schemas.openxmlformats.org/officeDocument/2006/math">
                    <m:f>
                      <m:fPr>
                        <m:ctrlPr>
                          <a:rPr lang="en-US" b="1" i="1">
                            <a:solidFill>
                              <a:srgbClr val="00B050"/>
                            </a:solidFill>
                            <a:latin typeface="Cambria Math"/>
                          </a:rPr>
                        </m:ctrlPr>
                      </m:fPr>
                      <m:num>
                        <m:sSub>
                          <m:sSubPr>
                            <m:ctrlPr>
                              <a:rPr lang="en-US" b="1" i="1">
                                <a:solidFill>
                                  <a:srgbClr val="00B050"/>
                                </a:solidFill>
                                <a:latin typeface="Cambria Math"/>
                              </a:rPr>
                            </m:ctrlPr>
                          </m:sSubPr>
                          <m:e>
                            <m:r>
                              <a:rPr lang="en-US" b="1" i="1">
                                <a:solidFill>
                                  <a:srgbClr val="00B050"/>
                                </a:solidFill>
                                <a:latin typeface="Cambria Math"/>
                              </a:rPr>
                              <m:t>𝒎</m:t>
                            </m:r>
                          </m:e>
                          <m:sub>
                            <m:r>
                              <a:rPr lang="en-US" b="1" i="1">
                                <a:solidFill>
                                  <a:srgbClr val="00B050"/>
                                </a:solidFill>
                                <a:latin typeface="Cambria Math"/>
                              </a:rPr>
                              <m:t>𝟏</m:t>
                            </m:r>
                          </m:sub>
                        </m:sSub>
                        <m:r>
                          <a:rPr lang="en-US" b="1" i="1">
                            <a:solidFill>
                              <a:srgbClr val="00B050"/>
                            </a:solidFill>
                            <a:latin typeface="Cambria Math"/>
                          </a:rPr>
                          <m:t>−</m:t>
                        </m:r>
                        <m:sSub>
                          <m:sSubPr>
                            <m:ctrlPr>
                              <a:rPr lang="en-US" b="1" i="1">
                                <a:solidFill>
                                  <a:srgbClr val="00B050"/>
                                </a:solidFill>
                                <a:latin typeface="Cambria Math"/>
                              </a:rPr>
                            </m:ctrlPr>
                          </m:sSubPr>
                          <m:e>
                            <m:r>
                              <a:rPr lang="en-US" b="1" i="1">
                                <a:solidFill>
                                  <a:srgbClr val="00B050"/>
                                </a:solidFill>
                                <a:latin typeface="Cambria Math"/>
                              </a:rPr>
                              <m:t>𝒎</m:t>
                            </m:r>
                          </m:e>
                          <m:sub>
                            <m:r>
                              <a:rPr lang="en-US" b="1" i="1">
                                <a:solidFill>
                                  <a:srgbClr val="00B050"/>
                                </a:solidFill>
                                <a:latin typeface="Cambria Math"/>
                              </a:rPr>
                              <m:t>𝟏</m:t>
                            </m:r>
                          </m:sub>
                        </m:sSub>
                        <m:r>
                          <a:rPr lang="en-US" b="1" i="1">
                            <a:solidFill>
                              <a:srgbClr val="00B050"/>
                            </a:solidFill>
                            <a:latin typeface="Cambria Math"/>
                          </a:rPr>
                          <m:t>′</m:t>
                        </m:r>
                      </m:num>
                      <m:den>
                        <m:r>
                          <a:rPr lang="en-US" b="1" i="1">
                            <a:solidFill>
                              <a:srgbClr val="00B050"/>
                            </a:solidFill>
                            <a:latin typeface="Cambria Math"/>
                          </a:rPr>
                          <m:t>𝒌</m:t>
                        </m:r>
                        <m:r>
                          <a:rPr lang="en-US" b="1" i="1">
                            <a:solidFill>
                              <a:srgbClr val="00B050"/>
                            </a:solidFill>
                            <a:latin typeface="Cambria Math"/>
                          </a:rPr>
                          <m:t>+</m:t>
                        </m:r>
                        <m:r>
                          <a:rPr lang="en-US" b="1" i="1">
                            <a:solidFill>
                              <a:srgbClr val="00B050"/>
                            </a:solidFill>
                            <a:latin typeface="Cambria Math"/>
                          </a:rPr>
                          <m:t>𝟏</m:t>
                        </m:r>
                      </m:den>
                    </m:f>
                    <m:r>
                      <a:rPr lang="en-US" b="1" i="1" smtClean="0">
                        <a:solidFill>
                          <a:srgbClr val="00B050"/>
                        </a:solidFill>
                        <a:latin typeface="Cambria Math"/>
                      </a:rPr>
                      <m:t>+</m:t>
                    </m:r>
                  </m:oMath>
                </a14:m>
                <a:r>
                  <a:rPr lang="en-US" b="1" dirty="0">
                    <a:solidFill>
                      <a:srgbClr val="00B050"/>
                    </a:solidFill>
                  </a:rPr>
                  <a:t> </a:t>
                </a:r>
                <a14:m>
                  <m:oMath xmlns:m="http://schemas.openxmlformats.org/officeDocument/2006/math">
                    <m:f>
                      <m:fPr>
                        <m:ctrlPr>
                          <a:rPr lang="en-US" b="1" i="1">
                            <a:solidFill>
                              <a:srgbClr val="00B050"/>
                            </a:solidFill>
                            <a:latin typeface="Cambria Math"/>
                          </a:rPr>
                        </m:ctrlPr>
                      </m:fPr>
                      <m:num>
                        <m:sSub>
                          <m:sSubPr>
                            <m:ctrlPr>
                              <a:rPr lang="en-US" b="1" i="1">
                                <a:solidFill>
                                  <a:srgbClr val="00B050"/>
                                </a:solidFill>
                                <a:latin typeface="Cambria Math"/>
                              </a:rPr>
                            </m:ctrlPr>
                          </m:sSubPr>
                          <m:e>
                            <m:r>
                              <a:rPr lang="en-US" b="1" i="1">
                                <a:solidFill>
                                  <a:srgbClr val="00B050"/>
                                </a:solidFill>
                                <a:latin typeface="Cambria Math"/>
                              </a:rPr>
                              <m:t>𝒎</m:t>
                            </m:r>
                          </m:e>
                          <m:sub>
                            <m:r>
                              <a:rPr lang="en-US" b="1" i="1">
                                <a:solidFill>
                                  <a:srgbClr val="00B050"/>
                                </a:solidFill>
                                <a:latin typeface="Cambria Math"/>
                              </a:rPr>
                              <m:t>𝟐</m:t>
                            </m:r>
                          </m:sub>
                        </m:sSub>
                        <m:r>
                          <a:rPr lang="en-US" b="1" i="1">
                            <a:solidFill>
                              <a:srgbClr val="00B050"/>
                            </a:solidFill>
                            <a:latin typeface="Cambria Math"/>
                          </a:rPr>
                          <m:t>−</m:t>
                        </m:r>
                        <m:sSub>
                          <m:sSubPr>
                            <m:ctrlPr>
                              <a:rPr lang="en-US" b="1" i="1">
                                <a:solidFill>
                                  <a:srgbClr val="00B050"/>
                                </a:solidFill>
                                <a:latin typeface="Cambria Math"/>
                              </a:rPr>
                            </m:ctrlPr>
                          </m:sSubPr>
                          <m:e>
                            <m:r>
                              <a:rPr lang="en-US" b="1" i="1">
                                <a:solidFill>
                                  <a:srgbClr val="00B050"/>
                                </a:solidFill>
                                <a:latin typeface="Cambria Math"/>
                              </a:rPr>
                              <m:t>𝒎</m:t>
                            </m:r>
                          </m:e>
                          <m:sub>
                            <m:r>
                              <a:rPr lang="en-US" b="1" i="1">
                                <a:solidFill>
                                  <a:srgbClr val="00B050"/>
                                </a:solidFill>
                                <a:latin typeface="Cambria Math"/>
                              </a:rPr>
                              <m:t>𝟐</m:t>
                            </m:r>
                          </m:sub>
                        </m:sSub>
                        <m:r>
                          <a:rPr lang="en-US" b="1" i="1">
                            <a:solidFill>
                              <a:srgbClr val="00B050"/>
                            </a:solidFill>
                            <a:latin typeface="Cambria Math"/>
                          </a:rPr>
                          <m:t>′</m:t>
                        </m:r>
                      </m:num>
                      <m:den>
                        <m:r>
                          <a:rPr lang="en-US" b="1" i="1">
                            <a:solidFill>
                              <a:srgbClr val="00B050"/>
                            </a:solidFill>
                            <a:latin typeface="Cambria Math"/>
                          </a:rPr>
                          <m:t>𝒌</m:t>
                        </m:r>
                        <m:r>
                          <a:rPr lang="en-US" b="1" i="1">
                            <a:solidFill>
                              <a:srgbClr val="00B050"/>
                            </a:solidFill>
                            <a:latin typeface="Cambria Math"/>
                          </a:rPr>
                          <m:t>+</m:t>
                        </m:r>
                        <m:r>
                          <a:rPr lang="en-US" b="1" i="1">
                            <a:solidFill>
                              <a:srgbClr val="00B050"/>
                            </a:solidFill>
                            <a:latin typeface="Cambria Math"/>
                          </a:rPr>
                          <m:t>𝟏</m:t>
                        </m:r>
                      </m:den>
                    </m:f>
                    <m:r>
                      <a:rPr lang="en-US" b="1" i="1" smtClean="0">
                        <a:solidFill>
                          <a:srgbClr val="00B050"/>
                        </a:solidFill>
                        <a:latin typeface="Cambria Math"/>
                      </a:rPr>
                      <m:t>+</m:t>
                    </m:r>
                    <m:r>
                      <a:rPr lang="en-US" b="1" i="1" smtClean="0">
                        <a:solidFill>
                          <a:srgbClr val="7030A0"/>
                        </a:solidFill>
                        <a:latin typeface="Cambria Math"/>
                      </a:rPr>
                      <m:t>𝑿</m:t>
                    </m:r>
                    <m:r>
                      <a:rPr lang="en-US" b="1" i="1" smtClean="0">
                        <a:solidFill>
                          <a:schemeClr val="tx1"/>
                        </a:solidFill>
                        <a:latin typeface="Cambria Math"/>
                      </a:rPr>
                      <m:t>≤</m:t>
                    </m:r>
                    <m:f>
                      <m:fPr>
                        <m:ctrlPr>
                          <a:rPr lang="en-US" b="1" i="1" smtClean="0">
                            <a:solidFill>
                              <a:schemeClr val="tx1"/>
                            </a:solidFill>
                            <a:latin typeface="Cambria Math"/>
                          </a:rPr>
                        </m:ctrlPr>
                      </m:fPr>
                      <m:num>
                        <m:r>
                          <a:rPr lang="en-US" b="1" i="1" smtClean="0">
                            <a:solidFill>
                              <a:schemeClr val="tx1"/>
                            </a:solidFill>
                            <a:latin typeface="Cambria Math"/>
                          </a:rPr>
                          <m:t>𝟏</m:t>
                        </m:r>
                      </m:num>
                      <m:den>
                        <m:r>
                          <a:rPr lang="en-US" b="1" i="1" smtClean="0">
                            <a:solidFill>
                              <a:schemeClr val="tx1"/>
                            </a:solidFill>
                            <a:latin typeface="Cambria Math"/>
                          </a:rPr>
                          <m:t>𝒌</m:t>
                        </m:r>
                        <m:r>
                          <a:rPr lang="en-US" b="1" i="1" smtClean="0">
                            <a:solidFill>
                              <a:schemeClr val="tx1"/>
                            </a:solidFill>
                            <a:latin typeface="Cambria Math"/>
                          </a:rPr>
                          <m:t>+</m:t>
                        </m:r>
                        <m:r>
                          <a:rPr lang="en-US" b="1" i="1" smtClean="0">
                            <a:solidFill>
                              <a:schemeClr val="tx1"/>
                            </a:solidFill>
                            <a:latin typeface="Cambria Math"/>
                          </a:rPr>
                          <m:t>𝟏</m:t>
                        </m:r>
                      </m:den>
                    </m:f>
                    <m:d>
                      <m:dPr>
                        <m:ctrlPr>
                          <a:rPr lang="en-US" b="1" i="1" smtClean="0">
                            <a:solidFill>
                              <a:schemeClr val="tx1"/>
                            </a:solidFill>
                            <a:latin typeface="Cambria Math"/>
                          </a:rPr>
                        </m:ctrlPr>
                      </m:dPr>
                      <m:e>
                        <m:sSub>
                          <m:sSubPr>
                            <m:ctrlPr>
                              <a:rPr lang="en-US" b="1" i="1" smtClean="0">
                                <a:solidFill>
                                  <a:schemeClr val="tx1"/>
                                </a:solidFill>
                                <a:latin typeface="Cambria Math"/>
                              </a:rPr>
                            </m:ctrlPr>
                          </m:sSubPr>
                          <m:e>
                            <m:r>
                              <a:rPr lang="en-US" b="1" i="1" smtClean="0">
                                <a:solidFill>
                                  <a:schemeClr val="tx1"/>
                                </a:solidFill>
                                <a:latin typeface="Cambria Math"/>
                              </a:rPr>
                              <m:t>𝒎</m:t>
                            </m:r>
                          </m:e>
                          <m:sub>
                            <m:r>
                              <a:rPr lang="en-US" b="1" i="1" smtClean="0">
                                <a:solidFill>
                                  <a:schemeClr val="tx1"/>
                                </a:solidFill>
                                <a:latin typeface="Cambria Math"/>
                              </a:rPr>
                              <m:t>𝟏</m:t>
                            </m:r>
                          </m:sub>
                        </m:sSub>
                        <m:r>
                          <a:rPr lang="en-US" b="1" i="1" smtClean="0">
                            <a:solidFill>
                              <a:schemeClr val="tx1"/>
                            </a:solidFill>
                            <a:latin typeface="Cambria Math"/>
                          </a:rPr>
                          <m:t>+</m:t>
                        </m:r>
                        <m:sSub>
                          <m:sSubPr>
                            <m:ctrlPr>
                              <a:rPr lang="en-US" b="1" i="1" smtClean="0">
                                <a:solidFill>
                                  <a:schemeClr val="tx1"/>
                                </a:solidFill>
                                <a:latin typeface="Cambria Math"/>
                              </a:rPr>
                            </m:ctrlPr>
                          </m:sSubPr>
                          <m:e>
                            <m:r>
                              <a:rPr lang="en-US" b="1" i="1" smtClean="0">
                                <a:solidFill>
                                  <a:schemeClr val="tx1"/>
                                </a:solidFill>
                                <a:latin typeface="Cambria Math"/>
                              </a:rPr>
                              <m:t>𝒎</m:t>
                            </m:r>
                          </m:e>
                          <m:sub>
                            <m:r>
                              <a:rPr lang="en-US" b="1" i="1" smtClean="0">
                                <a:solidFill>
                                  <a:schemeClr val="tx1"/>
                                </a:solidFill>
                                <a:latin typeface="Cambria Math"/>
                              </a:rPr>
                              <m:t>𝟐</m:t>
                            </m:r>
                          </m:sub>
                        </m:sSub>
                        <m:r>
                          <a:rPr lang="en-US" b="1" i="1" smtClean="0">
                            <a:solidFill>
                              <a:schemeClr val="tx1"/>
                            </a:solidFill>
                            <a:latin typeface="Cambria Math"/>
                          </a:rPr>
                          <m:t>−</m:t>
                        </m:r>
                        <m:sSup>
                          <m:sSupPr>
                            <m:ctrlPr>
                              <a:rPr lang="en-US" b="1" i="1" smtClean="0">
                                <a:solidFill>
                                  <a:schemeClr val="tx1"/>
                                </a:solidFill>
                                <a:latin typeface="Cambria Math"/>
                              </a:rPr>
                            </m:ctrlPr>
                          </m:sSupPr>
                          <m:e>
                            <m:r>
                              <a:rPr lang="en-US" b="1" i="1" smtClean="0">
                                <a:solidFill>
                                  <a:schemeClr val="tx1"/>
                                </a:solidFill>
                                <a:latin typeface="Cambria Math"/>
                              </a:rPr>
                              <m:t>𝒎</m:t>
                            </m:r>
                          </m:e>
                          <m:sup>
                            <m:r>
                              <a:rPr lang="en-US" b="1" i="1" smtClean="0">
                                <a:solidFill>
                                  <a:schemeClr val="tx1"/>
                                </a:solidFill>
                                <a:latin typeface="Cambria Math"/>
                              </a:rPr>
                              <m:t>′</m:t>
                            </m:r>
                          </m:sup>
                        </m:sSup>
                      </m:e>
                    </m:d>
                  </m:oMath>
                </a14:m>
                <a:endParaRPr lang="en-US" b="1" dirty="0" smtClean="0">
                  <a:solidFill>
                    <a:srgbClr val="7030A0"/>
                  </a:solidFill>
                </a:endParaRPr>
              </a:p>
              <a:p>
                <a:pPr marL="0" indent="0">
                  <a:buNone/>
                </a:pPr>
                <a:endParaRPr lang="en-US" dirty="0">
                  <a:solidFill>
                    <a:srgbClr val="7030A0"/>
                  </a:solidFill>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304800" y="4419600"/>
                <a:ext cx="8229600" cy="1600200"/>
              </a:xfrm>
              <a:prstGeom prst="rect">
                <a:avLst/>
              </a:prstGeom>
              <a:blipFill rotWithShape="1">
                <a:blip r:embed="rId5"/>
                <a:stretch>
                  <a:fillRect t="-7985"/>
                </a:stretch>
              </a:blipFill>
            </p:spPr>
            <p:txBody>
              <a:bodyPr/>
              <a:lstStyle/>
              <a:p>
                <a:r>
                  <a:rPr lang="en-US">
                    <a:noFill/>
                  </a:rPr>
                  <a:t> </a:t>
                </a:r>
              </a:p>
            </p:txBody>
          </p:sp>
        </mc:Fallback>
      </mc:AlternateContent>
      <p:cxnSp>
        <p:nvCxnSpPr>
          <p:cNvPr id="5" name="Straight Arrow Connector 4"/>
          <p:cNvCxnSpPr/>
          <p:nvPr/>
        </p:nvCxnSpPr>
        <p:spPr>
          <a:xfrm>
            <a:off x="3962400" y="3124200"/>
            <a:ext cx="3048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Randomization</a:t>
            </a:r>
            <a:endParaRPr lang="en-US" dirty="0"/>
          </a:p>
        </p:txBody>
      </p:sp>
      <p:sp>
        <p:nvSpPr>
          <p:cNvPr id="3" name="Content Placeholder 2"/>
          <p:cNvSpPr>
            <a:spLocks noGrp="1"/>
          </p:cNvSpPr>
          <p:nvPr>
            <p:ph idx="1"/>
          </p:nvPr>
        </p:nvSpPr>
        <p:spPr>
          <a:xfrm>
            <a:off x="457200" y="2057400"/>
            <a:ext cx="8229600" cy="2971800"/>
          </a:xfrm>
        </p:spPr>
        <p:txBody>
          <a:bodyPr/>
          <a:lstStyle/>
          <a:p>
            <a:r>
              <a:rPr lang="en-US" dirty="0" err="1" smtClean="0"/>
              <a:t>Misra</a:t>
            </a:r>
            <a:r>
              <a:rPr lang="en-US" dirty="0" smtClean="0"/>
              <a:t> </a:t>
            </a:r>
            <a:r>
              <a:rPr lang="en-US" dirty="0" err="1" smtClean="0"/>
              <a:t>Gries</a:t>
            </a:r>
            <a:r>
              <a:rPr lang="en-US" dirty="0" smtClean="0"/>
              <a:t> is a </a:t>
            </a:r>
            <a:r>
              <a:rPr lang="en-US" i="1" dirty="0" smtClean="0"/>
              <a:t>deterministic</a:t>
            </a:r>
            <a:r>
              <a:rPr lang="en-US" dirty="0" smtClean="0"/>
              <a:t> structure</a:t>
            </a:r>
          </a:p>
          <a:p>
            <a:r>
              <a:rPr lang="en-US" dirty="0" smtClean="0"/>
              <a:t>The outcome is determined uniquely by the input</a:t>
            </a:r>
          </a:p>
          <a:p>
            <a:r>
              <a:rPr lang="en-US" dirty="0" smtClean="0"/>
              <a:t>Usually we can do much better with </a:t>
            </a:r>
            <a:r>
              <a:rPr lang="en-US" i="1" dirty="0" smtClean="0"/>
              <a:t>randomization</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419600"/>
            <a:ext cx="3384550" cy="2245748"/>
          </a:xfrm>
          <a:prstGeom prst="rect">
            <a:avLst/>
          </a:prstGeom>
        </p:spPr>
      </p:pic>
    </p:spTree>
    <p:extLst>
      <p:ext uri="{BB962C8B-B14F-4D97-AF65-F5344CB8AC3E}">
        <p14:creationId xmlns:p14="http://schemas.microsoft.com/office/powerpoint/2010/main" val="2368658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286" y="1219200"/>
            <a:ext cx="1066800" cy="707853"/>
          </a:xfrm>
          <a:prstGeom prst="rect">
            <a:avLst/>
          </a:prstGeom>
        </p:spPr>
      </p:pic>
      <p:sp>
        <p:nvSpPr>
          <p:cNvPr id="2" name="Title 1"/>
          <p:cNvSpPr>
            <a:spLocks noGrp="1"/>
          </p:cNvSpPr>
          <p:nvPr>
            <p:ph type="title"/>
          </p:nvPr>
        </p:nvSpPr>
        <p:spPr>
          <a:xfrm>
            <a:off x="533400" y="210234"/>
            <a:ext cx="8229600" cy="1143000"/>
          </a:xfrm>
        </p:spPr>
        <p:txBody>
          <a:bodyPr/>
          <a:lstStyle/>
          <a:p>
            <a:r>
              <a:rPr lang="en-US" dirty="0" smtClean="0"/>
              <a:t>Randomization in Data Analysis</a:t>
            </a:r>
            <a:endParaRPr lang="en-US" dirty="0"/>
          </a:p>
        </p:txBody>
      </p:sp>
      <p:sp>
        <p:nvSpPr>
          <p:cNvPr id="5" name="Content Placeholder 4"/>
          <p:cNvSpPr>
            <a:spLocks noGrp="1"/>
          </p:cNvSpPr>
          <p:nvPr>
            <p:ph idx="1"/>
          </p:nvPr>
        </p:nvSpPr>
        <p:spPr>
          <a:xfrm>
            <a:off x="457200" y="1524000"/>
            <a:ext cx="8534400" cy="4525963"/>
          </a:xfrm>
        </p:spPr>
        <p:txBody>
          <a:bodyPr>
            <a:normAutofit/>
          </a:bodyPr>
          <a:lstStyle/>
          <a:p>
            <a:pPr marL="0" indent="0">
              <a:buNone/>
            </a:pPr>
            <a:r>
              <a:rPr lang="en-US" b="1" dirty="0">
                <a:solidFill>
                  <a:schemeClr val="tx2"/>
                </a:solidFill>
              </a:rPr>
              <a:t>Often </a:t>
            </a:r>
            <a:r>
              <a:rPr lang="en-US" b="1" dirty="0" smtClean="0">
                <a:solidFill>
                  <a:schemeClr val="tx2"/>
                </a:solidFill>
              </a:rPr>
              <a:t>a critical tool in </a:t>
            </a:r>
            <a:r>
              <a:rPr lang="en-US" b="1" dirty="0">
                <a:solidFill>
                  <a:schemeClr val="tx2"/>
                </a:solidFill>
              </a:rPr>
              <a:t>getting good results</a:t>
            </a:r>
          </a:p>
          <a:p>
            <a:pPr>
              <a:buFont typeface="Wingdings" panose="05000000000000000000" pitchFamily="2" charset="2"/>
              <a:buChar char="§"/>
            </a:pPr>
            <a:r>
              <a:rPr lang="en-US" dirty="0"/>
              <a:t>R</a:t>
            </a:r>
            <a:r>
              <a:rPr lang="en-US" dirty="0" smtClean="0"/>
              <a:t>andom </a:t>
            </a:r>
            <a:r>
              <a:rPr lang="en-US" dirty="0"/>
              <a:t>sampling /  random projections as a means to reduce </a:t>
            </a:r>
            <a:r>
              <a:rPr lang="en-US" dirty="0" smtClean="0"/>
              <a:t>size/dimension </a:t>
            </a:r>
            <a:endParaRPr lang="en-US" dirty="0"/>
          </a:p>
          <a:p>
            <a:pPr>
              <a:buFont typeface="Wingdings" panose="05000000000000000000" pitchFamily="2" charset="2"/>
              <a:buChar char="§"/>
            </a:pPr>
            <a:r>
              <a:rPr lang="en-US" dirty="0"/>
              <a:t>Sometimes data is treated as samples from </a:t>
            </a:r>
            <a:r>
              <a:rPr lang="en-US" dirty="0" smtClean="0"/>
              <a:t>some </a:t>
            </a:r>
            <a:r>
              <a:rPr lang="en-US" dirty="0"/>
              <a:t>distribution, and we want to use the data to approximate that distribution (for prediction) </a:t>
            </a:r>
          </a:p>
          <a:p>
            <a:pPr>
              <a:buFont typeface="Wingdings" panose="05000000000000000000" pitchFamily="2" charset="2"/>
              <a:buChar char="§"/>
            </a:pPr>
            <a:r>
              <a:rPr lang="en-US" dirty="0" smtClean="0"/>
              <a:t>Sometimes </a:t>
            </a:r>
            <a:r>
              <a:rPr lang="en-US" dirty="0"/>
              <a:t>introduced into the data to mask insignificant points (for robustness)</a:t>
            </a:r>
          </a:p>
          <a:p>
            <a:endParaRPr lang="en-US" dirty="0"/>
          </a:p>
        </p:txBody>
      </p:sp>
    </p:spTree>
    <p:extLst>
      <p:ext uri="{BB962C8B-B14F-4D97-AF65-F5344CB8AC3E}">
        <p14:creationId xmlns:p14="http://schemas.microsoft.com/office/powerpoint/2010/main" val="38111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9743" y="381001"/>
            <a:ext cx="1066800" cy="707853"/>
          </a:xfrm>
          <a:prstGeom prst="rect">
            <a:avLst/>
          </a:prstGeom>
        </p:spPr>
      </p:pic>
      <p:sp>
        <p:nvSpPr>
          <p:cNvPr id="2" name="Title 1"/>
          <p:cNvSpPr>
            <a:spLocks noGrp="1"/>
          </p:cNvSpPr>
          <p:nvPr>
            <p:ph type="title"/>
          </p:nvPr>
        </p:nvSpPr>
        <p:spPr/>
        <p:txBody>
          <a:bodyPr/>
          <a:lstStyle/>
          <a:p>
            <a:r>
              <a:rPr lang="en-US" dirty="0" smtClean="0"/>
              <a:t>Randomization:  Quick review</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1524000"/>
                <a:ext cx="8763000" cy="5181600"/>
              </a:xfrm>
            </p:spPr>
            <p:txBody>
              <a:bodyPr>
                <a:noAutofit/>
              </a:bodyPr>
              <a:lstStyle/>
              <a:p>
                <a:pPr>
                  <a:buFont typeface="Wingdings" panose="05000000000000000000" pitchFamily="2" charset="2"/>
                  <a:buChar char="§"/>
                </a:pPr>
                <a:r>
                  <a:rPr lang="en-US" dirty="0" smtClean="0"/>
                  <a:t>Random variable (discrete or continuous)  </a:t>
                </a:r>
                <a14:m>
                  <m:oMath xmlns:m="http://schemas.openxmlformats.org/officeDocument/2006/math">
                    <m:r>
                      <a:rPr lang="en-US" b="1" i="1" dirty="0" smtClean="0">
                        <a:solidFill>
                          <a:schemeClr val="tx2"/>
                        </a:solidFill>
                        <a:latin typeface="Cambria Math"/>
                      </a:rPr>
                      <m:t>𝑿</m:t>
                    </m:r>
                  </m:oMath>
                </a14:m>
                <a:endParaRPr lang="en-US" b="1" dirty="0" smtClean="0">
                  <a:solidFill>
                    <a:schemeClr val="tx2"/>
                  </a:solidFill>
                </a:endParaRPr>
              </a:p>
              <a:p>
                <a:pPr marL="457200" lvl="1" indent="-457200">
                  <a:buFont typeface="Wingdings" panose="05000000000000000000" pitchFamily="2" charset="2"/>
                  <a:buChar char="§"/>
                </a:pPr>
                <a:r>
                  <a:rPr lang="en-US" sz="3200" dirty="0" smtClean="0"/>
                  <a:t>Probability Density Function (PDF)</a:t>
                </a:r>
              </a:p>
              <a:p>
                <a:pPr marL="0" lvl="1" indent="0">
                  <a:buNone/>
                </a:pPr>
                <a:r>
                  <a:rPr lang="en-US" sz="3200" dirty="0"/>
                  <a:t> </a:t>
                </a:r>
                <a:r>
                  <a:rPr lang="en-US" sz="3200" dirty="0" smtClean="0"/>
                  <a:t>    </a:t>
                </a:r>
                <a14:m>
                  <m:oMath xmlns:m="http://schemas.openxmlformats.org/officeDocument/2006/math">
                    <m:sSub>
                      <m:sSubPr>
                        <m:ctrlPr>
                          <a:rPr lang="en-US" sz="3200" b="1" i="1">
                            <a:solidFill>
                              <a:schemeClr val="tx2"/>
                            </a:solidFill>
                            <a:latin typeface="Cambria Math"/>
                          </a:rPr>
                        </m:ctrlPr>
                      </m:sSubPr>
                      <m:e>
                        <m:r>
                          <a:rPr lang="en-US" sz="3200" b="1" i="1">
                            <a:solidFill>
                              <a:schemeClr val="tx2"/>
                            </a:solidFill>
                            <a:latin typeface="Cambria Math"/>
                          </a:rPr>
                          <m:t>𝒇</m:t>
                        </m:r>
                      </m:e>
                      <m:sub>
                        <m:r>
                          <a:rPr lang="en-US" sz="3200" b="1" i="1">
                            <a:solidFill>
                              <a:schemeClr val="tx2"/>
                            </a:solidFill>
                            <a:latin typeface="Cambria Math"/>
                          </a:rPr>
                          <m:t>𝑿</m:t>
                        </m:r>
                      </m:sub>
                    </m:sSub>
                    <m:r>
                      <a:rPr lang="en-US" sz="3200" b="1" i="1">
                        <a:solidFill>
                          <a:schemeClr val="tx2"/>
                        </a:solidFill>
                        <a:latin typeface="Cambria Math"/>
                      </a:rPr>
                      <m:t>(</m:t>
                    </m:r>
                    <m:r>
                      <a:rPr lang="en-US" sz="3200" b="1" i="1">
                        <a:solidFill>
                          <a:schemeClr val="tx2"/>
                        </a:solidFill>
                        <a:latin typeface="Cambria Math"/>
                      </a:rPr>
                      <m:t>𝒙</m:t>
                    </m:r>
                    <m:r>
                      <a:rPr lang="en-US" sz="3200" b="1" i="1">
                        <a:solidFill>
                          <a:schemeClr val="tx2"/>
                        </a:solidFill>
                        <a:latin typeface="Cambria Math"/>
                      </a:rPr>
                      <m:t>)</m:t>
                    </m:r>
                  </m:oMath>
                </a14:m>
                <a:r>
                  <a:rPr lang="en-US" sz="3200" b="1" dirty="0">
                    <a:solidFill>
                      <a:schemeClr val="tx2"/>
                    </a:solidFill>
                  </a:rPr>
                  <a:t> </a:t>
                </a:r>
                <a:r>
                  <a:rPr lang="en-US" sz="3200" b="1" dirty="0" smtClean="0">
                    <a:solidFill>
                      <a:schemeClr val="tx2"/>
                    </a:solidFill>
                  </a:rPr>
                  <a:t>: </a:t>
                </a:r>
                <a:r>
                  <a:rPr lang="en-US" sz="3200" dirty="0" smtClean="0"/>
                  <a:t>Probability/density </a:t>
                </a:r>
                <a:r>
                  <a:rPr lang="en-US" sz="3200" dirty="0"/>
                  <a:t>of</a:t>
                </a:r>
                <a:r>
                  <a:rPr lang="en-US" sz="3200" b="1" dirty="0">
                    <a:solidFill>
                      <a:schemeClr val="tx2"/>
                    </a:solidFill>
                  </a:rPr>
                  <a:t> </a:t>
                </a:r>
                <a14:m>
                  <m:oMath xmlns:m="http://schemas.openxmlformats.org/officeDocument/2006/math">
                    <m:r>
                      <a:rPr lang="en-US" sz="3200" b="1" i="1" dirty="0">
                        <a:solidFill>
                          <a:schemeClr val="tx2"/>
                        </a:solidFill>
                        <a:latin typeface="Cambria Math"/>
                      </a:rPr>
                      <m:t>𝑿</m:t>
                    </m:r>
                    <m:r>
                      <a:rPr lang="en-US" sz="3200" b="1" i="1" dirty="0">
                        <a:solidFill>
                          <a:schemeClr val="tx2"/>
                        </a:solidFill>
                        <a:latin typeface="Cambria Math"/>
                      </a:rPr>
                      <m:t>=</m:t>
                    </m:r>
                    <m:r>
                      <a:rPr lang="en-US" sz="3200" b="1" i="1" dirty="0">
                        <a:solidFill>
                          <a:schemeClr val="tx2"/>
                        </a:solidFill>
                        <a:latin typeface="Cambria Math"/>
                      </a:rPr>
                      <m:t>𝒙</m:t>
                    </m:r>
                  </m:oMath>
                </a14:m>
                <a:endParaRPr lang="en-US" sz="3200" b="1" dirty="0" smtClean="0">
                  <a:solidFill>
                    <a:schemeClr val="tx2"/>
                  </a:solidFill>
                </a:endParaRPr>
              </a:p>
              <a:p>
                <a:pPr lvl="1">
                  <a:buFont typeface="Wingdings" panose="05000000000000000000" pitchFamily="2" charset="2"/>
                  <a:buChar char="Ø"/>
                </a:pPr>
                <a:r>
                  <a:rPr lang="en-US" sz="3200" b="1" dirty="0" smtClean="0"/>
                  <a:t>Properties:  </a:t>
                </a:r>
                <a14:m>
                  <m:oMath xmlns:m="http://schemas.openxmlformats.org/officeDocument/2006/math">
                    <m:sSub>
                      <m:sSubPr>
                        <m:ctrlPr>
                          <a:rPr lang="en-US" sz="3200" b="1" i="1" smtClean="0">
                            <a:solidFill>
                              <a:schemeClr val="tx2"/>
                            </a:solidFill>
                            <a:latin typeface="Cambria Math"/>
                          </a:rPr>
                        </m:ctrlPr>
                      </m:sSubPr>
                      <m:e>
                        <m:r>
                          <a:rPr lang="en-US" sz="3200" b="1" i="1">
                            <a:solidFill>
                              <a:schemeClr val="tx2"/>
                            </a:solidFill>
                            <a:latin typeface="Cambria Math"/>
                          </a:rPr>
                          <m:t>𝒇</m:t>
                        </m:r>
                      </m:e>
                      <m:sub>
                        <m:r>
                          <a:rPr lang="en-US" sz="3200" b="1" i="1">
                            <a:solidFill>
                              <a:schemeClr val="tx2"/>
                            </a:solidFill>
                            <a:latin typeface="Cambria Math"/>
                          </a:rPr>
                          <m:t>𝑿</m:t>
                        </m:r>
                      </m:sub>
                    </m:sSub>
                    <m:d>
                      <m:dPr>
                        <m:ctrlPr>
                          <a:rPr lang="en-US" sz="3200" b="1" i="1">
                            <a:solidFill>
                              <a:schemeClr val="tx2"/>
                            </a:solidFill>
                            <a:latin typeface="Cambria Math"/>
                          </a:rPr>
                        </m:ctrlPr>
                      </m:dPr>
                      <m:e>
                        <m:r>
                          <a:rPr lang="en-US" sz="3200" b="1" i="1">
                            <a:solidFill>
                              <a:schemeClr val="tx2"/>
                            </a:solidFill>
                            <a:latin typeface="Cambria Math"/>
                          </a:rPr>
                          <m:t>𝒙</m:t>
                        </m:r>
                      </m:e>
                    </m:d>
                    <m:r>
                      <a:rPr lang="en-US" sz="3200" b="1" i="1" smtClean="0">
                        <a:solidFill>
                          <a:schemeClr val="tx2"/>
                        </a:solidFill>
                        <a:latin typeface="Cambria Math"/>
                        <a:ea typeface="Cambria Math"/>
                      </a:rPr>
                      <m:t>≥</m:t>
                    </m:r>
                    <m:r>
                      <a:rPr lang="en-US" sz="3200" b="1" i="1" smtClean="0">
                        <a:solidFill>
                          <a:schemeClr val="tx2"/>
                        </a:solidFill>
                        <a:latin typeface="Cambria Math"/>
                        <a:ea typeface="Cambria Math"/>
                      </a:rPr>
                      <m:t>𝟎</m:t>
                    </m:r>
                    <m:r>
                      <a:rPr lang="en-US" sz="3200" b="1" i="1" smtClean="0">
                        <a:solidFill>
                          <a:schemeClr val="tx2"/>
                        </a:solidFill>
                        <a:latin typeface="Cambria Math"/>
                        <a:ea typeface="Cambria Math"/>
                      </a:rPr>
                      <m:t>    </m:t>
                    </m:r>
                    <m:nary>
                      <m:naryPr>
                        <m:limLoc m:val="undOvr"/>
                        <m:ctrlPr>
                          <a:rPr lang="en-US" sz="3200" b="1" i="1" smtClean="0">
                            <a:solidFill>
                              <a:schemeClr val="tx2"/>
                            </a:solidFill>
                            <a:latin typeface="Cambria Math"/>
                          </a:rPr>
                        </m:ctrlPr>
                      </m:naryPr>
                      <m:sub>
                        <m:r>
                          <m:rPr>
                            <m:brk m:alnAt="24"/>
                          </m:rPr>
                          <a:rPr lang="en-US" sz="3200" b="1" i="1">
                            <a:solidFill>
                              <a:schemeClr val="tx2"/>
                            </a:solidFill>
                            <a:latin typeface="Cambria Math"/>
                          </a:rPr>
                          <m:t>−</m:t>
                        </m:r>
                        <m:r>
                          <a:rPr lang="en-US" sz="3200" b="1" i="1">
                            <a:solidFill>
                              <a:schemeClr val="tx2"/>
                            </a:solidFill>
                            <a:latin typeface="Cambria Math"/>
                            <a:ea typeface="Cambria Math"/>
                          </a:rPr>
                          <m:t>∞</m:t>
                        </m:r>
                      </m:sub>
                      <m:sup>
                        <m:r>
                          <a:rPr lang="en-US" sz="3200" b="1" i="1" smtClean="0">
                            <a:solidFill>
                              <a:schemeClr val="tx2"/>
                            </a:solidFill>
                            <a:latin typeface="Cambria Math"/>
                            <a:ea typeface="Cambria Math"/>
                          </a:rPr>
                          <m:t>∞</m:t>
                        </m:r>
                      </m:sup>
                      <m:e>
                        <m:sSub>
                          <m:sSubPr>
                            <m:ctrlPr>
                              <a:rPr lang="en-US" sz="3200" b="1" i="1">
                                <a:solidFill>
                                  <a:schemeClr val="tx2"/>
                                </a:solidFill>
                                <a:latin typeface="Cambria Math"/>
                              </a:rPr>
                            </m:ctrlPr>
                          </m:sSubPr>
                          <m:e>
                            <m:r>
                              <a:rPr lang="en-US" sz="3200" b="1" i="1">
                                <a:solidFill>
                                  <a:schemeClr val="tx2"/>
                                </a:solidFill>
                                <a:latin typeface="Cambria Math"/>
                              </a:rPr>
                              <m:t>𝒇</m:t>
                            </m:r>
                          </m:e>
                          <m:sub>
                            <m:r>
                              <a:rPr lang="en-US" sz="3200" b="1" i="1">
                                <a:solidFill>
                                  <a:schemeClr val="tx2"/>
                                </a:solidFill>
                                <a:latin typeface="Cambria Math"/>
                              </a:rPr>
                              <m:t>𝑿</m:t>
                            </m:r>
                          </m:sub>
                        </m:sSub>
                        <m:d>
                          <m:dPr>
                            <m:ctrlPr>
                              <a:rPr lang="en-US" sz="3200" b="1" i="1">
                                <a:solidFill>
                                  <a:schemeClr val="tx2"/>
                                </a:solidFill>
                                <a:latin typeface="Cambria Math"/>
                              </a:rPr>
                            </m:ctrlPr>
                          </m:dPr>
                          <m:e>
                            <m:r>
                              <a:rPr lang="en-US" sz="3200" b="1" i="1">
                                <a:solidFill>
                                  <a:schemeClr val="tx2"/>
                                </a:solidFill>
                                <a:latin typeface="Cambria Math"/>
                              </a:rPr>
                              <m:t>𝒙</m:t>
                            </m:r>
                          </m:e>
                        </m:d>
                      </m:e>
                    </m:nary>
                    <m:r>
                      <a:rPr lang="en-US" sz="3200" b="1" i="1" smtClean="0">
                        <a:solidFill>
                          <a:schemeClr val="tx2"/>
                        </a:solidFill>
                        <a:latin typeface="Cambria Math"/>
                      </a:rPr>
                      <m:t>𝒅𝒙</m:t>
                    </m:r>
                    <m:r>
                      <a:rPr lang="en-US" sz="3200" b="1" i="1" smtClean="0">
                        <a:solidFill>
                          <a:schemeClr val="tx2"/>
                        </a:solidFill>
                        <a:latin typeface="Cambria Math"/>
                      </a:rPr>
                      <m:t>=</m:t>
                    </m:r>
                    <m:r>
                      <a:rPr lang="en-US" sz="3200" b="1" i="1" smtClean="0">
                        <a:solidFill>
                          <a:schemeClr val="tx2"/>
                        </a:solidFill>
                        <a:latin typeface="Cambria Math"/>
                      </a:rPr>
                      <m:t>𝟏</m:t>
                    </m:r>
                  </m:oMath>
                </a14:m>
                <a:endParaRPr lang="en-US" sz="3200" b="1" dirty="0" smtClean="0"/>
              </a:p>
              <a:p>
                <a:pPr>
                  <a:buFont typeface="Wingdings" panose="05000000000000000000" pitchFamily="2" charset="2"/>
                  <a:buChar char="§"/>
                </a:pPr>
                <a:r>
                  <a:rPr lang="en-US" dirty="0" smtClean="0"/>
                  <a:t>Cumulative </a:t>
                </a:r>
                <a:r>
                  <a:rPr lang="en-US" dirty="0"/>
                  <a:t>D</a:t>
                </a:r>
                <a:r>
                  <a:rPr lang="en-US" dirty="0" smtClean="0"/>
                  <a:t>istribution </a:t>
                </a:r>
                <a:r>
                  <a:rPr lang="en-US" dirty="0"/>
                  <a:t>F</a:t>
                </a:r>
                <a:r>
                  <a:rPr lang="en-US" dirty="0" smtClean="0"/>
                  <a:t>unction (CDF</a:t>
                </a:r>
                <a:r>
                  <a:rPr lang="en-US" b="1" dirty="0" smtClean="0">
                    <a:solidFill>
                      <a:schemeClr val="tx1"/>
                    </a:solidFill>
                  </a:rPr>
                  <a:t>)</a:t>
                </a:r>
              </a:p>
              <a:p>
                <a:pPr marL="0" indent="0">
                  <a:buNone/>
                </a:pPr>
                <a:r>
                  <a:rPr lang="en-US" b="1" dirty="0"/>
                  <a:t> </a:t>
                </a:r>
                <a:r>
                  <a:rPr lang="en-US" b="1" dirty="0" smtClean="0"/>
                  <a:t>  </a:t>
                </a:r>
                <a:r>
                  <a:rPr lang="en-US" b="1" dirty="0" smtClean="0">
                    <a:solidFill>
                      <a:schemeClr val="tx1"/>
                    </a:solidFill>
                  </a:rPr>
                  <a:t> </a:t>
                </a:r>
                <a14:m>
                  <m:oMath xmlns:m="http://schemas.openxmlformats.org/officeDocument/2006/math">
                    <m:sSub>
                      <m:sSubPr>
                        <m:ctrlPr>
                          <a:rPr lang="en-US" b="1" i="1" smtClean="0">
                            <a:solidFill>
                              <a:schemeClr val="tx2"/>
                            </a:solidFill>
                            <a:latin typeface="Cambria Math"/>
                          </a:rPr>
                        </m:ctrlPr>
                      </m:sSubPr>
                      <m:e>
                        <m:r>
                          <a:rPr lang="en-US" b="1" i="1" smtClean="0">
                            <a:solidFill>
                              <a:schemeClr val="tx2"/>
                            </a:solidFill>
                            <a:latin typeface="Cambria Math"/>
                          </a:rPr>
                          <m:t>𝑭</m:t>
                        </m:r>
                      </m:e>
                      <m:sub>
                        <m:r>
                          <a:rPr lang="en-US" b="1" i="1">
                            <a:solidFill>
                              <a:schemeClr val="tx2"/>
                            </a:solidFill>
                            <a:latin typeface="Cambria Math"/>
                          </a:rPr>
                          <m:t>𝑿</m:t>
                        </m:r>
                      </m:sub>
                    </m:sSub>
                    <m:d>
                      <m:dPr>
                        <m:ctrlPr>
                          <a:rPr lang="en-US" b="1" i="1">
                            <a:solidFill>
                              <a:schemeClr val="tx2"/>
                            </a:solidFill>
                            <a:latin typeface="Cambria Math"/>
                          </a:rPr>
                        </m:ctrlPr>
                      </m:dPr>
                      <m:e>
                        <m:r>
                          <a:rPr lang="en-US" b="1" i="1">
                            <a:solidFill>
                              <a:schemeClr val="tx2"/>
                            </a:solidFill>
                            <a:latin typeface="Cambria Math"/>
                          </a:rPr>
                          <m:t>𝒙</m:t>
                        </m:r>
                      </m:e>
                    </m:d>
                    <m:r>
                      <a:rPr lang="en-US" b="1" i="1" smtClean="0">
                        <a:solidFill>
                          <a:schemeClr val="tx2"/>
                        </a:solidFill>
                        <a:latin typeface="Cambria Math"/>
                      </a:rPr>
                      <m:t>=</m:t>
                    </m:r>
                    <m:nary>
                      <m:naryPr>
                        <m:limLoc m:val="undOvr"/>
                        <m:ctrlPr>
                          <a:rPr lang="en-US" b="1" i="1" smtClean="0">
                            <a:solidFill>
                              <a:schemeClr val="tx2"/>
                            </a:solidFill>
                            <a:latin typeface="Cambria Math"/>
                          </a:rPr>
                        </m:ctrlPr>
                      </m:naryPr>
                      <m:sub>
                        <m:r>
                          <m:rPr>
                            <m:brk m:alnAt="24"/>
                          </m:rPr>
                          <a:rPr lang="en-US" b="1" i="1" smtClean="0">
                            <a:solidFill>
                              <a:schemeClr val="tx2"/>
                            </a:solidFill>
                            <a:latin typeface="Cambria Math"/>
                          </a:rPr>
                          <m:t>−</m:t>
                        </m:r>
                        <m:r>
                          <a:rPr lang="en-US" b="1" i="1" smtClean="0">
                            <a:solidFill>
                              <a:schemeClr val="tx2"/>
                            </a:solidFill>
                            <a:latin typeface="Cambria Math"/>
                            <a:ea typeface="Cambria Math"/>
                          </a:rPr>
                          <m:t>∞</m:t>
                        </m:r>
                      </m:sub>
                      <m:sup>
                        <m:r>
                          <a:rPr lang="en-US" b="1" i="1" smtClean="0">
                            <a:solidFill>
                              <a:schemeClr val="tx2"/>
                            </a:solidFill>
                            <a:latin typeface="Cambria Math"/>
                          </a:rPr>
                          <m:t>𝒙</m:t>
                        </m:r>
                      </m:sup>
                      <m:e>
                        <m:sSub>
                          <m:sSubPr>
                            <m:ctrlPr>
                              <a:rPr lang="en-US" b="1" i="1">
                                <a:solidFill>
                                  <a:schemeClr val="tx2"/>
                                </a:solidFill>
                                <a:latin typeface="Cambria Math"/>
                              </a:rPr>
                            </m:ctrlPr>
                          </m:sSubPr>
                          <m:e>
                            <m:r>
                              <a:rPr lang="en-US" b="1" i="1">
                                <a:solidFill>
                                  <a:schemeClr val="tx2"/>
                                </a:solidFill>
                                <a:latin typeface="Cambria Math"/>
                              </a:rPr>
                              <m:t>𝒇</m:t>
                            </m:r>
                          </m:e>
                          <m:sub>
                            <m:r>
                              <a:rPr lang="en-US" b="1" i="1">
                                <a:solidFill>
                                  <a:schemeClr val="tx2"/>
                                </a:solidFill>
                                <a:latin typeface="Cambria Math"/>
                              </a:rPr>
                              <m:t>𝑿</m:t>
                            </m:r>
                          </m:sub>
                        </m:sSub>
                        <m:d>
                          <m:dPr>
                            <m:ctrlPr>
                              <a:rPr lang="en-US" b="1" i="1">
                                <a:solidFill>
                                  <a:schemeClr val="tx2"/>
                                </a:solidFill>
                                <a:latin typeface="Cambria Math"/>
                              </a:rPr>
                            </m:ctrlPr>
                          </m:dPr>
                          <m:e>
                            <m:r>
                              <a:rPr lang="en-US" b="1" i="1" smtClean="0">
                                <a:solidFill>
                                  <a:schemeClr val="tx2"/>
                                </a:solidFill>
                                <a:latin typeface="Cambria Math"/>
                              </a:rPr>
                              <m:t>𝒕</m:t>
                            </m:r>
                          </m:e>
                        </m:d>
                      </m:e>
                    </m:nary>
                    <m:r>
                      <a:rPr lang="en-US" b="1" i="1" smtClean="0">
                        <a:solidFill>
                          <a:schemeClr val="tx2"/>
                        </a:solidFill>
                        <a:latin typeface="Cambria Math"/>
                      </a:rPr>
                      <m:t>𝒅𝒕</m:t>
                    </m:r>
                    <m:r>
                      <a:rPr lang="en-US" b="1" i="1" smtClean="0">
                        <a:solidFill>
                          <a:schemeClr val="tx2"/>
                        </a:solidFill>
                        <a:latin typeface="Cambria Math"/>
                      </a:rPr>
                      <m:t> </m:t>
                    </m:r>
                  </m:oMath>
                </a14:m>
                <a:r>
                  <a:rPr lang="en-US" b="1" dirty="0" smtClean="0">
                    <a:solidFill>
                      <a:schemeClr val="tx1"/>
                    </a:solidFill>
                  </a:rPr>
                  <a:t>:</a:t>
                </a:r>
                <a:r>
                  <a:rPr lang="en-US" b="1" dirty="0" smtClean="0"/>
                  <a:t>   </a:t>
                </a:r>
                <a:r>
                  <a:rPr lang="en-US" dirty="0" smtClean="0"/>
                  <a:t>probability that  </a:t>
                </a:r>
                <a14:m>
                  <m:oMath xmlns:m="http://schemas.openxmlformats.org/officeDocument/2006/math">
                    <m:r>
                      <a:rPr lang="en-US" b="1" i="1" smtClean="0">
                        <a:solidFill>
                          <a:schemeClr val="tx2"/>
                        </a:solidFill>
                        <a:latin typeface="Cambria Math"/>
                      </a:rPr>
                      <m:t>𝑿</m:t>
                    </m:r>
                    <m:r>
                      <a:rPr lang="en-US" b="1" i="1" smtClean="0">
                        <a:solidFill>
                          <a:schemeClr val="tx2"/>
                        </a:solidFill>
                        <a:latin typeface="Cambria Math"/>
                        <a:ea typeface="Cambria Math"/>
                      </a:rPr>
                      <m:t>≤</m:t>
                    </m:r>
                    <m:r>
                      <a:rPr lang="en-US" b="1" i="1" smtClean="0">
                        <a:solidFill>
                          <a:schemeClr val="tx2"/>
                        </a:solidFill>
                        <a:latin typeface="Cambria Math"/>
                        <a:ea typeface="Cambria Math"/>
                      </a:rPr>
                      <m:t>𝒙</m:t>
                    </m:r>
                  </m:oMath>
                </a14:m>
                <a:endParaRPr lang="en-US" b="1" dirty="0" smtClean="0"/>
              </a:p>
              <a:p>
                <a:pPr marL="857250" lvl="1" indent="-457200">
                  <a:buFont typeface="Wingdings" panose="05000000000000000000" pitchFamily="2" charset="2"/>
                  <a:buChar char="Ø"/>
                </a:pPr>
                <a:r>
                  <a:rPr lang="en-US" sz="3200" b="1" dirty="0"/>
                  <a:t>Properties:  </a:t>
                </a:r>
                <a14:m>
                  <m:oMath xmlns:m="http://schemas.openxmlformats.org/officeDocument/2006/math">
                    <m:sSub>
                      <m:sSubPr>
                        <m:ctrlPr>
                          <a:rPr lang="en-US" sz="3200" b="1" i="1">
                            <a:solidFill>
                              <a:schemeClr val="tx2"/>
                            </a:solidFill>
                            <a:latin typeface="Cambria Math"/>
                          </a:rPr>
                        </m:ctrlPr>
                      </m:sSubPr>
                      <m:e>
                        <m:r>
                          <a:rPr lang="en-US" sz="3200" b="1" i="1" smtClean="0">
                            <a:solidFill>
                              <a:schemeClr val="tx2"/>
                            </a:solidFill>
                            <a:latin typeface="Cambria Math"/>
                          </a:rPr>
                          <m:t>𝑭</m:t>
                        </m:r>
                      </m:e>
                      <m:sub>
                        <m:r>
                          <a:rPr lang="en-US" sz="3200" b="1" i="1">
                            <a:solidFill>
                              <a:schemeClr val="tx2"/>
                            </a:solidFill>
                            <a:latin typeface="Cambria Math"/>
                          </a:rPr>
                          <m:t>𝑿</m:t>
                        </m:r>
                      </m:sub>
                    </m:sSub>
                    <m:d>
                      <m:dPr>
                        <m:ctrlPr>
                          <a:rPr lang="en-US" sz="3200" b="1" i="1">
                            <a:solidFill>
                              <a:schemeClr val="tx2"/>
                            </a:solidFill>
                            <a:latin typeface="Cambria Math"/>
                          </a:rPr>
                        </m:ctrlPr>
                      </m:dPr>
                      <m:e>
                        <m:r>
                          <a:rPr lang="en-US" sz="3200" b="1" i="1">
                            <a:solidFill>
                              <a:schemeClr val="tx2"/>
                            </a:solidFill>
                            <a:latin typeface="Cambria Math"/>
                          </a:rPr>
                          <m:t>𝒙</m:t>
                        </m:r>
                      </m:e>
                    </m:d>
                  </m:oMath>
                </a14:m>
                <a:r>
                  <a:rPr lang="en-US" sz="3200" b="1" dirty="0">
                    <a:solidFill>
                      <a:schemeClr val="tx2"/>
                    </a:solidFill>
                  </a:rPr>
                  <a:t> </a:t>
                </a:r>
                <a:r>
                  <a:rPr lang="en-US" sz="3200" b="1" dirty="0" smtClean="0">
                    <a:solidFill>
                      <a:schemeClr val="tx2"/>
                    </a:solidFill>
                  </a:rPr>
                  <a:t>monotone non-decreasing from 0 to 1</a:t>
                </a:r>
                <a:endParaRPr lang="en-US" sz="32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524000"/>
                <a:ext cx="8763000" cy="5181600"/>
              </a:xfrm>
              <a:blipFill rotWithShape="1">
                <a:blip r:embed="rId4"/>
                <a:stretch>
                  <a:fillRect l="-1601" t="-1412" r="-1879"/>
                </a:stretch>
              </a:blipFill>
            </p:spPr>
            <p:txBody>
              <a:bodyPr/>
              <a:lstStyle/>
              <a:p>
                <a:r>
                  <a:rPr lang="en-US">
                    <a:noFill/>
                  </a:rPr>
                  <a:t> </a:t>
                </a:r>
              </a:p>
            </p:txBody>
          </p:sp>
        </mc:Fallback>
      </mc:AlternateContent>
      <p:pic>
        <p:nvPicPr>
          <p:cNvPr id="5" name="Picture 2" descr="C:\Users\edith\AppData\Local\Microsoft\Windows\Temporary Internet Files\Content.IE5\7V25XCQL\MC90043255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38100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398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a:t>
            </a:r>
            <a:r>
              <a:rPr lang="en-US" dirty="0" smtClean="0"/>
              <a:t>uick review: Expectation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5181600"/>
              </a:xfrm>
            </p:spPr>
            <p:txBody>
              <a:bodyPr>
                <a:normAutofit lnSpcReduction="10000"/>
              </a:bodyPr>
              <a:lstStyle/>
              <a:p>
                <a:pPr>
                  <a:buFont typeface="Wingdings" panose="05000000000000000000" pitchFamily="2" charset="2"/>
                  <a:buChar char="§"/>
                </a:pPr>
                <a:r>
                  <a:rPr lang="en-US" b="1" i="1" dirty="0" smtClean="0">
                    <a:solidFill>
                      <a:schemeClr val="tx2"/>
                    </a:solidFill>
                  </a:rPr>
                  <a:t>Expectation</a:t>
                </a:r>
                <a:r>
                  <a:rPr lang="en-US" dirty="0" smtClean="0"/>
                  <a:t>: “average” value of </a:t>
                </a:r>
                <a14:m>
                  <m:oMath xmlns:m="http://schemas.openxmlformats.org/officeDocument/2006/math">
                    <m:r>
                      <a:rPr lang="en-US" b="1" i="1" dirty="0" smtClean="0">
                        <a:solidFill>
                          <a:schemeClr val="tx2"/>
                        </a:solidFill>
                        <a:latin typeface="Cambria Math"/>
                      </a:rPr>
                      <m:t>𝑿</m:t>
                    </m:r>
                    <m:r>
                      <a:rPr lang="en-US" b="1" i="1" dirty="0" smtClean="0">
                        <a:solidFill>
                          <a:schemeClr val="tx2"/>
                        </a:solidFill>
                        <a:latin typeface="Cambria Math"/>
                      </a:rPr>
                      <m:t> </m:t>
                    </m:r>
                  </m:oMath>
                </a14:m>
                <a:r>
                  <a:rPr lang="en-US" b="1" dirty="0" smtClean="0">
                    <a:solidFill>
                      <a:schemeClr val="tx2"/>
                    </a:solidFill>
                  </a:rPr>
                  <a:t>:</a:t>
                </a:r>
              </a:p>
              <a:p>
                <a:pPr marL="0" indent="0">
                  <a:buNone/>
                </a:pPr>
                <a:r>
                  <a:rPr lang="en-US" b="1" dirty="0">
                    <a:solidFill>
                      <a:schemeClr val="tx2"/>
                    </a:solidFill>
                  </a:rPr>
                  <a:t> </a:t>
                </a:r>
                <a:r>
                  <a:rPr lang="en-US" b="1" dirty="0" smtClean="0">
                    <a:solidFill>
                      <a:schemeClr val="tx2"/>
                    </a:solidFill>
                  </a:rPr>
                  <a:t>                          </a:t>
                </a:r>
                <a14:m>
                  <m:oMath xmlns:m="http://schemas.openxmlformats.org/officeDocument/2006/math">
                    <m:r>
                      <a:rPr lang="en-US" b="1" i="1" smtClean="0">
                        <a:solidFill>
                          <a:schemeClr val="tx2"/>
                        </a:solidFill>
                        <a:latin typeface="Cambria Math"/>
                        <a:ea typeface="Cambria Math"/>
                      </a:rPr>
                      <m:t>𝝁</m:t>
                    </m:r>
                    <m:r>
                      <a:rPr lang="en-US" b="1" i="1" smtClean="0">
                        <a:solidFill>
                          <a:schemeClr val="tx2"/>
                        </a:solidFill>
                        <a:latin typeface="Cambria Math"/>
                        <a:ea typeface="Cambria Math"/>
                      </a:rPr>
                      <m:t>=</m:t>
                    </m:r>
                    <m:r>
                      <a:rPr lang="en-US" b="1" i="1" smtClean="0">
                        <a:solidFill>
                          <a:schemeClr val="tx2"/>
                        </a:solidFill>
                        <a:latin typeface="Cambria Math"/>
                        <a:ea typeface="Cambria Math"/>
                      </a:rPr>
                      <m:t>𝑬</m:t>
                    </m:r>
                    <m:d>
                      <m:dPr>
                        <m:begChr m:val="["/>
                        <m:endChr m:val="]"/>
                        <m:ctrlPr>
                          <a:rPr lang="en-US" b="1" i="1" smtClean="0">
                            <a:solidFill>
                              <a:schemeClr val="tx2"/>
                            </a:solidFill>
                            <a:latin typeface="Cambria Math"/>
                            <a:ea typeface="Cambria Math"/>
                          </a:rPr>
                        </m:ctrlPr>
                      </m:dPr>
                      <m:e>
                        <m:r>
                          <a:rPr lang="en-US" b="1" i="1" smtClean="0">
                            <a:solidFill>
                              <a:schemeClr val="tx2"/>
                            </a:solidFill>
                            <a:latin typeface="Cambria Math"/>
                            <a:ea typeface="Cambria Math"/>
                          </a:rPr>
                          <m:t>𝑿</m:t>
                        </m:r>
                      </m:e>
                    </m:d>
                    <m:r>
                      <a:rPr lang="en-US" b="1" i="1" smtClean="0">
                        <a:solidFill>
                          <a:schemeClr val="tx2"/>
                        </a:solidFill>
                        <a:latin typeface="Cambria Math"/>
                        <a:ea typeface="Cambria Math"/>
                      </a:rPr>
                      <m:t>=</m:t>
                    </m:r>
                    <m:nary>
                      <m:naryPr>
                        <m:limLoc m:val="undOvr"/>
                        <m:ctrlPr>
                          <a:rPr lang="en-US" b="1" i="1">
                            <a:solidFill>
                              <a:schemeClr val="tx2"/>
                            </a:solidFill>
                            <a:latin typeface="Cambria Math"/>
                          </a:rPr>
                        </m:ctrlPr>
                      </m:naryPr>
                      <m:sub>
                        <m:r>
                          <m:rPr>
                            <m:brk m:alnAt="24"/>
                          </m:rPr>
                          <a:rPr lang="en-US" b="1" i="1">
                            <a:solidFill>
                              <a:schemeClr val="tx2"/>
                            </a:solidFill>
                            <a:latin typeface="Cambria Math"/>
                          </a:rPr>
                          <m:t>−</m:t>
                        </m:r>
                        <m:r>
                          <a:rPr lang="en-US" b="1" i="1">
                            <a:solidFill>
                              <a:schemeClr val="tx2"/>
                            </a:solidFill>
                            <a:latin typeface="Cambria Math"/>
                            <a:ea typeface="Cambria Math"/>
                          </a:rPr>
                          <m:t>∞</m:t>
                        </m:r>
                      </m:sub>
                      <m:sup>
                        <m:r>
                          <a:rPr lang="en-US" b="1" i="1">
                            <a:solidFill>
                              <a:schemeClr val="tx2"/>
                            </a:solidFill>
                            <a:latin typeface="Cambria Math"/>
                            <a:ea typeface="Cambria Math"/>
                          </a:rPr>
                          <m:t>∞</m:t>
                        </m:r>
                      </m:sup>
                      <m:e>
                        <m:sSub>
                          <m:sSubPr>
                            <m:ctrlPr>
                              <a:rPr lang="en-US" b="1" i="1">
                                <a:solidFill>
                                  <a:schemeClr val="tx2"/>
                                </a:solidFill>
                                <a:latin typeface="Cambria Math"/>
                              </a:rPr>
                            </m:ctrlPr>
                          </m:sSubPr>
                          <m:e>
                            <m:r>
                              <a:rPr lang="en-US" b="1" i="1" smtClean="0">
                                <a:solidFill>
                                  <a:schemeClr val="tx2"/>
                                </a:solidFill>
                                <a:latin typeface="Cambria Math"/>
                              </a:rPr>
                              <m:t>𝒙</m:t>
                            </m:r>
                            <m:r>
                              <a:rPr lang="en-US" b="1" i="1" smtClean="0">
                                <a:solidFill>
                                  <a:schemeClr val="tx2"/>
                                </a:solidFill>
                                <a:latin typeface="Cambria Math"/>
                              </a:rPr>
                              <m:t> </m:t>
                            </m:r>
                            <m:r>
                              <a:rPr lang="en-US" b="1" i="1">
                                <a:solidFill>
                                  <a:schemeClr val="tx2"/>
                                </a:solidFill>
                                <a:latin typeface="Cambria Math"/>
                              </a:rPr>
                              <m:t>𝒇</m:t>
                            </m:r>
                          </m:e>
                          <m:sub>
                            <m:r>
                              <a:rPr lang="en-US" b="1" i="1">
                                <a:solidFill>
                                  <a:schemeClr val="tx2"/>
                                </a:solidFill>
                                <a:latin typeface="Cambria Math"/>
                              </a:rPr>
                              <m:t>𝑿</m:t>
                            </m:r>
                          </m:sub>
                        </m:sSub>
                        <m:d>
                          <m:dPr>
                            <m:ctrlPr>
                              <a:rPr lang="en-US" b="1" i="1">
                                <a:solidFill>
                                  <a:schemeClr val="tx2"/>
                                </a:solidFill>
                                <a:latin typeface="Cambria Math"/>
                              </a:rPr>
                            </m:ctrlPr>
                          </m:dPr>
                          <m:e>
                            <m:r>
                              <a:rPr lang="en-US" b="1" i="1">
                                <a:solidFill>
                                  <a:schemeClr val="tx2"/>
                                </a:solidFill>
                                <a:latin typeface="Cambria Math"/>
                              </a:rPr>
                              <m:t>𝒙</m:t>
                            </m:r>
                          </m:e>
                        </m:d>
                      </m:e>
                    </m:nary>
                    <m:r>
                      <a:rPr lang="en-US" b="1" i="1" smtClean="0">
                        <a:solidFill>
                          <a:schemeClr val="tx2"/>
                        </a:solidFill>
                        <a:latin typeface="Cambria Math"/>
                      </a:rPr>
                      <m:t>𝒅𝒙</m:t>
                    </m:r>
                  </m:oMath>
                </a14:m>
                <a:endParaRPr lang="en-US" b="1" dirty="0" smtClean="0">
                  <a:solidFill>
                    <a:schemeClr val="tx2"/>
                  </a:solidFill>
                </a:endParaRPr>
              </a:p>
              <a:p>
                <a:pPr>
                  <a:buFont typeface="Wingdings" panose="05000000000000000000" pitchFamily="2" charset="2"/>
                  <a:buChar char="§"/>
                </a:pPr>
                <a:r>
                  <a:rPr lang="en-US" b="1" i="1" dirty="0" smtClean="0">
                    <a:solidFill>
                      <a:schemeClr val="tx2"/>
                    </a:solidFill>
                  </a:rPr>
                  <a:t>Linearity of </a:t>
                </a:r>
                <a:r>
                  <a:rPr lang="en-US" b="1" i="1" dirty="0">
                    <a:solidFill>
                      <a:schemeClr val="tx2"/>
                    </a:solidFill>
                  </a:rPr>
                  <a:t>E</a:t>
                </a:r>
                <a:r>
                  <a:rPr lang="en-US" b="1" i="1" dirty="0" smtClean="0">
                    <a:solidFill>
                      <a:schemeClr val="tx2"/>
                    </a:solidFill>
                  </a:rPr>
                  <a:t>xpectation</a:t>
                </a:r>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b="1" i="1" dirty="0" smtClean="0">
                          <a:solidFill>
                            <a:schemeClr val="tx2"/>
                          </a:solidFill>
                          <a:latin typeface="Cambria Math"/>
                        </a:rPr>
                        <m:t>𝑬</m:t>
                      </m:r>
                      <m:r>
                        <a:rPr lang="en-US" b="1" i="1" dirty="0" smtClean="0">
                          <a:solidFill>
                            <a:schemeClr val="tx2"/>
                          </a:solidFill>
                          <a:latin typeface="Cambria Math"/>
                        </a:rPr>
                        <m:t>[</m:t>
                      </m:r>
                      <m:r>
                        <a:rPr lang="en-US" b="1" i="1" dirty="0" err="1" smtClean="0">
                          <a:solidFill>
                            <a:schemeClr val="tx2"/>
                          </a:solidFill>
                          <a:latin typeface="Cambria Math"/>
                        </a:rPr>
                        <m:t>𝒂𝑿</m:t>
                      </m:r>
                      <m:r>
                        <a:rPr lang="en-US" b="1" i="1" dirty="0" err="1" smtClean="0">
                          <a:solidFill>
                            <a:schemeClr val="tx2"/>
                          </a:solidFill>
                          <a:latin typeface="Cambria Math"/>
                        </a:rPr>
                        <m:t>+</m:t>
                      </m:r>
                      <m:r>
                        <a:rPr lang="en-US" b="1" i="1" dirty="0" err="1" smtClean="0">
                          <a:solidFill>
                            <a:schemeClr val="tx2"/>
                          </a:solidFill>
                          <a:latin typeface="Cambria Math"/>
                        </a:rPr>
                        <m:t>𝒃</m:t>
                      </m:r>
                      <m:r>
                        <a:rPr lang="en-US" b="1" i="1" dirty="0" smtClean="0">
                          <a:solidFill>
                            <a:schemeClr val="tx2"/>
                          </a:solidFill>
                          <a:latin typeface="Cambria Math"/>
                        </a:rPr>
                        <m:t>]=</m:t>
                      </m:r>
                      <m:r>
                        <a:rPr lang="en-US" b="1" i="1" dirty="0" err="1" smtClean="0">
                          <a:solidFill>
                            <a:schemeClr val="tx2"/>
                          </a:solidFill>
                          <a:latin typeface="Cambria Math"/>
                        </a:rPr>
                        <m:t>𝒂𝑬</m:t>
                      </m:r>
                      <m:r>
                        <a:rPr lang="en-US" b="1" i="1" dirty="0" smtClean="0">
                          <a:solidFill>
                            <a:schemeClr val="tx2"/>
                          </a:solidFill>
                          <a:latin typeface="Cambria Math"/>
                        </a:rPr>
                        <m:t>[</m:t>
                      </m:r>
                      <m:r>
                        <a:rPr lang="en-US" b="1" i="1" dirty="0" smtClean="0">
                          <a:solidFill>
                            <a:schemeClr val="tx2"/>
                          </a:solidFill>
                          <a:latin typeface="Cambria Math"/>
                        </a:rPr>
                        <m:t>𝑿</m:t>
                      </m:r>
                      <m:r>
                        <a:rPr lang="en-US" b="1" i="1" dirty="0" smtClean="0">
                          <a:solidFill>
                            <a:schemeClr val="tx2"/>
                          </a:solidFill>
                          <a:latin typeface="Cambria Math"/>
                        </a:rPr>
                        <m:t>]+</m:t>
                      </m:r>
                      <m:r>
                        <a:rPr lang="en-US" b="1" i="1" dirty="0" smtClean="0">
                          <a:solidFill>
                            <a:schemeClr val="tx2"/>
                          </a:solidFill>
                          <a:latin typeface="Cambria Math"/>
                        </a:rPr>
                        <m:t>𝒃</m:t>
                      </m:r>
                    </m:oMath>
                  </m:oMathPara>
                </a14:m>
                <a:endParaRPr lang="en-US" b="1" dirty="0" smtClean="0">
                  <a:solidFill>
                    <a:schemeClr val="tx2"/>
                  </a:solidFill>
                </a:endParaRPr>
              </a:p>
              <a:p>
                <a:pPr marL="0" indent="0">
                  <a:buNone/>
                </a:pPr>
                <a:r>
                  <a:rPr lang="en-US" dirty="0" smtClean="0"/>
                  <a:t>    </a:t>
                </a:r>
              </a:p>
              <a:p>
                <a:pPr marL="0" indent="0">
                  <a:buNone/>
                </a:pPr>
                <a:r>
                  <a:rPr lang="en-US" dirty="0" smtClean="0"/>
                  <a:t>      For random variables   </a:t>
                </a:r>
                <a14:m>
                  <m:oMath xmlns:m="http://schemas.openxmlformats.org/officeDocument/2006/math">
                    <m:sSub>
                      <m:sSubPr>
                        <m:ctrlPr>
                          <a:rPr lang="en-US" b="1" i="1" dirty="0" smtClean="0">
                            <a:solidFill>
                              <a:schemeClr val="tx2"/>
                            </a:solidFill>
                            <a:latin typeface="Cambria Math"/>
                          </a:rPr>
                        </m:ctrlPr>
                      </m:sSubPr>
                      <m:e>
                        <m:r>
                          <a:rPr lang="en-US" b="1" i="1" dirty="0" smtClean="0">
                            <a:solidFill>
                              <a:schemeClr val="tx2"/>
                            </a:solidFill>
                            <a:latin typeface="Cambria Math"/>
                          </a:rPr>
                          <m:t>𝑿</m:t>
                        </m:r>
                      </m:e>
                      <m:sub>
                        <m:r>
                          <a:rPr lang="en-US" b="1" i="1" dirty="0" smtClean="0">
                            <a:solidFill>
                              <a:schemeClr val="tx2"/>
                            </a:solidFill>
                            <a:latin typeface="Cambria Math"/>
                          </a:rPr>
                          <m:t>𝟏</m:t>
                        </m:r>
                      </m:sub>
                    </m:sSub>
                    <m:r>
                      <m:rPr>
                        <m:nor/>
                      </m:rPr>
                      <a:rPr lang="en-US" b="1" i="0" dirty="0" smtClean="0">
                        <a:solidFill>
                          <a:schemeClr val="tx2"/>
                        </a:solidFill>
                        <a:latin typeface="Cambria Math"/>
                      </a:rPr>
                      <m:t>, </m:t>
                    </m:r>
                    <m:sSub>
                      <m:sSubPr>
                        <m:ctrlPr>
                          <a:rPr lang="en-US" b="1" i="1" dirty="0" smtClean="0">
                            <a:solidFill>
                              <a:schemeClr val="tx2"/>
                            </a:solidFill>
                            <a:latin typeface="Cambria Math"/>
                          </a:rPr>
                        </m:ctrlPr>
                      </m:sSubPr>
                      <m:e>
                        <m:r>
                          <a:rPr lang="en-US" b="1" i="1" dirty="0" smtClean="0">
                            <a:solidFill>
                              <a:schemeClr val="tx2"/>
                            </a:solidFill>
                            <a:latin typeface="Cambria Math"/>
                          </a:rPr>
                          <m:t>𝑿</m:t>
                        </m:r>
                      </m:e>
                      <m:sub>
                        <m:r>
                          <a:rPr lang="en-US" b="1" i="1" dirty="0" smtClean="0">
                            <a:solidFill>
                              <a:schemeClr val="tx2"/>
                            </a:solidFill>
                            <a:latin typeface="Cambria Math"/>
                          </a:rPr>
                          <m:t>𝟐</m:t>
                        </m:r>
                      </m:sub>
                    </m:sSub>
                    <m:r>
                      <m:rPr>
                        <m:nor/>
                      </m:rPr>
                      <a:rPr lang="en-US" b="1" i="0" dirty="0" smtClean="0">
                        <a:solidFill>
                          <a:schemeClr val="tx2"/>
                        </a:solidFill>
                        <a:latin typeface="Cambria Math"/>
                      </a:rPr>
                      <m:t>,</m:t>
                    </m:r>
                    <m:sSub>
                      <m:sSubPr>
                        <m:ctrlPr>
                          <a:rPr lang="en-US" b="1" i="1" dirty="0">
                            <a:solidFill>
                              <a:schemeClr val="tx2"/>
                            </a:solidFill>
                            <a:latin typeface="Cambria Math"/>
                          </a:rPr>
                        </m:ctrlPr>
                      </m:sSubPr>
                      <m:e>
                        <m:r>
                          <a:rPr lang="en-US" b="1" i="1" dirty="0" smtClean="0">
                            <a:solidFill>
                              <a:schemeClr val="tx2"/>
                            </a:solidFill>
                            <a:latin typeface="Cambria Math"/>
                          </a:rPr>
                          <m:t> </m:t>
                        </m:r>
                        <m:r>
                          <a:rPr lang="en-US" b="1" i="1" dirty="0">
                            <a:solidFill>
                              <a:schemeClr val="tx2"/>
                            </a:solidFill>
                            <a:latin typeface="Cambria Math"/>
                          </a:rPr>
                          <m:t>𝑿</m:t>
                        </m:r>
                      </m:e>
                      <m:sub>
                        <m:r>
                          <a:rPr lang="en-US" b="1" i="1" dirty="0" smtClean="0">
                            <a:solidFill>
                              <a:schemeClr val="tx2"/>
                            </a:solidFill>
                            <a:latin typeface="Cambria Math"/>
                          </a:rPr>
                          <m:t>𝟑</m:t>
                        </m:r>
                      </m:sub>
                    </m:sSub>
                    <m:r>
                      <m:rPr>
                        <m:nor/>
                      </m:rPr>
                      <a:rPr lang="en-US" b="1" dirty="0">
                        <a:solidFill>
                          <a:schemeClr val="tx2"/>
                        </a:solidFill>
                        <a:latin typeface="Cambria Math"/>
                      </a:rPr>
                      <m:t>, </m:t>
                    </m:r>
                    <m:r>
                      <m:rPr>
                        <m:nor/>
                      </m:rPr>
                      <a:rPr lang="en-US" b="1" i="0" dirty="0" smtClean="0">
                        <a:solidFill>
                          <a:schemeClr val="tx2"/>
                        </a:solidFill>
                        <a:latin typeface="Cambria Math"/>
                      </a:rPr>
                      <m:t>. . . ,</m:t>
                    </m:r>
                    <m:r>
                      <m:rPr>
                        <m:nor/>
                      </m:rPr>
                      <a:rPr lang="en-US" b="1" dirty="0">
                        <a:solidFill>
                          <a:schemeClr val="tx2"/>
                        </a:solidFill>
                        <a:latin typeface="Cambria Math"/>
                      </a:rPr>
                      <m:t> </m:t>
                    </m:r>
                    <m:sSub>
                      <m:sSubPr>
                        <m:ctrlPr>
                          <a:rPr lang="en-US" b="1" i="1" dirty="0">
                            <a:solidFill>
                              <a:schemeClr val="tx2"/>
                            </a:solidFill>
                            <a:latin typeface="Cambria Math"/>
                          </a:rPr>
                        </m:ctrlPr>
                      </m:sSubPr>
                      <m:e>
                        <m:r>
                          <a:rPr lang="en-US" b="1" i="1" dirty="0">
                            <a:solidFill>
                              <a:schemeClr val="tx2"/>
                            </a:solidFill>
                            <a:latin typeface="Cambria Math"/>
                          </a:rPr>
                          <m:t>𝑿</m:t>
                        </m:r>
                      </m:e>
                      <m:sub>
                        <m:r>
                          <a:rPr lang="en-US" b="1" i="1" dirty="0" smtClean="0">
                            <a:solidFill>
                              <a:schemeClr val="tx2"/>
                            </a:solidFill>
                            <a:latin typeface="Cambria Math"/>
                          </a:rPr>
                          <m:t>𝒌</m:t>
                        </m:r>
                      </m:sub>
                    </m:sSub>
                  </m:oMath>
                </a14:m>
                <a:endParaRPr lang="en-US" b="1" dirty="0" smtClean="0"/>
              </a:p>
              <a:p>
                <a:pPr marL="0" indent="0" algn="ctr">
                  <a:buNone/>
                </a:pPr>
                <a14:m>
                  <m:oMathPara xmlns:m="http://schemas.openxmlformats.org/officeDocument/2006/math">
                    <m:oMathParaPr>
                      <m:jc m:val="centerGroup"/>
                    </m:oMathParaPr>
                    <m:oMath xmlns:m="http://schemas.openxmlformats.org/officeDocument/2006/math">
                      <m:r>
                        <a:rPr lang="en-US" sz="2800" b="1" i="1" smtClean="0">
                          <a:solidFill>
                            <a:schemeClr val="tx2"/>
                          </a:solidFill>
                          <a:latin typeface="Cambria Math"/>
                          <a:ea typeface="Cambria Math"/>
                        </a:rPr>
                        <m:t>𝑬</m:t>
                      </m:r>
                      <m:d>
                        <m:dPr>
                          <m:begChr m:val="["/>
                          <m:endChr m:val="]"/>
                          <m:ctrlPr>
                            <a:rPr lang="en-US" sz="2800" b="1" i="1" smtClean="0">
                              <a:solidFill>
                                <a:schemeClr val="tx2"/>
                              </a:solidFill>
                              <a:latin typeface="Cambria Math"/>
                              <a:ea typeface="Cambria Math"/>
                            </a:rPr>
                          </m:ctrlPr>
                        </m:dPr>
                        <m:e>
                          <m:nary>
                            <m:naryPr>
                              <m:chr m:val="∑"/>
                              <m:ctrlPr>
                                <a:rPr lang="en-US" sz="2800" b="1" i="1">
                                  <a:solidFill>
                                    <a:schemeClr val="tx2"/>
                                  </a:solidFill>
                                  <a:latin typeface="Cambria Math"/>
                                  <a:ea typeface="Cambria Math"/>
                                </a:rPr>
                              </m:ctrlPr>
                            </m:naryPr>
                            <m:sub>
                              <m:r>
                                <m:rPr>
                                  <m:brk m:alnAt="23"/>
                                </m:rPr>
                                <a:rPr lang="en-US" sz="2800" b="1" i="1">
                                  <a:solidFill>
                                    <a:schemeClr val="tx2"/>
                                  </a:solidFill>
                                  <a:latin typeface="Cambria Math"/>
                                  <a:ea typeface="Cambria Math"/>
                                </a:rPr>
                                <m:t>𝒊</m:t>
                              </m:r>
                              <m:r>
                                <a:rPr lang="en-US" sz="2800" b="1" i="1">
                                  <a:solidFill>
                                    <a:schemeClr val="tx2"/>
                                  </a:solidFill>
                                  <a:latin typeface="Cambria Math"/>
                                  <a:ea typeface="Cambria Math"/>
                                </a:rPr>
                                <m:t>=</m:t>
                              </m:r>
                              <m:r>
                                <a:rPr lang="en-US" sz="2800" b="1" i="1">
                                  <a:solidFill>
                                    <a:schemeClr val="tx2"/>
                                  </a:solidFill>
                                  <a:latin typeface="Cambria Math"/>
                                  <a:ea typeface="Cambria Math"/>
                                </a:rPr>
                                <m:t>𝟏</m:t>
                              </m:r>
                            </m:sub>
                            <m:sup>
                              <m:r>
                                <a:rPr lang="en-US" sz="2800" b="1" i="1">
                                  <a:solidFill>
                                    <a:schemeClr val="tx2"/>
                                  </a:solidFill>
                                  <a:latin typeface="Cambria Math"/>
                                  <a:ea typeface="Cambria Math"/>
                                </a:rPr>
                                <m:t>𝒌</m:t>
                              </m:r>
                            </m:sup>
                            <m:e>
                              <m:sSub>
                                <m:sSubPr>
                                  <m:ctrlPr>
                                    <a:rPr lang="en-US" sz="2800" b="1" i="1" dirty="0" smtClean="0">
                                      <a:solidFill>
                                        <a:schemeClr val="tx2"/>
                                      </a:solidFill>
                                      <a:latin typeface="Cambria Math"/>
                                    </a:rPr>
                                  </m:ctrlPr>
                                </m:sSubPr>
                                <m:e>
                                  <m:r>
                                    <a:rPr lang="en-US" sz="2800" b="1" i="1" dirty="0">
                                      <a:solidFill>
                                        <a:schemeClr val="tx2"/>
                                      </a:solidFill>
                                      <a:latin typeface="Cambria Math"/>
                                    </a:rPr>
                                    <m:t>𝑿</m:t>
                                  </m:r>
                                </m:e>
                                <m:sub>
                                  <m:r>
                                    <a:rPr lang="en-US" sz="2800" b="1" i="1" dirty="0">
                                      <a:solidFill>
                                        <a:schemeClr val="tx2"/>
                                      </a:solidFill>
                                      <a:latin typeface="Cambria Math"/>
                                    </a:rPr>
                                    <m:t>𝒊</m:t>
                                  </m:r>
                                </m:sub>
                              </m:sSub>
                            </m:e>
                          </m:nary>
                        </m:e>
                      </m:d>
                      <m:r>
                        <a:rPr lang="en-US" sz="2800" b="1" i="1" dirty="0" smtClean="0">
                          <a:latin typeface="Cambria Math"/>
                        </a:rPr>
                        <m:t>=</m:t>
                      </m:r>
                      <m:nary>
                        <m:naryPr>
                          <m:chr m:val="∑"/>
                          <m:ctrlPr>
                            <a:rPr lang="en-US" sz="2800" b="1" i="1" smtClean="0">
                              <a:solidFill>
                                <a:schemeClr val="tx2"/>
                              </a:solidFill>
                              <a:latin typeface="Cambria Math"/>
                              <a:ea typeface="Cambria Math"/>
                            </a:rPr>
                          </m:ctrlPr>
                        </m:naryPr>
                        <m:sub>
                          <m:r>
                            <m:rPr>
                              <m:brk m:alnAt="23"/>
                            </m:rPr>
                            <a:rPr lang="en-US" sz="2800" b="1" i="1">
                              <a:solidFill>
                                <a:schemeClr val="tx2"/>
                              </a:solidFill>
                              <a:latin typeface="Cambria Math"/>
                              <a:ea typeface="Cambria Math"/>
                            </a:rPr>
                            <m:t>𝒊</m:t>
                          </m:r>
                          <m:r>
                            <a:rPr lang="en-US" sz="2800" b="1" i="1">
                              <a:solidFill>
                                <a:schemeClr val="tx2"/>
                              </a:solidFill>
                              <a:latin typeface="Cambria Math"/>
                              <a:ea typeface="Cambria Math"/>
                            </a:rPr>
                            <m:t>=</m:t>
                          </m:r>
                          <m:r>
                            <a:rPr lang="en-US" sz="2800" b="1" i="1">
                              <a:solidFill>
                                <a:schemeClr val="tx2"/>
                              </a:solidFill>
                              <a:latin typeface="Cambria Math"/>
                              <a:ea typeface="Cambria Math"/>
                            </a:rPr>
                            <m:t>𝟏</m:t>
                          </m:r>
                        </m:sub>
                        <m:sup>
                          <m:r>
                            <a:rPr lang="en-US" sz="2800" b="1" i="1">
                              <a:solidFill>
                                <a:schemeClr val="tx2"/>
                              </a:solidFill>
                              <a:latin typeface="Cambria Math"/>
                              <a:ea typeface="Cambria Math"/>
                            </a:rPr>
                            <m:t>𝒌</m:t>
                          </m:r>
                        </m:sup>
                        <m:e>
                          <m:sSub>
                            <m:sSubPr>
                              <m:ctrlPr>
                                <a:rPr lang="en-US" sz="2800" b="1" i="1" dirty="0">
                                  <a:solidFill>
                                    <a:schemeClr val="tx2"/>
                                  </a:solidFill>
                                  <a:latin typeface="Cambria Math"/>
                                </a:rPr>
                              </m:ctrlPr>
                            </m:sSubPr>
                            <m:e>
                              <m:r>
                                <a:rPr lang="en-US" sz="2800" b="1" i="1" dirty="0">
                                  <a:solidFill>
                                    <a:schemeClr val="tx2"/>
                                  </a:solidFill>
                                  <a:latin typeface="Cambria Math"/>
                                </a:rPr>
                                <m:t>𝑬</m:t>
                              </m:r>
                              <m:r>
                                <a:rPr lang="en-US" sz="2800" b="1" i="1" dirty="0">
                                  <a:solidFill>
                                    <a:schemeClr val="tx2"/>
                                  </a:solidFill>
                                  <a:latin typeface="Cambria Math"/>
                                </a:rPr>
                                <m:t>[</m:t>
                              </m:r>
                              <m:r>
                                <a:rPr lang="en-US" sz="2800" b="1" i="1" dirty="0">
                                  <a:solidFill>
                                    <a:schemeClr val="tx2"/>
                                  </a:solidFill>
                                  <a:latin typeface="Cambria Math"/>
                                </a:rPr>
                                <m:t>𝑿</m:t>
                              </m:r>
                            </m:e>
                            <m:sub>
                              <m:r>
                                <a:rPr lang="en-US" sz="2800" b="1" i="1" dirty="0">
                                  <a:solidFill>
                                    <a:schemeClr val="tx2"/>
                                  </a:solidFill>
                                  <a:latin typeface="Cambria Math"/>
                                </a:rPr>
                                <m:t>𝒊</m:t>
                              </m:r>
                            </m:sub>
                          </m:sSub>
                          <m:r>
                            <a:rPr lang="en-US" sz="2800" b="1" i="1" dirty="0">
                              <a:solidFill>
                                <a:schemeClr val="tx2"/>
                              </a:solidFill>
                              <a:latin typeface="Cambria Math"/>
                            </a:rPr>
                            <m:t>]</m:t>
                          </m:r>
                        </m:e>
                      </m:nary>
                      <m:r>
                        <a:rPr lang="en-US" sz="2800" b="1" i="1" dirty="0">
                          <a:solidFill>
                            <a:schemeClr val="tx2"/>
                          </a:solidFill>
                          <a:latin typeface="Cambria Math"/>
                        </a:rPr>
                        <m:t> </m:t>
                      </m:r>
                    </m:oMath>
                  </m:oMathPara>
                </a14:m>
                <a:endParaRPr lang="en-US" sz="2800" b="1" dirty="0" smtClean="0">
                  <a:solidFill>
                    <a:schemeClr val="tx2"/>
                  </a:solidFill>
                </a:endParaRPr>
              </a:p>
              <a:p>
                <a:pPr marL="0" indent="0">
                  <a:buNone/>
                </a:pPr>
                <a:r>
                  <a:rPr lang="en-US" sz="2800" b="1" dirty="0" smtClean="0">
                    <a:solidFill>
                      <a:schemeClr val="tx2"/>
                    </a:solidFill>
                    <a:ea typeface="Cambria Math"/>
                  </a:rPr>
                  <a:t>   </a:t>
                </a:r>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5181600"/>
              </a:xfrm>
              <a:blipFill rotWithShape="1">
                <a:blip r:embed="rId3"/>
                <a:stretch>
                  <a:fillRect l="-1630" t="-2353"/>
                </a:stretch>
              </a:blipFill>
            </p:spPr>
            <p:txBody>
              <a:bodyPr/>
              <a:lstStyle/>
              <a:p>
                <a:r>
                  <a:rPr lang="en-US">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3286" y="1219200"/>
            <a:ext cx="1066800" cy="707853"/>
          </a:xfrm>
          <a:prstGeom prst="rect">
            <a:avLst/>
          </a:prstGeom>
        </p:spPr>
      </p:pic>
      <p:pic>
        <p:nvPicPr>
          <p:cNvPr id="5" name="Picture 2" descr="C:\Users\edith\AppData\Local\Microsoft\Windows\Temporary Internet Files\Content.IE5\7V25XCQL\MC90043255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38100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t>
            </a:r>
            <a:r>
              <a:rPr lang="en-US" dirty="0" smtClean="0"/>
              <a:t>uick review: Variance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458200" cy="5181600"/>
              </a:xfrm>
            </p:spPr>
            <p:txBody>
              <a:bodyPr>
                <a:normAutofit fontScale="92500" lnSpcReduction="20000"/>
              </a:bodyPr>
              <a:lstStyle/>
              <a:p>
                <a:pPr>
                  <a:buFont typeface="Wingdings" panose="05000000000000000000" pitchFamily="2" charset="2"/>
                  <a:buChar char="§"/>
                </a:pPr>
                <a:r>
                  <a:rPr lang="en-US" sz="3800" i="1" dirty="0" smtClean="0">
                    <a:solidFill>
                      <a:schemeClr val="tx2"/>
                    </a:solidFill>
                  </a:rPr>
                  <a:t>Variance</a:t>
                </a:r>
                <a:r>
                  <a:rPr lang="en-US" sz="3800" dirty="0" smtClean="0"/>
                  <a:t> </a:t>
                </a:r>
              </a:p>
              <a:p>
                <a:pPr marL="0" indent="0">
                  <a:buNone/>
                </a:pPr>
                <a14:m>
                  <m:oMathPara xmlns:m="http://schemas.openxmlformats.org/officeDocument/2006/math">
                    <m:oMathParaPr>
                      <m:jc m:val="centerGroup"/>
                    </m:oMathParaPr>
                    <m:oMath xmlns:m="http://schemas.openxmlformats.org/officeDocument/2006/math">
                      <m:r>
                        <a:rPr lang="en-US" sz="3500" b="1" i="0" dirty="0" smtClean="0">
                          <a:solidFill>
                            <a:schemeClr val="tx2"/>
                          </a:solidFill>
                          <a:latin typeface="Cambria Math"/>
                        </a:rPr>
                        <m:t>𝐕</m:t>
                      </m:r>
                      <m:d>
                        <m:dPr>
                          <m:begChr m:val="["/>
                          <m:endChr m:val="]"/>
                          <m:ctrlPr>
                            <a:rPr lang="en-US" sz="3500" b="1" i="1" dirty="0" smtClean="0">
                              <a:solidFill>
                                <a:schemeClr val="tx2"/>
                              </a:solidFill>
                              <a:latin typeface="Cambria Math"/>
                            </a:rPr>
                          </m:ctrlPr>
                        </m:dPr>
                        <m:e>
                          <m:r>
                            <a:rPr lang="en-US" sz="3500" b="1" i="1" dirty="0" smtClean="0">
                              <a:solidFill>
                                <a:schemeClr val="tx2"/>
                              </a:solidFill>
                              <a:latin typeface="Cambria Math"/>
                            </a:rPr>
                            <m:t>𝑿</m:t>
                          </m:r>
                        </m:e>
                      </m:d>
                      <m:r>
                        <a:rPr lang="en-US" sz="3500" b="1" i="1" dirty="0" smtClean="0">
                          <a:solidFill>
                            <a:schemeClr val="tx2"/>
                          </a:solidFill>
                          <a:latin typeface="Cambria Math"/>
                        </a:rPr>
                        <m:t>=</m:t>
                      </m:r>
                      <m:sSup>
                        <m:sSupPr>
                          <m:ctrlPr>
                            <a:rPr lang="en-US" sz="3500" b="1" i="1" dirty="0">
                              <a:solidFill>
                                <a:schemeClr val="tx2"/>
                              </a:solidFill>
                              <a:latin typeface="Cambria Math"/>
                              <a:ea typeface="Cambria Math"/>
                            </a:rPr>
                          </m:ctrlPr>
                        </m:sSupPr>
                        <m:e>
                          <m:r>
                            <a:rPr lang="en-US" sz="3500" b="1" i="1" dirty="0">
                              <a:solidFill>
                                <a:schemeClr val="tx2"/>
                              </a:solidFill>
                              <a:latin typeface="Cambria Math"/>
                              <a:ea typeface="Cambria Math"/>
                            </a:rPr>
                            <m:t>𝝈</m:t>
                          </m:r>
                        </m:e>
                        <m:sup>
                          <m:r>
                            <a:rPr lang="en-US" sz="3500" b="1" i="1" dirty="0">
                              <a:solidFill>
                                <a:schemeClr val="tx2"/>
                              </a:solidFill>
                              <a:latin typeface="Cambria Math"/>
                              <a:ea typeface="Cambria Math"/>
                            </a:rPr>
                            <m:t>𝟐</m:t>
                          </m:r>
                        </m:sup>
                      </m:sSup>
                      <m:r>
                        <a:rPr lang="en-US" sz="3500" b="1" i="1" dirty="0" smtClean="0">
                          <a:solidFill>
                            <a:schemeClr val="tx2"/>
                          </a:solidFill>
                          <a:latin typeface="Cambria Math"/>
                          <a:ea typeface="Cambria Math"/>
                        </a:rPr>
                        <m:t>=</m:t>
                      </m:r>
                      <m:r>
                        <a:rPr lang="en-US" sz="3500" b="1" i="1" dirty="0" smtClean="0">
                          <a:solidFill>
                            <a:schemeClr val="tx2"/>
                          </a:solidFill>
                          <a:latin typeface="Cambria Math"/>
                        </a:rPr>
                        <m:t>𝑬</m:t>
                      </m:r>
                      <m:r>
                        <a:rPr lang="en-US" sz="3500" b="1" i="1" dirty="0" smtClean="0">
                          <a:solidFill>
                            <a:schemeClr val="tx2"/>
                          </a:solidFill>
                          <a:latin typeface="Cambria Math"/>
                        </a:rPr>
                        <m:t>[</m:t>
                      </m:r>
                      <m:d>
                        <m:dPr>
                          <m:endChr m:val="]"/>
                          <m:ctrlPr>
                            <a:rPr lang="en-US" sz="3500" b="1" i="1" dirty="0" smtClean="0">
                              <a:solidFill>
                                <a:schemeClr val="tx2"/>
                              </a:solidFill>
                              <a:latin typeface="Cambria Math"/>
                            </a:rPr>
                          </m:ctrlPr>
                        </m:dPr>
                        <m:e>
                          <m:r>
                            <a:rPr lang="en-US" sz="3500" b="1" i="1" dirty="0" smtClean="0">
                              <a:solidFill>
                                <a:schemeClr val="tx2"/>
                              </a:solidFill>
                              <a:latin typeface="Cambria Math"/>
                            </a:rPr>
                            <m:t>𝑿</m:t>
                          </m:r>
                          <m:r>
                            <a:rPr lang="en-US" sz="3500" b="1" i="1" dirty="0" smtClean="0">
                              <a:solidFill>
                                <a:schemeClr val="tx2"/>
                              </a:solidFill>
                              <a:latin typeface="Cambria Math"/>
                            </a:rPr>
                            <m:t>−</m:t>
                          </m:r>
                          <m:sSup>
                            <m:sSupPr>
                              <m:ctrlPr>
                                <a:rPr lang="en-US" sz="3500" b="1" i="1" dirty="0" smtClean="0">
                                  <a:solidFill>
                                    <a:schemeClr val="tx2"/>
                                  </a:solidFill>
                                  <a:latin typeface="Cambria Math"/>
                                  <a:ea typeface="Cambria Math"/>
                                </a:rPr>
                              </m:ctrlPr>
                            </m:sSupPr>
                            <m:e>
                              <m:r>
                                <a:rPr lang="en-US" sz="3500" b="1" i="1" dirty="0" smtClean="0">
                                  <a:solidFill>
                                    <a:schemeClr val="tx2"/>
                                  </a:solidFill>
                                  <a:latin typeface="Cambria Math"/>
                                  <a:ea typeface="Cambria Math"/>
                                </a:rPr>
                                <m:t>𝝁</m:t>
                              </m:r>
                              <m:r>
                                <a:rPr lang="en-US" sz="3500" b="1" i="1" dirty="0" smtClean="0">
                                  <a:solidFill>
                                    <a:schemeClr val="tx2"/>
                                  </a:solidFill>
                                  <a:latin typeface="Cambria Math"/>
                                  <a:ea typeface="Cambria Math"/>
                                </a:rPr>
                                <m:t>)</m:t>
                              </m:r>
                            </m:e>
                            <m:sup>
                              <m:r>
                                <a:rPr lang="en-US" sz="3500" b="1" i="1" dirty="0" smtClean="0">
                                  <a:solidFill>
                                    <a:schemeClr val="tx2"/>
                                  </a:solidFill>
                                  <a:latin typeface="Cambria Math"/>
                                  <a:ea typeface="Cambria Math"/>
                                </a:rPr>
                                <m:t>𝟐</m:t>
                              </m:r>
                            </m:sup>
                          </m:sSup>
                        </m:e>
                      </m:d>
                      <m:r>
                        <a:rPr lang="en-US" sz="3500" b="1" i="1">
                          <a:solidFill>
                            <a:schemeClr val="tx2"/>
                          </a:solidFill>
                          <a:latin typeface="Cambria Math"/>
                          <a:ea typeface="Cambria Math"/>
                        </a:rPr>
                        <m:t>=</m:t>
                      </m:r>
                      <m:nary>
                        <m:naryPr>
                          <m:limLoc m:val="undOvr"/>
                          <m:ctrlPr>
                            <a:rPr lang="en-US" sz="3500" b="1" i="1">
                              <a:solidFill>
                                <a:schemeClr val="tx2"/>
                              </a:solidFill>
                              <a:latin typeface="Cambria Math"/>
                            </a:rPr>
                          </m:ctrlPr>
                        </m:naryPr>
                        <m:sub>
                          <m:r>
                            <m:rPr>
                              <m:brk m:alnAt="24"/>
                            </m:rPr>
                            <a:rPr lang="en-US" sz="3500" b="1" i="1">
                              <a:solidFill>
                                <a:schemeClr val="tx2"/>
                              </a:solidFill>
                              <a:latin typeface="Cambria Math"/>
                            </a:rPr>
                            <m:t>−</m:t>
                          </m:r>
                          <m:r>
                            <a:rPr lang="en-US" sz="3500" b="1" i="1">
                              <a:solidFill>
                                <a:schemeClr val="tx2"/>
                              </a:solidFill>
                              <a:latin typeface="Cambria Math"/>
                              <a:ea typeface="Cambria Math"/>
                            </a:rPr>
                            <m:t>∞</m:t>
                          </m:r>
                        </m:sub>
                        <m:sup>
                          <m:r>
                            <a:rPr lang="en-US" sz="3500" b="1" i="1">
                              <a:solidFill>
                                <a:schemeClr val="tx2"/>
                              </a:solidFill>
                              <a:latin typeface="Cambria Math"/>
                              <a:ea typeface="Cambria Math"/>
                            </a:rPr>
                            <m:t>∞</m:t>
                          </m:r>
                        </m:sup>
                        <m:e>
                          <m:sSub>
                            <m:sSubPr>
                              <m:ctrlPr>
                                <a:rPr lang="en-US" sz="3500" b="1" i="1">
                                  <a:solidFill>
                                    <a:schemeClr val="tx2"/>
                                  </a:solidFill>
                                  <a:latin typeface="Cambria Math"/>
                                </a:rPr>
                              </m:ctrlPr>
                            </m:sSubPr>
                            <m:e>
                              <m:r>
                                <a:rPr lang="en-US" sz="3500" b="1" i="1" smtClean="0">
                                  <a:solidFill>
                                    <a:schemeClr val="tx2"/>
                                  </a:solidFill>
                                  <a:latin typeface="Cambria Math"/>
                                </a:rPr>
                                <m:t>(</m:t>
                              </m:r>
                              <m:r>
                                <a:rPr lang="en-US" sz="3500" b="1" i="1" dirty="0">
                                  <a:solidFill>
                                    <a:schemeClr val="tx2"/>
                                  </a:solidFill>
                                  <a:latin typeface="Cambria Math"/>
                                </a:rPr>
                                <m:t>𝒙</m:t>
                              </m:r>
                              <m:r>
                                <a:rPr lang="en-US" sz="3500" b="1" i="1" dirty="0">
                                  <a:solidFill>
                                    <a:schemeClr val="tx2"/>
                                  </a:solidFill>
                                  <a:latin typeface="Cambria Math"/>
                                </a:rPr>
                                <m:t>−</m:t>
                              </m:r>
                              <m:sSup>
                                <m:sSupPr>
                                  <m:ctrlPr>
                                    <a:rPr lang="en-US" sz="3500" b="1" i="1" dirty="0">
                                      <a:solidFill>
                                        <a:schemeClr val="tx2"/>
                                      </a:solidFill>
                                      <a:latin typeface="Cambria Math"/>
                                      <a:ea typeface="Cambria Math"/>
                                    </a:rPr>
                                  </m:ctrlPr>
                                </m:sSupPr>
                                <m:e>
                                  <m:r>
                                    <a:rPr lang="en-US" sz="3500" b="1" i="1" dirty="0">
                                      <a:solidFill>
                                        <a:schemeClr val="tx2"/>
                                      </a:solidFill>
                                      <a:latin typeface="Cambria Math"/>
                                      <a:ea typeface="Cambria Math"/>
                                    </a:rPr>
                                    <m:t>𝝁</m:t>
                                  </m:r>
                                  <m:r>
                                    <a:rPr lang="en-US" sz="3500" b="1" i="1" dirty="0">
                                      <a:solidFill>
                                        <a:schemeClr val="tx2"/>
                                      </a:solidFill>
                                      <a:latin typeface="Cambria Math"/>
                                      <a:ea typeface="Cambria Math"/>
                                    </a:rPr>
                                    <m:t>)</m:t>
                                  </m:r>
                                </m:e>
                                <m:sup>
                                  <m:r>
                                    <a:rPr lang="en-US" sz="3500" b="1" i="1" dirty="0">
                                      <a:solidFill>
                                        <a:schemeClr val="tx2"/>
                                      </a:solidFill>
                                      <a:latin typeface="Cambria Math"/>
                                      <a:ea typeface="Cambria Math"/>
                                    </a:rPr>
                                    <m:t>𝟐</m:t>
                                  </m:r>
                                </m:sup>
                              </m:sSup>
                              <m:r>
                                <a:rPr lang="en-US" sz="3500" b="1" i="1">
                                  <a:solidFill>
                                    <a:schemeClr val="tx2"/>
                                  </a:solidFill>
                                  <a:latin typeface="Cambria Math"/>
                                </a:rPr>
                                <m:t>𝒇</m:t>
                              </m:r>
                            </m:e>
                            <m:sub>
                              <m:r>
                                <a:rPr lang="en-US" sz="3500" b="1" i="1">
                                  <a:solidFill>
                                    <a:schemeClr val="tx2"/>
                                  </a:solidFill>
                                  <a:latin typeface="Cambria Math"/>
                                </a:rPr>
                                <m:t>𝑿</m:t>
                              </m:r>
                            </m:sub>
                          </m:sSub>
                          <m:d>
                            <m:dPr>
                              <m:ctrlPr>
                                <a:rPr lang="en-US" sz="3500" b="1" i="1">
                                  <a:solidFill>
                                    <a:schemeClr val="tx2"/>
                                  </a:solidFill>
                                  <a:latin typeface="Cambria Math"/>
                                </a:rPr>
                              </m:ctrlPr>
                            </m:dPr>
                            <m:e>
                              <m:r>
                                <a:rPr lang="en-US" sz="3500" b="1" i="1">
                                  <a:solidFill>
                                    <a:schemeClr val="tx2"/>
                                  </a:solidFill>
                                  <a:latin typeface="Cambria Math"/>
                                </a:rPr>
                                <m:t>𝒙</m:t>
                              </m:r>
                            </m:e>
                          </m:d>
                          <m:r>
                            <a:rPr lang="en-US" sz="3500" b="1" i="1" smtClean="0">
                              <a:solidFill>
                                <a:schemeClr val="tx2"/>
                              </a:solidFill>
                              <a:latin typeface="Cambria Math"/>
                            </a:rPr>
                            <m:t>𝒅𝒙</m:t>
                          </m:r>
                        </m:e>
                      </m:nary>
                    </m:oMath>
                  </m:oMathPara>
                </a14:m>
                <a:endParaRPr lang="en-US" sz="3500" b="1" i="1" dirty="0" smtClean="0">
                  <a:solidFill>
                    <a:schemeClr val="tx2"/>
                  </a:solidFill>
                  <a:latin typeface="Cambria Math"/>
                  <a:ea typeface="Cambria Math"/>
                </a:endParaRPr>
              </a:p>
              <a:p>
                <a:pPr>
                  <a:buFont typeface="Wingdings" panose="05000000000000000000" pitchFamily="2" charset="2"/>
                  <a:buChar char="§"/>
                </a:pPr>
                <a:r>
                  <a:rPr lang="en-US" sz="3800" dirty="0">
                    <a:ea typeface="Cambria Math"/>
                  </a:rPr>
                  <a:t>U</a:t>
                </a:r>
                <a:r>
                  <a:rPr lang="en-US" sz="3800" dirty="0" smtClean="0">
                    <a:ea typeface="Cambria Math"/>
                  </a:rPr>
                  <a:t>seful relations</a:t>
                </a:r>
                <a:r>
                  <a:rPr lang="en-US" sz="3500" b="1" dirty="0" smtClean="0">
                    <a:solidFill>
                      <a:schemeClr val="tx2"/>
                    </a:solidFill>
                    <a:ea typeface="Cambria Math"/>
                  </a:rPr>
                  <a:t>:    </a:t>
                </a:r>
                <a14:m>
                  <m:oMath xmlns:m="http://schemas.openxmlformats.org/officeDocument/2006/math">
                    <m:sSup>
                      <m:sSupPr>
                        <m:ctrlPr>
                          <a:rPr lang="en-US" sz="3500" b="1" i="1" dirty="0" smtClean="0">
                            <a:solidFill>
                              <a:schemeClr val="tx2"/>
                            </a:solidFill>
                            <a:latin typeface="Cambria Math"/>
                            <a:ea typeface="Cambria Math"/>
                          </a:rPr>
                        </m:ctrlPr>
                      </m:sSupPr>
                      <m:e>
                        <m:r>
                          <a:rPr lang="en-US" sz="3500" b="1" i="1" dirty="0" smtClean="0">
                            <a:solidFill>
                              <a:schemeClr val="tx2"/>
                            </a:solidFill>
                            <a:latin typeface="Cambria Math"/>
                            <a:ea typeface="Cambria Math"/>
                          </a:rPr>
                          <m:t>𝝈</m:t>
                        </m:r>
                      </m:e>
                      <m:sup>
                        <m:r>
                          <a:rPr lang="en-US" sz="3500" b="1" i="1" dirty="0" smtClean="0">
                            <a:solidFill>
                              <a:schemeClr val="tx2"/>
                            </a:solidFill>
                            <a:latin typeface="Cambria Math"/>
                            <a:ea typeface="Cambria Math"/>
                          </a:rPr>
                          <m:t>𝟐</m:t>
                        </m:r>
                      </m:sup>
                    </m:sSup>
                    <m:r>
                      <a:rPr lang="en-US" sz="3500" b="1" i="1" dirty="0" smtClean="0">
                        <a:solidFill>
                          <a:schemeClr val="tx2"/>
                        </a:solidFill>
                        <a:latin typeface="Cambria Math"/>
                        <a:ea typeface="Cambria Math"/>
                      </a:rPr>
                      <m:t>=</m:t>
                    </m:r>
                    <m:r>
                      <a:rPr lang="en-US" sz="3500" b="1" i="1" dirty="0" smtClean="0">
                        <a:solidFill>
                          <a:schemeClr val="tx2"/>
                        </a:solidFill>
                        <a:latin typeface="Cambria Math"/>
                        <a:ea typeface="Cambria Math"/>
                      </a:rPr>
                      <m:t>𝑬</m:t>
                    </m:r>
                    <m:d>
                      <m:dPr>
                        <m:begChr m:val="["/>
                        <m:endChr m:val="]"/>
                        <m:ctrlPr>
                          <a:rPr lang="en-US" sz="3500" b="1" i="1" dirty="0" smtClean="0">
                            <a:solidFill>
                              <a:schemeClr val="tx2"/>
                            </a:solidFill>
                            <a:latin typeface="Cambria Math"/>
                            <a:ea typeface="Cambria Math"/>
                          </a:rPr>
                        </m:ctrlPr>
                      </m:dPr>
                      <m:e>
                        <m:sSup>
                          <m:sSupPr>
                            <m:ctrlPr>
                              <a:rPr lang="en-US" sz="3500" b="1" i="1" dirty="0" smtClean="0">
                                <a:solidFill>
                                  <a:schemeClr val="tx2"/>
                                </a:solidFill>
                                <a:latin typeface="Cambria Math"/>
                                <a:ea typeface="Cambria Math"/>
                              </a:rPr>
                            </m:ctrlPr>
                          </m:sSupPr>
                          <m:e>
                            <m:r>
                              <a:rPr lang="en-US" sz="3500" b="1" i="1" dirty="0" smtClean="0">
                                <a:solidFill>
                                  <a:schemeClr val="tx2"/>
                                </a:solidFill>
                                <a:latin typeface="Cambria Math"/>
                                <a:ea typeface="Cambria Math"/>
                              </a:rPr>
                              <m:t>𝒙</m:t>
                            </m:r>
                          </m:e>
                          <m:sup>
                            <m:r>
                              <a:rPr lang="en-US" sz="3500" b="1" i="1" dirty="0" smtClean="0">
                                <a:solidFill>
                                  <a:schemeClr val="tx2"/>
                                </a:solidFill>
                                <a:latin typeface="Cambria Math"/>
                                <a:ea typeface="Cambria Math"/>
                              </a:rPr>
                              <m:t>𝟐</m:t>
                            </m:r>
                          </m:sup>
                        </m:sSup>
                      </m:e>
                    </m:d>
                    <m:r>
                      <a:rPr lang="en-US" sz="3500" b="1" i="1" dirty="0" smtClean="0">
                        <a:solidFill>
                          <a:schemeClr val="tx2"/>
                        </a:solidFill>
                        <a:latin typeface="Cambria Math"/>
                        <a:ea typeface="Cambria Math"/>
                      </a:rPr>
                      <m:t>−</m:t>
                    </m:r>
                    <m:sSup>
                      <m:sSupPr>
                        <m:ctrlPr>
                          <a:rPr lang="en-US" sz="3500" b="1" i="1" dirty="0">
                            <a:solidFill>
                              <a:schemeClr val="tx2"/>
                            </a:solidFill>
                            <a:latin typeface="Cambria Math"/>
                            <a:ea typeface="Cambria Math"/>
                          </a:rPr>
                        </m:ctrlPr>
                      </m:sSupPr>
                      <m:e>
                        <m:r>
                          <a:rPr lang="en-US" sz="3500" b="1" i="1" dirty="0">
                            <a:solidFill>
                              <a:schemeClr val="tx2"/>
                            </a:solidFill>
                            <a:latin typeface="Cambria Math"/>
                            <a:ea typeface="Cambria Math"/>
                          </a:rPr>
                          <m:t>𝝁</m:t>
                        </m:r>
                      </m:e>
                      <m:sup>
                        <m:r>
                          <a:rPr lang="en-US" sz="3500" b="1" i="1" dirty="0">
                            <a:solidFill>
                              <a:schemeClr val="tx2"/>
                            </a:solidFill>
                            <a:latin typeface="Cambria Math"/>
                            <a:ea typeface="Cambria Math"/>
                          </a:rPr>
                          <m:t>𝟐</m:t>
                        </m:r>
                      </m:sup>
                    </m:sSup>
                  </m:oMath>
                </a14:m>
                <a:endParaRPr lang="en-US" sz="3500" b="1" dirty="0" smtClean="0">
                  <a:solidFill>
                    <a:schemeClr val="tx2"/>
                  </a:solidFill>
                </a:endParaRPr>
              </a:p>
              <a:p>
                <a:pPr marL="0" indent="0">
                  <a:buNone/>
                </a:pPr>
                <a:r>
                  <a:rPr lang="en-US" sz="3500" b="1" dirty="0" smtClean="0">
                    <a:solidFill>
                      <a:schemeClr val="tx2"/>
                    </a:solidFill>
                  </a:rPr>
                  <a:t>                                       </a:t>
                </a:r>
                <a14:m>
                  <m:oMath xmlns:m="http://schemas.openxmlformats.org/officeDocument/2006/math">
                    <m:r>
                      <a:rPr lang="en-US" sz="3500" b="1" i="0" dirty="0" smtClean="0">
                        <a:solidFill>
                          <a:schemeClr val="tx2"/>
                        </a:solidFill>
                        <a:latin typeface="Cambria Math"/>
                      </a:rPr>
                      <m:t>𝐕</m:t>
                    </m:r>
                    <m:r>
                      <a:rPr lang="en-US" sz="3500" b="1" i="1" dirty="0" smtClean="0">
                        <a:solidFill>
                          <a:schemeClr val="tx2"/>
                        </a:solidFill>
                        <a:latin typeface="Cambria Math"/>
                      </a:rPr>
                      <m:t>[</m:t>
                    </m:r>
                    <m:r>
                      <a:rPr lang="en-US" sz="3500" b="1" i="1" dirty="0" err="1" smtClean="0">
                        <a:solidFill>
                          <a:schemeClr val="tx2"/>
                        </a:solidFill>
                        <a:latin typeface="Cambria Math"/>
                      </a:rPr>
                      <m:t>𝒂𝑿</m:t>
                    </m:r>
                    <m:r>
                      <a:rPr lang="en-US" sz="3500" b="1" i="1" dirty="0" err="1" smtClean="0">
                        <a:solidFill>
                          <a:schemeClr val="tx2"/>
                        </a:solidFill>
                        <a:latin typeface="Cambria Math"/>
                      </a:rPr>
                      <m:t>+</m:t>
                    </m:r>
                    <m:r>
                      <a:rPr lang="en-US" sz="3500" b="1" i="1" dirty="0" err="1" smtClean="0">
                        <a:solidFill>
                          <a:schemeClr val="tx2"/>
                        </a:solidFill>
                        <a:latin typeface="Cambria Math"/>
                      </a:rPr>
                      <m:t>𝒃</m:t>
                    </m:r>
                    <m:r>
                      <a:rPr lang="en-US" sz="3500" b="1" i="1" dirty="0" smtClean="0">
                        <a:solidFill>
                          <a:schemeClr val="tx2"/>
                        </a:solidFill>
                        <a:latin typeface="Cambria Math"/>
                      </a:rPr>
                      <m:t>]=</m:t>
                    </m:r>
                    <m:sSup>
                      <m:sSupPr>
                        <m:ctrlPr>
                          <a:rPr lang="en-US" sz="3500" b="1" i="1" dirty="0" smtClean="0">
                            <a:solidFill>
                              <a:schemeClr val="tx2"/>
                            </a:solidFill>
                            <a:latin typeface="Cambria Math"/>
                          </a:rPr>
                        </m:ctrlPr>
                      </m:sSupPr>
                      <m:e>
                        <m:r>
                          <a:rPr lang="en-US" sz="3500" b="1" i="1" dirty="0" smtClean="0">
                            <a:solidFill>
                              <a:schemeClr val="tx2"/>
                            </a:solidFill>
                            <a:latin typeface="Cambria Math"/>
                          </a:rPr>
                          <m:t>𝒂</m:t>
                        </m:r>
                      </m:e>
                      <m:sup>
                        <m:r>
                          <a:rPr lang="en-US" sz="3500" b="1" i="1" dirty="0" smtClean="0">
                            <a:solidFill>
                              <a:schemeClr val="tx2"/>
                            </a:solidFill>
                            <a:latin typeface="Cambria Math"/>
                          </a:rPr>
                          <m:t>𝟐</m:t>
                        </m:r>
                      </m:sup>
                    </m:sSup>
                    <m:r>
                      <a:rPr lang="en-US" sz="3500" b="1" i="1" dirty="0" smtClean="0">
                        <a:solidFill>
                          <a:schemeClr val="tx2"/>
                        </a:solidFill>
                        <a:latin typeface="Cambria Math"/>
                      </a:rPr>
                      <m:t>𝑽</m:t>
                    </m:r>
                    <m:r>
                      <a:rPr lang="en-US" sz="3500" b="1" i="1" dirty="0" smtClean="0">
                        <a:solidFill>
                          <a:schemeClr val="tx2"/>
                        </a:solidFill>
                        <a:latin typeface="Cambria Math"/>
                      </a:rPr>
                      <m:t>[</m:t>
                    </m:r>
                    <m:r>
                      <a:rPr lang="en-US" sz="3500" b="1" i="1" dirty="0" smtClean="0">
                        <a:solidFill>
                          <a:schemeClr val="tx2"/>
                        </a:solidFill>
                        <a:latin typeface="Cambria Math"/>
                      </a:rPr>
                      <m:t>𝑿</m:t>
                    </m:r>
                    <m:r>
                      <a:rPr lang="en-US" sz="3500" b="1" i="1" dirty="0" smtClean="0">
                        <a:solidFill>
                          <a:schemeClr val="tx2"/>
                        </a:solidFill>
                        <a:latin typeface="Cambria Math"/>
                      </a:rPr>
                      <m:t>]</m:t>
                    </m:r>
                  </m:oMath>
                </a14:m>
                <a:endParaRPr lang="en-US" sz="3500" b="1" dirty="0" smtClean="0">
                  <a:solidFill>
                    <a:schemeClr val="tx2"/>
                  </a:solidFill>
                </a:endParaRPr>
              </a:p>
              <a:p>
                <a:pPr>
                  <a:buFont typeface="Wingdings" panose="05000000000000000000" pitchFamily="2" charset="2"/>
                  <a:buChar char="§"/>
                </a:pPr>
                <a:r>
                  <a:rPr lang="en-US" sz="3800" dirty="0" smtClean="0"/>
                  <a:t>The </a:t>
                </a:r>
                <a:r>
                  <a:rPr lang="en-US" sz="3800" i="1" dirty="0" smtClean="0">
                    <a:solidFill>
                      <a:schemeClr val="tx2"/>
                    </a:solidFill>
                  </a:rPr>
                  <a:t>standard deviation </a:t>
                </a:r>
                <a:r>
                  <a:rPr lang="en-US" sz="3800" dirty="0" smtClean="0"/>
                  <a:t>is </a:t>
                </a:r>
                <a14:m>
                  <m:oMath xmlns:m="http://schemas.openxmlformats.org/officeDocument/2006/math">
                    <m:r>
                      <a:rPr lang="en-US" sz="3500" b="1" i="1" dirty="0" smtClean="0">
                        <a:solidFill>
                          <a:schemeClr val="tx2"/>
                        </a:solidFill>
                        <a:latin typeface="Cambria Math"/>
                        <a:ea typeface="Cambria Math"/>
                      </a:rPr>
                      <m:t>𝝈</m:t>
                    </m:r>
                    <m:r>
                      <a:rPr lang="en-US" sz="3500" b="1" i="1" dirty="0" smtClean="0">
                        <a:solidFill>
                          <a:schemeClr val="tx2"/>
                        </a:solidFill>
                        <a:latin typeface="Cambria Math"/>
                      </a:rPr>
                      <m:t>= </m:t>
                    </m:r>
                    <m:rad>
                      <m:radPr>
                        <m:degHide m:val="on"/>
                        <m:ctrlPr>
                          <a:rPr lang="en-US" sz="3500" b="1" i="1" dirty="0" smtClean="0">
                            <a:solidFill>
                              <a:schemeClr val="tx2"/>
                            </a:solidFill>
                            <a:latin typeface="Cambria Math"/>
                          </a:rPr>
                        </m:ctrlPr>
                      </m:radPr>
                      <m:deg/>
                      <m:e>
                        <m:r>
                          <a:rPr lang="en-US" sz="3500" b="1" i="1" dirty="0" smtClean="0">
                            <a:solidFill>
                              <a:schemeClr val="tx2"/>
                            </a:solidFill>
                            <a:latin typeface="Cambria Math"/>
                          </a:rPr>
                          <m:t>𝑽</m:t>
                        </m:r>
                        <m:r>
                          <a:rPr lang="en-US" sz="3500" b="1" i="1" dirty="0" smtClean="0">
                            <a:solidFill>
                              <a:schemeClr val="tx2"/>
                            </a:solidFill>
                            <a:latin typeface="Cambria Math"/>
                          </a:rPr>
                          <m:t>[</m:t>
                        </m:r>
                        <m:r>
                          <a:rPr lang="en-US" sz="3500" b="1" i="1" dirty="0" smtClean="0">
                            <a:solidFill>
                              <a:schemeClr val="tx2"/>
                            </a:solidFill>
                            <a:latin typeface="Cambria Math"/>
                          </a:rPr>
                          <m:t>𝑿</m:t>
                        </m:r>
                        <m:r>
                          <a:rPr lang="en-US" sz="3500" b="1" i="1" dirty="0" smtClean="0">
                            <a:solidFill>
                              <a:schemeClr val="tx2"/>
                            </a:solidFill>
                            <a:latin typeface="Cambria Math"/>
                          </a:rPr>
                          <m:t>]</m:t>
                        </m:r>
                      </m:e>
                    </m:rad>
                  </m:oMath>
                </a14:m>
                <a:endParaRPr lang="en-US" sz="3500" b="1" dirty="0" smtClean="0"/>
              </a:p>
              <a:p>
                <a:pPr>
                  <a:buFont typeface="Wingdings" panose="05000000000000000000" pitchFamily="2" charset="2"/>
                  <a:buChar char="§"/>
                </a:pPr>
                <a:r>
                  <a:rPr lang="en-US" sz="3800" i="1" dirty="0">
                    <a:solidFill>
                      <a:schemeClr val="tx2"/>
                    </a:solidFill>
                  </a:rPr>
                  <a:t>Coefficient of V</a:t>
                </a:r>
                <a:r>
                  <a:rPr lang="en-US" sz="3800" i="1" dirty="0" smtClean="0">
                    <a:solidFill>
                      <a:schemeClr val="tx2"/>
                    </a:solidFill>
                  </a:rPr>
                  <a:t>ariation</a:t>
                </a:r>
                <a:r>
                  <a:rPr lang="en-US" sz="3800" b="1" i="1" dirty="0" smtClean="0">
                    <a:solidFill>
                      <a:schemeClr val="tx2"/>
                    </a:solidFill>
                  </a:rPr>
                  <a:t> </a:t>
                </a:r>
                <a14:m>
                  <m:oMath xmlns:m="http://schemas.openxmlformats.org/officeDocument/2006/math">
                    <m:f>
                      <m:fPr>
                        <m:ctrlPr>
                          <a:rPr lang="en-US" sz="3800" b="1" i="1" smtClean="0">
                            <a:solidFill>
                              <a:schemeClr val="tx2"/>
                            </a:solidFill>
                            <a:latin typeface="Cambria Math"/>
                          </a:rPr>
                        </m:ctrlPr>
                      </m:fPr>
                      <m:num>
                        <m:r>
                          <a:rPr lang="en-US" sz="3800" b="1" i="1" smtClean="0">
                            <a:solidFill>
                              <a:schemeClr val="tx2"/>
                            </a:solidFill>
                            <a:latin typeface="Cambria Math"/>
                            <a:ea typeface="Cambria Math"/>
                          </a:rPr>
                          <m:t>𝝈</m:t>
                        </m:r>
                      </m:num>
                      <m:den>
                        <m:r>
                          <a:rPr lang="en-US" sz="3800" b="1" i="1" smtClean="0">
                            <a:solidFill>
                              <a:schemeClr val="tx2"/>
                            </a:solidFill>
                            <a:latin typeface="Cambria Math"/>
                            <a:ea typeface="Cambria Math"/>
                          </a:rPr>
                          <m:t>𝝁</m:t>
                        </m:r>
                      </m:den>
                    </m:f>
                  </m:oMath>
                </a14:m>
                <a:r>
                  <a:rPr lang="en-US" sz="3800" dirty="0" smtClean="0"/>
                  <a:t>  </a:t>
                </a:r>
                <a:endParaRPr lang="en-US" sz="3800"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458200" cy="5181600"/>
              </a:xfrm>
              <a:blipFill rotWithShape="1">
                <a:blip r:embed="rId6"/>
                <a:stretch>
                  <a:fillRect l="-1801" t="-3529"/>
                </a:stretch>
              </a:blipFill>
            </p:spPr>
            <p:txBody>
              <a:bodyPr/>
              <a:lstStyle/>
              <a:p>
                <a:r>
                  <a:rPr lang="en-US">
                    <a:noFill/>
                  </a:rPr>
                  <a:t> </a:t>
                </a:r>
              </a:p>
            </p:txBody>
          </p:sp>
        </mc:Fallback>
      </mc:AlternateContent>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3286" y="1219200"/>
            <a:ext cx="1066800" cy="707853"/>
          </a:xfrm>
          <a:prstGeom prst="rect">
            <a:avLst/>
          </a:prstGeom>
        </p:spPr>
      </p:pic>
      <p:pic>
        <p:nvPicPr>
          <p:cNvPr id="5" name="Picture 2" descr="C:\Users\edith\AppData\Local\Microsoft\Windows\Temporary Internet Files\Content.IE5\7V25XCQL\MC900432556[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1" y="38100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4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057" y="1066800"/>
            <a:ext cx="1066800" cy="707853"/>
          </a:xfrm>
          <a:prstGeom prst="rect">
            <a:avLst/>
          </a:prstGeom>
        </p:spPr>
      </p:pic>
      <p:sp>
        <p:nvSpPr>
          <p:cNvPr id="2" name="Title 1"/>
          <p:cNvSpPr>
            <a:spLocks noGrp="1"/>
          </p:cNvSpPr>
          <p:nvPr>
            <p:ph type="title"/>
          </p:nvPr>
        </p:nvSpPr>
        <p:spPr/>
        <p:txBody>
          <a:bodyPr/>
          <a:lstStyle/>
          <a:p>
            <a:r>
              <a:rPr lang="en-US" dirty="0"/>
              <a:t>Q</a:t>
            </a:r>
            <a:r>
              <a:rPr lang="en-US" dirty="0" smtClean="0"/>
              <a:t>uick review: </a:t>
            </a:r>
            <a:r>
              <a:rPr lang="en-US" dirty="0" err="1" smtClean="0"/>
              <a:t>CoVariance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371600"/>
                <a:ext cx="8229600" cy="4525963"/>
              </a:xfrm>
            </p:spPr>
            <p:txBody>
              <a:bodyPr>
                <a:normAutofit fontScale="77500" lnSpcReduction="20000"/>
              </a:bodyPr>
              <a:lstStyle/>
              <a:p>
                <a:pPr>
                  <a:buFont typeface="Wingdings" panose="05000000000000000000" pitchFamily="2" charset="2"/>
                  <a:buChar char="§"/>
                </a:pPr>
                <a:r>
                  <a:rPr lang="en-US" sz="3600" dirty="0" smtClean="0"/>
                  <a:t>CoVariance  (measure of dependence between two random variables) </a:t>
                </a:r>
                <a14:m>
                  <m:oMath xmlns:m="http://schemas.openxmlformats.org/officeDocument/2006/math">
                    <m:r>
                      <a:rPr lang="en-US" b="1" i="1" dirty="0">
                        <a:solidFill>
                          <a:schemeClr val="tx2"/>
                        </a:solidFill>
                        <a:latin typeface="Cambria Math"/>
                      </a:rPr>
                      <m:t>𝑿</m:t>
                    </m:r>
                    <m:r>
                      <a:rPr lang="en-US" b="1" i="1" dirty="0" smtClean="0">
                        <a:solidFill>
                          <a:schemeClr val="tx2"/>
                        </a:solidFill>
                        <a:latin typeface="Cambria Math"/>
                      </a:rPr>
                      <m:t>,</m:t>
                    </m:r>
                    <m:r>
                      <a:rPr lang="en-US" b="1" i="1" dirty="0" smtClean="0">
                        <a:solidFill>
                          <a:schemeClr val="tx2"/>
                        </a:solidFill>
                        <a:latin typeface="Cambria Math"/>
                      </a:rPr>
                      <m:t>𝒀</m:t>
                    </m:r>
                  </m:oMath>
                </a14:m>
                <a:endParaRPr lang="en-US" dirty="0" smtClean="0"/>
              </a:p>
              <a:p>
                <a:pPr marL="0" indent="0">
                  <a:buNone/>
                </a:pPr>
                <a:r>
                  <a:rPr lang="en-US" sz="3600" b="1" dirty="0" smtClean="0">
                    <a:solidFill>
                      <a:schemeClr val="tx2"/>
                    </a:solidFill>
                  </a:rPr>
                  <a:t>Cov</a:t>
                </a:r>
                <a14:m>
                  <m:oMath xmlns:m="http://schemas.openxmlformats.org/officeDocument/2006/math">
                    <m:d>
                      <m:dPr>
                        <m:begChr m:val="["/>
                        <m:endChr m:val="]"/>
                        <m:ctrlPr>
                          <a:rPr lang="en-US" sz="3600" b="1" i="1" dirty="0" smtClean="0">
                            <a:solidFill>
                              <a:schemeClr val="tx2"/>
                            </a:solidFill>
                            <a:latin typeface="Cambria Math"/>
                          </a:rPr>
                        </m:ctrlPr>
                      </m:dPr>
                      <m:e>
                        <m:r>
                          <a:rPr lang="en-US" sz="3600" b="1" i="1" dirty="0" smtClean="0">
                            <a:solidFill>
                              <a:schemeClr val="tx2"/>
                            </a:solidFill>
                            <a:latin typeface="Cambria Math"/>
                          </a:rPr>
                          <m:t>𝑿</m:t>
                        </m:r>
                        <m:r>
                          <a:rPr lang="en-US" sz="3600" b="1" i="1" dirty="0" smtClean="0">
                            <a:solidFill>
                              <a:schemeClr val="tx2"/>
                            </a:solidFill>
                            <a:latin typeface="Cambria Math"/>
                          </a:rPr>
                          <m:t>,</m:t>
                        </m:r>
                        <m:r>
                          <a:rPr lang="en-US" sz="3600" b="1" i="1" dirty="0" smtClean="0">
                            <a:solidFill>
                              <a:schemeClr val="tx2"/>
                            </a:solidFill>
                            <a:latin typeface="Cambria Math"/>
                          </a:rPr>
                          <m:t>𝒀</m:t>
                        </m:r>
                      </m:e>
                    </m:d>
                    <m:r>
                      <a:rPr lang="en-US" sz="3600" b="1" i="1" dirty="0" smtClean="0">
                        <a:solidFill>
                          <a:schemeClr val="tx2"/>
                        </a:solidFill>
                        <a:latin typeface="Cambria Math"/>
                      </a:rPr>
                      <m:t>=</m:t>
                    </m:r>
                    <m:r>
                      <a:rPr lang="en-US" sz="3600" b="1" i="1" dirty="0">
                        <a:solidFill>
                          <a:schemeClr val="tx2"/>
                        </a:solidFill>
                        <a:latin typeface="Cambria Math"/>
                        <a:ea typeface="Cambria Math"/>
                      </a:rPr>
                      <m:t>𝝈</m:t>
                    </m:r>
                    <m:d>
                      <m:dPr>
                        <m:ctrlPr>
                          <a:rPr lang="en-US" sz="3600" b="1" i="1" dirty="0" smtClean="0">
                            <a:solidFill>
                              <a:schemeClr val="tx2"/>
                            </a:solidFill>
                            <a:latin typeface="Cambria Math"/>
                            <a:ea typeface="Cambria Math"/>
                          </a:rPr>
                        </m:ctrlPr>
                      </m:dPr>
                      <m:e>
                        <m:r>
                          <a:rPr lang="en-US" sz="3600" b="1" i="1" dirty="0" smtClean="0">
                            <a:solidFill>
                              <a:schemeClr val="tx2"/>
                            </a:solidFill>
                            <a:latin typeface="Cambria Math"/>
                            <a:ea typeface="Cambria Math"/>
                          </a:rPr>
                          <m:t>𝑿</m:t>
                        </m:r>
                        <m:r>
                          <a:rPr lang="en-US" sz="3600" b="1" i="1" dirty="0" smtClean="0">
                            <a:solidFill>
                              <a:schemeClr val="tx2"/>
                            </a:solidFill>
                            <a:latin typeface="Cambria Math"/>
                            <a:ea typeface="Cambria Math"/>
                          </a:rPr>
                          <m:t>,</m:t>
                        </m:r>
                        <m:r>
                          <a:rPr lang="en-US" sz="3600" b="1" i="1" dirty="0" smtClean="0">
                            <a:solidFill>
                              <a:schemeClr val="tx2"/>
                            </a:solidFill>
                            <a:latin typeface="Cambria Math"/>
                            <a:ea typeface="Cambria Math"/>
                          </a:rPr>
                          <m:t>𝒀</m:t>
                        </m:r>
                      </m:e>
                    </m:d>
                    <m:r>
                      <a:rPr lang="en-US" sz="3600" b="1" i="1" dirty="0" smtClean="0">
                        <a:solidFill>
                          <a:schemeClr val="tx2"/>
                        </a:solidFill>
                        <a:latin typeface="Cambria Math"/>
                        <a:ea typeface="Cambria Math"/>
                      </a:rPr>
                      <m:t>= </m:t>
                    </m:r>
                    <m:r>
                      <a:rPr lang="en-US" sz="3600" b="1" i="1" dirty="0" smtClean="0">
                        <a:solidFill>
                          <a:schemeClr val="tx2"/>
                        </a:solidFill>
                        <a:latin typeface="Cambria Math"/>
                      </a:rPr>
                      <m:t>𝑬</m:t>
                    </m:r>
                    <m:d>
                      <m:dPr>
                        <m:begChr m:val="["/>
                        <m:endChr m:val="]"/>
                        <m:ctrlPr>
                          <a:rPr lang="en-US" sz="3600" b="1" i="1" dirty="0" smtClean="0">
                            <a:solidFill>
                              <a:schemeClr val="tx2"/>
                            </a:solidFill>
                            <a:latin typeface="Cambria Math"/>
                          </a:rPr>
                        </m:ctrlPr>
                      </m:dPr>
                      <m:e>
                        <m:d>
                          <m:dPr>
                            <m:ctrlPr>
                              <a:rPr lang="en-US" sz="3600" b="1" i="1" dirty="0" smtClean="0">
                                <a:solidFill>
                                  <a:schemeClr val="tx2"/>
                                </a:solidFill>
                                <a:latin typeface="Cambria Math"/>
                              </a:rPr>
                            </m:ctrlPr>
                          </m:dPr>
                          <m:e>
                            <m:r>
                              <a:rPr lang="en-US" sz="3600" b="1" i="1" dirty="0" smtClean="0">
                                <a:solidFill>
                                  <a:schemeClr val="tx2"/>
                                </a:solidFill>
                                <a:latin typeface="Cambria Math"/>
                              </a:rPr>
                              <m:t>𝑿</m:t>
                            </m:r>
                            <m:r>
                              <a:rPr lang="en-US" sz="3600" b="1" i="1" dirty="0" smtClean="0">
                                <a:solidFill>
                                  <a:schemeClr val="tx2"/>
                                </a:solidFill>
                                <a:latin typeface="Cambria Math"/>
                              </a:rPr>
                              <m:t>−</m:t>
                            </m:r>
                            <m:sSub>
                              <m:sSubPr>
                                <m:ctrlPr>
                                  <a:rPr lang="en-US" sz="3600" b="1" i="1" dirty="0" smtClean="0">
                                    <a:solidFill>
                                      <a:schemeClr val="tx2"/>
                                    </a:solidFill>
                                    <a:latin typeface="Cambria Math"/>
                                  </a:rPr>
                                </m:ctrlPr>
                              </m:sSubPr>
                              <m:e>
                                <m:r>
                                  <a:rPr lang="en-US" sz="3600" b="1" i="1" dirty="0" smtClean="0">
                                    <a:solidFill>
                                      <a:schemeClr val="tx2"/>
                                    </a:solidFill>
                                    <a:latin typeface="Cambria Math"/>
                                    <a:ea typeface="Cambria Math"/>
                                  </a:rPr>
                                  <m:t>𝝁</m:t>
                                </m:r>
                              </m:e>
                              <m:sub>
                                <m:r>
                                  <a:rPr lang="en-US" sz="3600" b="1" i="1" dirty="0" smtClean="0">
                                    <a:solidFill>
                                      <a:schemeClr val="tx2"/>
                                    </a:solidFill>
                                    <a:latin typeface="Cambria Math"/>
                                  </a:rPr>
                                  <m:t>𝑿</m:t>
                                </m:r>
                              </m:sub>
                            </m:sSub>
                          </m:e>
                        </m:d>
                        <m:r>
                          <a:rPr lang="en-US" sz="3600" b="1" i="1" dirty="0" smtClean="0">
                            <a:solidFill>
                              <a:schemeClr val="tx2"/>
                            </a:solidFill>
                            <a:latin typeface="Cambria Math"/>
                          </a:rPr>
                          <m:t> </m:t>
                        </m:r>
                        <m:d>
                          <m:dPr>
                            <m:ctrlPr>
                              <a:rPr lang="en-US" sz="3600" b="1" i="1" dirty="0" smtClean="0">
                                <a:solidFill>
                                  <a:schemeClr val="tx2"/>
                                </a:solidFill>
                                <a:latin typeface="Cambria Math"/>
                              </a:rPr>
                            </m:ctrlPr>
                          </m:dPr>
                          <m:e>
                            <m:r>
                              <a:rPr lang="en-US" sz="3600" b="1" i="1" dirty="0" smtClean="0">
                                <a:solidFill>
                                  <a:schemeClr val="tx2"/>
                                </a:solidFill>
                                <a:latin typeface="Cambria Math"/>
                              </a:rPr>
                              <m:t>𝒀</m:t>
                            </m:r>
                            <m:r>
                              <a:rPr lang="en-US" sz="3600" b="1" i="1" dirty="0" smtClean="0">
                                <a:solidFill>
                                  <a:schemeClr val="tx2"/>
                                </a:solidFill>
                                <a:latin typeface="Cambria Math"/>
                              </a:rPr>
                              <m:t>−</m:t>
                            </m:r>
                            <m:sSub>
                              <m:sSubPr>
                                <m:ctrlPr>
                                  <a:rPr lang="en-US" sz="3600" b="1" i="1" dirty="0">
                                    <a:solidFill>
                                      <a:schemeClr val="tx2"/>
                                    </a:solidFill>
                                    <a:latin typeface="Cambria Math"/>
                                  </a:rPr>
                                </m:ctrlPr>
                              </m:sSubPr>
                              <m:e>
                                <m:r>
                                  <a:rPr lang="en-US" sz="3600" b="1" i="1" dirty="0">
                                    <a:solidFill>
                                      <a:schemeClr val="tx2"/>
                                    </a:solidFill>
                                    <a:latin typeface="Cambria Math"/>
                                    <a:ea typeface="Cambria Math"/>
                                  </a:rPr>
                                  <m:t>𝝁</m:t>
                                </m:r>
                              </m:e>
                              <m:sub>
                                <m:r>
                                  <a:rPr lang="en-US" sz="3600" b="1" i="1" dirty="0" smtClean="0">
                                    <a:solidFill>
                                      <a:schemeClr val="tx2"/>
                                    </a:solidFill>
                                    <a:latin typeface="Cambria Math"/>
                                    <a:ea typeface="Cambria Math"/>
                                  </a:rPr>
                                  <m:t>𝒀</m:t>
                                </m:r>
                              </m:sub>
                            </m:sSub>
                          </m:e>
                        </m:d>
                      </m:e>
                    </m:d>
                  </m:oMath>
                </a14:m>
                <a:endParaRPr lang="en-US" sz="3600" b="1" i="1" dirty="0" smtClean="0">
                  <a:solidFill>
                    <a:schemeClr val="tx2"/>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3600" b="1" i="0" dirty="0" smtClean="0">
                          <a:solidFill>
                            <a:schemeClr val="tx2"/>
                          </a:solidFill>
                          <a:latin typeface="Cambria Math"/>
                        </a:rPr>
                        <m:t>=</m:t>
                      </m:r>
                      <m:r>
                        <a:rPr lang="en-US" sz="3600" b="1" i="0" dirty="0" smtClean="0">
                          <a:solidFill>
                            <a:schemeClr val="tx2"/>
                          </a:solidFill>
                          <a:latin typeface="Cambria Math"/>
                        </a:rPr>
                        <m:t>𝐄</m:t>
                      </m:r>
                      <m:d>
                        <m:dPr>
                          <m:begChr m:val="["/>
                          <m:endChr m:val="]"/>
                          <m:ctrlPr>
                            <a:rPr lang="en-US" sz="3600" b="1" i="1" dirty="0" smtClean="0">
                              <a:solidFill>
                                <a:schemeClr val="tx2"/>
                              </a:solidFill>
                              <a:latin typeface="Cambria Math"/>
                            </a:rPr>
                          </m:ctrlPr>
                        </m:dPr>
                        <m:e>
                          <m:r>
                            <a:rPr lang="en-US" sz="3600" b="1" i="0" dirty="0" smtClean="0">
                              <a:solidFill>
                                <a:schemeClr val="tx2"/>
                              </a:solidFill>
                              <a:latin typeface="Cambria Math"/>
                            </a:rPr>
                            <m:t>𝐗𝐘</m:t>
                          </m:r>
                        </m:e>
                      </m:d>
                      <m:r>
                        <a:rPr lang="en-US" sz="3600" b="1" i="0" dirty="0" smtClean="0">
                          <a:solidFill>
                            <a:schemeClr val="tx2"/>
                          </a:solidFill>
                          <a:latin typeface="Cambria Math"/>
                        </a:rPr>
                        <m:t>−</m:t>
                      </m:r>
                      <m:sSub>
                        <m:sSubPr>
                          <m:ctrlPr>
                            <a:rPr lang="en-US" sz="3600" b="1" i="1" dirty="0">
                              <a:solidFill>
                                <a:schemeClr val="tx2"/>
                              </a:solidFill>
                              <a:latin typeface="Cambria Math"/>
                            </a:rPr>
                          </m:ctrlPr>
                        </m:sSubPr>
                        <m:e>
                          <m:r>
                            <a:rPr lang="en-US" sz="3600" b="1" i="1" dirty="0">
                              <a:solidFill>
                                <a:schemeClr val="tx2"/>
                              </a:solidFill>
                              <a:latin typeface="Cambria Math"/>
                              <a:ea typeface="Cambria Math"/>
                            </a:rPr>
                            <m:t>𝝁</m:t>
                          </m:r>
                        </m:e>
                        <m:sub>
                          <m:r>
                            <a:rPr lang="en-US" sz="3600" b="1" i="1" dirty="0">
                              <a:solidFill>
                                <a:schemeClr val="tx2"/>
                              </a:solidFill>
                              <a:latin typeface="Cambria Math"/>
                            </a:rPr>
                            <m:t>𝑿</m:t>
                          </m:r>
                        </m:sub>
                      </m:sSub>
                      <m:sSub>
                        <m:sSubPr>
                          <m:ctrlPr>
                            <a:rPr lang="en-US" sz="3600" b="1" i="1" dirty="0">
                              <a:solidFill>
                                <a:schemeClr val="tx2"/>
                              </a:solidFill>
                              <a:latin typeface="Cambria Math"/>
                            </a:rPr>
                          </m:ctrlPr>
                        </m:sSubPr>
                        <m:e>
                          <m:r>
                            <a:rPr lang="en-US" sz="3600" b="1" i="1" dirty="0">
                              <a:solidFill>
                                <a:schemeClr val="tx2"/>
                              </a:solidFill>
                              <a:latin typeface="Cambria Math"/>
                              <a:ea typeface="Cambria Math"/>
                            </a:rPr>
                            <m:t>𝝁</m:t>
                          </m:r>
                        </m:e>
                        <m:sub>
                          <m:r>
                            <a:rPr lang="en-US" sz="3600" b="1" i="1" dirty="0" smtClean="0">
                              <a:solidFill>
                                <a:schemeClr val="tx2"/>
                              </a:solidFill>
                              <a:latin typeface="Cambria Math"/>
                              <a:ea typeface="Cambria Math"/>
                            </a:rPr>
                            <m:t>𝒀</m:t>
                          </m:r>
                        </m:sub>
                      </m:sSub>
                    </m:oMath>
                  </m:oMathPara>
                </a14:m>
                <a:endParaRPr lang="en-US" sz="3600" b="1" i="1" dirty="0" smtClean="0">
                  <a:solidFill>
                    <a:schemeClr val="tx2"/>
                  </a:solidFill>
                  <a:latin typeface="Cambria Math"/>
                  <a:ea typeface="Cambria Math"/>
                </a:endParaRPr>
              </a:p>
              <a:p>
                <a:pPr marL="0" indent="0">
                  <a:buNone/>
                </a:pPr>
                <a:endParaRPr lang="en-US" b="1" i="1" dirty="0" smtClean="0">
                  <a:solidFill>
                    <a:schemeClr val="tx2"/>
                  </a:solidFill>
                  <a:latin typeface="Cambria Math"/>
                  <a:ea typeface="Cambria Math"/>
                </a:endParaRPr>
              </a:p>
              <a:p>
                <a:pPr>
                  <a:buFont typeface="Wingdings" panose="05000000000000000000" pitchFamily="2" charset="2"/>
                  <a:buChar char="§"/>
                </a:pPr>
                <a14:m>
                  <m:oMath xmlns:m="http://schemas.openxmlformats.org/officeDocument/2006/math">
                    <m:r>
                      <a:rPr lang="en-US" sz="3600" b="1" i="1" dirty="0">
                        <a:solidFill>
                          <a:schemeClr val="tx2"/>
                        </a:solidFill>
                        <a:latin typeface="Cambria Math"/>
                      </a:rPr>
                      <m:t>𝑿</m:t>
                    </m:r>
                    <m:r>
                      <a:rPr lang="en-US" sz="3600" b="1" i="1" dirty="0">
                        <a:solidFill>
                          <a:schemeClr val="tx2"/>
                        </a:solidFill>
                        <a:latin typeface="Cambria Math"/>
                      </a:rPr>
                      <m:t>,</m:t>
                    </m:r>
                    <m:r>
                      <a:rPr lang="en-US" sz="3600" b="1" i="1" dirty="0">
                        <a:solidFill>
                          <a:schemeClr val="tx2"/>
                        </a:solidFill>
                        <a:latin typeface="Cambria Math"/>
                      </a:rPr>
                      <m:t>𝒀</m:t>
                    </m:r>
                  </m:oMath>
                </a14:m>
                <a:r>
                  <a:rPr lang="en-US" sz="3600" dirty="0" smtClean="0"/>
                  <a:t> are independent </a:t>
                </a:r>
                <a14:m>
                  <m:oMath xmlns:m="http://schemas.openxmlformats.org/officeDocument/2006/math">
                    <m:r>
                      <a:rPr lang="en-US" sz="3600" i="1" dirty="0" smtClean="0">
                        <a:latin typeface="Cambria Math"/>
                        <a:ea typeface="Cambria Math"/>
                      </a:rPr>
                      <m:t>⟹</m:t>
                    </m:r>
                    <m:r>
                      <a:rPr lang="en-US" sz="3600" b="0" i="1" smtClean="0">
                        <a:latin typeface="Cambria Math"/>
                        <a:ea typeface="Cambria Math"/>
                      </a:rPr>
                      <m:t> </m:t>
                    </m:r>
                    <m:r>
                      <a:rPr lang="en-US" sz="3600" b="1" i="1" dirty="0">
                        <a:solidFill>
                          <a:schemeClr val="tx2"/>
                        </a:solidFill>
                        <a:latin typeface="Cambria Math"/>
                        <a:ea typeface="Cambria Math"/>
                      </a:rPr>
                      <m:t>𝝈</m:t>
                    </m:r>
                    <m:d>
                      <m:dPr>
                        <m:ctrlPr>
                          <a:rPr lang="en-US" sz="3600" b="1" i="1" dirty="0">
                            <a:solidFill>
                              <a:schemeClr val="tx2"/>
                            </a:solidFill>
                            <a:latin typeface="Cambria Math"/>
                            <a:ea typeface="Cambria Math"/>
                          </a:rPr>
                        </m:ctrlPr>
                      </m:dPr>
                      <m:e>
                        <m:r>
                          <a:rPr lang="en-US" sz="3600" b="1" i="1" dirty="0" smtClean="0">
                            <a:solidFill>
                              <a:schemeClr val="tx2"/>
                            </a:solidFill>
                            <a:latin typeface="Cambria Math"/>
                            <a:ea typeface="Cambria Math"/>
                          </a:rPr>
                          <m:t>𝑿</m:t>
                        </m:r>
                        <m:r>
                          <a:rPr lang="en-US" sz="3600" b="1" i="1" dirty="0">
                            <a:solidFill>
                              <a:schemeClr val="tx2"/>
                            </a:solidFill>
                            <a:latin typeface="Cambria Math"/>
                            <a:ea typeface="Cambria Math"/>
                          </a:rPr>
                          <m:t>,</m:t>
                        </m:r>
                        <m:r>
                          <a:rPr lang="en-US" sz="3600" b="1" i="1" dirty="0" smtClean="0">
                            <a:solidFill>
                              <a:schemeClr val="tx2"/>
                            </a:solidFill>
                            <a:latin typeface="Cambria Math"/>
                            <a:ea typeface="Cambria Math"/>
                          </a:rPr>
                          <m:t>𝒀</m:t>
                        </m:r>
                      </m:e>
                    </m:d>
                    <m:r>
                      <a:rPr lang="en-US" sz="3600" b="1" i="1" dirty="0" smtClean="0">
                        <a:solidFill>
                          <a:schemeClr val="tx2"/>
                        </a:solidFill>
                        <a:latin typeface="Cambria Math"/>
                        <a:ea typeface="Cambria Math"/>
                      </a:rPr>
                      <m:t>=</m:t>
                    </m:r>
                    <m:r>
                      <a:rPr lang="en-US" sz="3600" b="1" i="1" dirty="0" smtClean="0">
                        <a:solidFill>
                          <a:schemeClr val="tx2"/>
                        </a:solidFill>
                        <a:latin typeface="Cambria Math"/>
                        <a:ea typeface="Cambria Math"/>
                      </a:rPr>
                      <m:t>𝟎</m:t>
                    </m:r>
                  </m:oMath>
                </a14:m>
                <a:endParaRPr lang="en-US" sz="3600" dirty="0"/>
              </a:p>
              <a:p>
                <a:endParaRPr lang="en-US" dirty="0" smtClean="0"/>
              </a:p>
              <a:p>
                <a:pPr>
                  <a:buFont typeface="Wingdings" panose="05000000000000000000" pitchFamily="2" charset="2"/>
                  <a:buChar char="§"/>
                </a:pPr>
                <a:r>
                  <a:rPr lang="en-US" sz="4100" dirty="0" smtClean="0"/>
                  <a:t>Variance of the sum of  </a:t>
                </a:r>
                <a14:m>
                  <m:oMath xmlns:m="http://schemas.openxmlformats.org/officeDocument/2006/math">
                    <m:sSub>
                      <m:sSubPr>
                        <m:ctrlPr>
                          <a:rPr lang="en-US" sz="4000" b="1" i="1" dirty="0">
                            <a:solidFill>
                              <a:schemeClr val="tx2"/>
                            </a:solidFill>
                            <a:latin typeface="Cambria Math"/>
                          </a:rPr>
                        </m:ctrlPr>
                      </m:sSubPr>
                      <m:e>
                        <m:r>
                          <a:rPr lang="en-US" sz="4000" b="1" i="1" dirty="0">
                            <a:solidFill>
                              <a:schemeClr val="tx2"/>
                            </a:solidFill>
                            <a:latin typeface="Cambria Math"/>
                          </a:rPr>
                          <m:t>𝑿</m:t>
                        </m:r>
                      </m:e>
                      <m:sub>
                        <m:r>
                          <a:rPr lang="en-US" sz="4000" b="1" i="1" dirty="0">
                            <a:solidFill>
                              <a:schemeClr val="tx2"/>
                            </a:solidFill>
                            <a:latin typeface="Cambria Math"/>
                          </a:rPr>
                          <m:t>𝟏</m:t>
                        </m:r>
                      </m:sub>
                    </m:sSub>
                  </m:oMath>
                </a14:m>
                <a:r>
                  <a:rPr lang="en-US" sz="4100" dirty="0" smtClean="0"/>
                  <a:t>,</a:t>
                </a:r>
                <a:r>
                  <a:rPr lang="en-US" sz="4000" b="1" dirty="0">
                    <a:solidFill>
                      <a:schemeClr val="tx2"/>
                    </a:solidFill>
                  </a:rPr>
                  <a:t> </a:t>
                </a:r>
                <a14:m>
                  <m:oMath xmlns:m="http://schemas.openxmlformats.org/officeDocument/2006/math">
                    <m:sSub>
                      <m:sSubPr>
                        <m:ctrlPr>
                          <a:rPr lang="en-US" sz="4000" b="1" i="1" dirty="0">
                            <a:solidFill>
                              <a:schemeClr val="tx2"/>
                            </a:solidFill>
                            <a:latin typeface="Cambria Math"/>
                          </a:rPr>
                        </m:ctrlPr>
                      </m:sSubPr>
                      <m:e>
                        <m:r>
                          <a:rPr lang="en-US" sz="4000" b="1" i="1" dirty="0">
                            <a:solidFill>
                              <a:schemeClr val="tx2"/>
                            </a:solidFill>
                            <a:latin typeface="Cambria Math"/>
                          </a:rPr>
                          <m:t>𝑿</m:t>
                        </m:r>
                      </m:e>
                      <m:sub>
                        <m:r>
                          <a:rPr lang="en-US" sz="4000" b="1" i="1" dirty="0" smtClean="0">
                            <a:solidFill>
                              <a:schemeClr val="tx2"/>
                            </a:solidFill>
                            <a:latin typeface="Cambria Math"/>
                          </a:rPr>
                          <m:t>𝟐</m:t>
                        </m:r>
                      </m:sub>
                    </m:sSub>
                  </m:oMath>
                </a14:m>
                <a:r>
                  <a:rPr lang="en-US" sz="4100" dirty="0" smtClean="0"/>
                  <a:t>,…,</a:t>
                </a:r>
                <a:r>
                  <a:rPr lang="en-US" sz="4000" b="1" dirty="0">
                    <a:solidFill>
                      <a:schemeClr val="tx2"/>
                    </a:solidFill>
                  </a:rPr>
                  <a:t> </a:t>
                </a:r>
                <a14:m>
                  <m:oMath xmlns:m="http://schemas.openxmlformats.org/officeDocument/2006/math">
                    <m:sSub>
                      <m:sSubPr>
                        <m:ctrlPr>
                          <a:rPr lang="en-US" sz="4000" b="1" i="1" dirty="0">
                            <a:solidFill>
                              <a:schemeClr val="tx2"/>
                            </a:solidFill>
                            <a:latin typeface="Cambria Math"/>
                          </a:rPr>
                        </m:ctrlPr>
                      </m:sSubPr>
                      <m:e>
                        <m:r>
                          <a:rPr lang="en-US" sz="4000" b="1" i="1" dirty="0">
                            <a:solidFill>
                              <a:schemeClr val="tx2"/>
                            </a:solidFill>
                            <a:latin typeface="Cambria Math"/>
                          </a:rPr>
                          <m:t>𝑿</m:t>
                        </m:r>
                      </m:e>
                      <m:sub>
                        <m:r>
                          <a:rPr lang="en-US" sz="4000" b="1" i="1" dirty="0" smtClean="0">
                            <a:solidFill>
                              <a:schemeClr val="tx2"/>
                            </a:solidFill>
                            <a:latin typeface="Cambria Math"/>
                          </a:rPr>
                          <m:t>𝒌</m:t>
                        </m:r>
                      </m:sub>
                    </m:sSub>
                  </m:oMath>
                </a14:m>
                <a:endParaRPr lang="en-US" sz="4100" dirty="0" smtClean="0"/>
              </a:p>
              <a:p>
                <a:pPr marL="0" indent="0">
                  <a:buNone/>
                </a:pPr>
                <a14:m>
                  <m:oMathPara xmlns:m="http://schemas.openxmlformats.org/officeDocument/2006/math">
                    <m:oMathParaPr>
                      <m:jc m:val="centerGroup"/>
                    </m:oMathParaPr>
                    <m:oMath xmlns:m="http://schemas.openxmlformats.org/officeDocument/2006/math">
                      <m:r>
                        <a:rPr lang="en-US" b="1" i="0" smtClean="0">
                          <a:solidFill>
                            <a:schemeClr val="tx2"/>
                          </a:solidFill>
                          <a:latin typeface="Cambria Math"/>
                          <a:ea typeface="Cambria Math"/>
                        </a:rPr>
                        <m:t>𝐕</m:t>
                      </m:r>
                      <m:d>
                        <m:dPr>
                          <m:begChr m:val="["/>
                          <m:endChr m:val="]"/>
                          <m:ctrlPr>
                            <a:rPr lang="en-US" b="1" i="1">
                              <a:solidFill>
                                <a:schemeClr val="tx2"/>
                              </a:solidFill>
                              <a:latin typeface="Cambria Math"/>
                              <a:ea typeface="Cambria Math"/>
                            </a:rPr>
                          </m:ctrlPr>
                        </m:dPr>
                        <m:e>
                          <m:nary>
                            <m:naryPr>
                              <m:chr m:val="∑"/>
                              <m:ctrlPr>
                                <a:rPr lang="en-US" b="1" i="1">
                                  <a:solidFill>
                                    <a:schemeClr val="tx2"/>
                                  </a:solidFill>
                                  <a:latin typeface="Cambria Math"/>
                                  <a:ea typeface="Cambria Math"/>
                                </a:rPr>
                              </m:ctrlPr>
                            </m:naryPr>
                            <m:sub>
                              <m:r>
                                <m:rPr>
                                  <m:brk m:alnAt="23"/>
                                </m:rPr>
                                <a:rPr lang="en-US" b="1" i="1">
                                  <a:solidFill>
                                    <a:schemeClr val="tx2"/>
                                  </a:solidFill>
                                  <a:latin typeface="Cambria Math"/>
                                  <a:ea typeface="Cambria Math"/>
                                </a:rPr>
                                <m:t>𝒊</m:t>
                              </m:r>
                              <m:r>
                                <a:rPr lang="en-US" b="1" i="1">
                                  <a:solidFill>
                                    <a:schemeClr val="tx2"/>
                                  </a:solidFill>
                                  <a:latin typeface="Cambria Math"/>
                                  <a:ea typeface="Cambria Math"/>
                                </a:rPr>
                                <m:t>=</m:t>
                              </m:r>
                              <m:r>
                                <a:rPr lang="en-US" b="1" i="1">
                                  <a:solidFill>
                                    <a:schemeClr val="tx2"/>
                                  </a:solidFill>
                                  <a:latin typeface="Cambria Math"/>
                                  <a:ea typeface="Cambria Math"/>
                                </a:rPr>
                                <m:t>𝟏</m:t>
                              </m:r>
                            </m:sub>
                            <m:sup>
                              <m:r>
                                <a:rPr lang="en-US" b="1" i="1">
                                  <a:solidFill>
                                    <a:schemeClr val="tx2"/>
                                  </a:solidFill>
                                  <a:latin typeface="Cambria Math"/>
                                  <a:ea typeface="Cambria Math"/>
                                </a:rPr>
                                <m:t>𝒌</m:t>
                              </m:r>
                            </m:sup>
                            <m:e>
                              <m:sSub>
                                <m:sSubPr>
                                  <m:ctrlPr>
                                    <a:rPr lang="en-US" b="1" i="1" dirty="0">
                                      <a:solidFill>
                                        <a:schemeClr val="tx2"/>
                                      </a:solidFill>
                                      <a:latin typeface="Cambria Math"/>
                                    </a:rPr>
                                  </m:ctrlPr>
                                </m:sSubPr>
                                <m:e>
                                  <m:r>
                                    <a:rPr lang="en-US" b="1" i="1" dirty="0">
                                      <a:solidFill>
                                        <a:schemeClr val="tx2"/>
                                      </a:solidFill>
                                      <a:latin typeface="Cambria Math"/>
                                    </a:rPr>
                                    <m:t>𝑿</m:t>
                                  </m:r>
                                </m:e>
                                <m:sub>
                                  <m:r>
                                    <a:rPr lang="en-US" b="1" i="1" dirty="0">
                                      <a:solidFill>
                                        <a:schemeClr val="tx2"/>
                                      </a:solidFill>
                                      <a:latin typeface="Cambria Math"/>
                                    </a:rPr>
                                    <m:t>𝒊</m:t>
                                  </m:r>
                                </m:sub>
                              </m:sSub>
                            </m:e>
                          </m:nary>
                        </m:e>
                      </m:d>
                      <m:r>
                        <a:rPr lang="en-US" b="1" i="1" dirty="0">
                          <a:latin typeface="Cambria Math"/>
                        </a:rPr>
                        <m:t>=</m:t>
                      </m:r>
                      <m:nary>
                        <m:naryPr>
                          <m:chr m:val="∑"/>
                          <m:ctrlPr>
                            <a:rPr lang="en-US" b="1" i="1">
                              <a:solidFill>
                                <a:schemeClr val="tx2"/>
                              </a:solidFill>
                              <a:latin typeface="Cambria Math"/>
                              <a:ea typeface="Cambria Math"/>
                            </a:rPr>
                          </m:ctrlPr>
                        </m:naryPr>
                        <m:sub>
                          <m:r>
                            <m:rPr>
                              <m:brk m:alnAt="23"/>
                            </m:rPr>
                            <a:rPr lang="en-US" b="1" i="1">
                              <a:solidFill>
                                <a:schemeClr val="tx2"/>
                              </a:solidFill>
                              <a:latin typeface="Cambria Math"/>
                              <a:ea typeface="Cambria Math"/>
                            </a:rPr>
                            <m:t>𝒊</m:t>
                          </m:r>
                          <m:r>
                            <a:rPr lang="en-US" b="1" i="1" smtClean="0">
                              <a:solidFill>
                                <a:schemeClr val="tx2"/>
                              </a:solidFill>
                              <a:latin typeface="Cambria Math"/>
                              <a:ea typeface="Cambria Math"/>
                            </a:rPr>
                            <m:t>,</m:t>
                          </m:r>
                          <m:r>
                            <a:rPr lang="en-US" b="1" i="1" smtClean="0">
                              <a:solidFill>
                                <a:schemeClr val="tx2"/>
                              </a:solidFill>
                              <a:latin typeface="Cambria Math"/>
                              <a:ea typeface="Cambria Math"/>
                            </a:rPr>
                            <m:t>𝒋</m:t>
                          </m:r>
                          <m:r>
                            <a:rPr lang="en-US" b="1" i="1">
                              <a:solidFill>
                                <a:schemeClr val="tx2"/>
                              </a:solidFill>
                              <a:latin typeface="Cambria Math"/>
                              <a:ea typeface="Cambria Math"/>
                            </a:rPr>
                            <m:t>=</m:t>
                          </m:r>
                          <m:r>
                            <a:rPr lang="en-US" b="1" i="1">
                              <a:solidFill>
                                <a:schemeClr val="tx2"/>
                              </a:solidFill>
                              <a:latin typeface="Cambria Math"/>
                              <a:ea typeface="Cambria Math"/>
                            </a:rPr>
                            <m:t>𝟏</m:t>
                          </m:r>
                        </m:sub>
                        <m:sup>
                          <m:r>
                            <a:rPr lang="en-US" b="1" i="1">
                              <a:solidFill>
                                <a:schemeClr val="tx2"/>
                              </a:solidFill>
                              <a:latin typeface="Cambria Math"/>
                              <a:ea typeface="Cambria Math"/>
                            </a:rPr>
                            <m:t>𝒌</m:t>
                          </m:r>
                        </m:sup>
                        <m:e>
                          <m:sSub>
                            <m:sSubPr>
                              <m:ctrlPr>
                                <a:rPr lang="en-US" b="1" i="1" dirty="0">
                                  <a:solidFill>
                                    <a:schemeClr val="tx2"/>
                                  </a:solidFill>
                                  <a:latin typeface="Cambria Math"/>
                                </a:rPr>
                              </m:ctrlPr>
                            </m:sSubPr>
                            <m:e>
                              <m:r>
                                <a:rPr lang="en-US" b="1" i="0" dirty="0" smtClean="0">
                                  <a:solidFill>
                                    <a:schemeClr val="tx2"/>
                                  </a:solidFill>
                                  <a:latin typeface="Cambria Math"/>
                                </a:rPr>
                                <m:t>𝐂𝐨𝐯</m:t>
                              </m:r>
                              <m:r>
                                <a:rPr lang="en-US" b="1" i="1" dirty="0">
                                  <a:solidFill>
                                    <a:schemeClr val="tx2"/>
                                  </a:solidFill>
                                  <a:latin typeface="Cambria Math"/>
                                </a:rPr>
                                <m:t>[</m:t>
                              </m:r>
                              <m:r>
                                <a:rPr lang="en-US" b="1" i="1" dirty="0">
                                  <a:solidFill>
                                    <a:schemeClr val="tx2"/>
                                  </a:solidFill>
                                  <a:latin typeface="Cambria Math"/>
                                </a:rPr>
                                <m:t>𝑿</m:t>
                              </m:r>
                            </m:e>
                            <m:sub>
                              <m:r>
                                <a:rPr lang="en-US" b="1" i="1" dirty="0">
                                  <a:solidFill>
                                    <a:schemeClr val="tx2"/>
                                  </a:solidFill>
                                  <a:latin typeface="Cambria Math"/>
                                </a:rPr>
                                <m:t>𝒊</m:t>
                              </m:r>
                            </m:sub>
                          </m:sSub>
                          <m:r>
                            <a:rPr lang="en-US" b="1" i="1" dirty="0" smtClean="0">
                              <a:solidFill>
                                <a:schemeClr val="tx2"/>
                              </a:solidFill>
                              <a:latin typeface="Cambria Math"/>
                            </a:rPr>
                            <m:t>,</m:t>
                          </m:r>
                          <m:sSub>
                            <m:sSubPr>
                              <m:ctrlPr>
                                <a:rPr lang="en-US" b="1" i="1" dirty="0">
                                  <a:solidFill>
                                    <a:schemeClr val="tx2"/>
                                  </a:solidFill>
                                  <a:latin typeface="Cambria Math"/>
                                </a:rPr>
                              </m:ctrlPr>
                            </m:sSubPr>
                            <m:e>
                              <m:r>
                                <a:rPr lang="en-US" b="1" i="1" dirty="0">
                                  <a:solidFill>
                                    <a:schemeClr val="tx2"/>
                                  </a:solidFill>
                                  <a:latin typeface="Cambria Math"/>
                                </a:rPr>
                                <m:t>𝑿</m:t>
                              </m:r>
                            </m:e>
                            <m:sub>
                              <m:r>
                                <a:rPr lang="en-US" b="1" i="1" dirty="0" smtClean="0">
                                  <a:solidFill>
                                    <a:schemeClr val="tx2"/>
                                  </a:solidFill>
                                  <a:latin typeface="Cambria Math"/>
                                </a:rPr>
                                <m:t>𝒋</m:t>
                              </m:r>
                            </m:sub>
                          </m:sSub>
                          <m:r>
                            <a:rPr lang="en-US" b="1" i="1" dirty="0">
                              <a:solidFill>
                                <a:schemeClr val="tx2"/>
                              </a:solidFill>
                              <a:latin typeface="Cambria Math"/>
                            </a:rPr>
                            <m:t>]</m:t>
                          </m:r>
                        </m:e>
                      </m:nary>
                      <m:r>
                        <a:rPr lang="en-US" b="1" i="1" dirty="0" smtClean="0">
                          <a:solidFill>
                            <a:schemeClr val="tx2"/>
                          </a:solidFill>
                          <a:latin typeface="Cambria Math"/>
                        </a:rPr>
                        <m:t>=</m:t>
                      </m:r>
                      <m:nary>
                        <m:naryPr>
                          <m:chr m:val="∑"/>
                          <m:ctrlPr>
                            <a:rPr lang="en-US" b="1" i="1">
                              <a:solidFill>
                                <a:schemeClr val="tx2"/>
                              </a:solidFill>
                              <a:latin typeface="Cambria Math"/>
                              <a:ea typeface="Cambria Math"/>
                            </a:rPr>
                          </m:ctrlPr>
                        </m:naryPr>
                        <m:sub>
                          <m:r>
                            <m:rPr>
                              <m:brk m:alnAt="23"/>
                            </m:rPr>
                            <a:rPr lang="en-US" b="1" i="1">
                              <a:solidFill>
                                <a:schemeClr val="tx2"/>
                              </a:solidFill>
                              <a:latin typeface="Cambria Math"/>
                              <a:ea typeface="Cambria Math"/>
                            </a:rPr>
                            <m:t>𝒊</m:t>
                          </m:r>
                          <m:r>
                            <a:rPr lang="en-US" b="1" i="1">
                              <a:solidFill>
                                <a:schemeClr val="tx2"/>
                              </a:solidFill>
                              <a:latin typeface="Cambria Math"/>
                              <a:ea typeface="Cambria Math"/>
                            </a:rPr>
                            <m:t>=</m:t>
                          </m:r>
                          <m:r>
                            <a:rPr lang="en-US" b="1" i="1">
                              <a:solidFill>
                                <a:schemeClr val="tx2"/>
                              </a:solidFill>
                              <a:latin typeface="Cambria Math"/>
                              <a:ea typeface="Cambria Math"/>
                            </a:rPr>
                            <m:t>𝟏</m:t>
                          </m:r>
                        </m:sub>
                        <m:sup>
                          <m:r>
                            <a:rPr lang="en-US" b="1" i="1">
                              <a:solidFill>
                                <a:schemeClr val="tx2"/>
                              </a:solidFill>
                              <a:latin typeface="Cambria Math"/>
                              <a:ea typeface="Cambria Math"/>
                            </a:rPr>
                            <m:t>𝒌</m:t>
                          </m:r>
                        </m:sup>
                        <m:e>
                          <m:sSub>
                            <m:sSubPr>
                              <m:ctrlPr>
                                <a:rPr lang="en-US" b="1" i="1" dirty="0">
                                  <a:solidFill>
                                    <a:schemeClr val="tx2"/>
                                  </a:solidFill>
                                  <a:latin typeface="Cambria Math"/>
                                </a:rPr>
                              </m:ctrlPr>
                            </m:sSubPr>
                            <m:e>
                              <m:r>
                                <a:rPr lang="en-US" b="1" i="1" dirty="0" smtClean="0">
                                  <a:solidFill>
                                    <a:schemeClr val="tx2"/>
                                  </a:solidFill>
                                  <a:latin typeface="Cambria Math"/>
                                </a:rPr>
                                <m:t>𝑽</m:t>
                              </m:r>
                              <m:r>
                                <a:rPr lang="en-US" b="1" i="1" dirty="0">
                                  <a:solidFill>
                                    <a:schemeClr val="tx2"/>
                                  </a:solidFill>
                                  <a:latin typeface="Cambria Math"/>
                                </a:rPr>
                                <m:t>[</m:t>
                              </m:r>
                              <m:r>
                                <a:rPr lang="en-US" b="1" i="1" dirty="0">
                                  <a:solidFill>
                                    <a:schemeClr val="tx2"/>
                                  </a:solidFill>
                                  <a:latin typeface="Cambria Math"/>
                                </a:rPr>
                                <m:t>𝑿</m:t>
                              </m:r>
                            </m:e>
                            <m:sub>
                              <m:r>
                                <a:rPr lang="en-US" b="1" i="1" dirty="0">
                                  <a:solidFill>
                                    <a:schemeClr val="tx2"/>
                                  </a:solidFill>
                                  <a:latin typeface="Cambria Math"/>
                                </a:rPr>
                                <m:t>𝒊</m:t>
                              </m:r>
                            </m:sub>
                          </m:sSub>
                          <m:r>
                            <a:rPr lang="en-US" b="1" i="1" dirty="0">
                              <a:solidFill>
                                <a:schemeClr val="tx2"/>
                              </a:solidFill>
                              <a:latin typeface="Cambria Math"/>
                            </a:rPr>
                            <m:t>]</m:t>
                          </m:r>
                        </m:e>
                      </m:nary>
                      <m:r>
                        <a:rPr lang="en-US" b="1" i="1" dirty="0" smtClean="0">
                          <a:solidFill>
                            <a:schemeClr val="tx2"/>
                          </a:solidFill>
                          <a:latin typeface="Cambria Math"/>
                        </a:rPr>
                        <m:t>+</m:t>
                      </m:r>
                      <m:r>
                        <a:rPr lang="en-US" b="1" i="1" dirty="0">
                          <a:solidFill>
                            <a:schemeClr val="tx2"/>
                          </a:solidFill>
                          <a:latin typeface="Cambria Math"/>
                        </a:rPr>
                        <m:t> </m:t>
                      </m:r>
                      <m:nary>
                        <m:naryPr>
                          <m:chr m:val="∑"/>
                          <m:ctrlPr>
                            <a:rPr lang="en-US" b="1" i="1" smtClean="0">
                              <a:solidFill>
                                <a:schemeClr val="tx2"/>
                              </a:solidFill>
                              <a:latin typeface="Cambria Math"/>
                              <a:ea typeface="Cambria Math"/>
                            </a:rPr>
                          </m:ctrlPr>
                        </m:naryPr>
                        <m:sub>
                          <m:r>
                            <m:rPr>
                              <m:brk m:alnAt="23"/>
                            </m:rPr>
                            <a:rPr lang="en-US" b="1" i="1">
                              <a:solidFill>
                                <a:schemeClr val="tx2"/>
                              </a:solidFill>
                              <a:latin typeface="Cambria Math"/>
                              <a:ea typeface="Cambria Math"/>
                            </a:rPr>
                            <m:t>𝒊</m:t>
                          </m:r>
                          <m:r>
                            <a:rPr lang="en-US" b="1" i="1" smtClean="0">
                              <a:solidFill>
                                <a:schemeClr val="tx2"/>
                              </a:solidFill>
                              <a:latin typeface="Cambria Math"/>
                              <a:ea typeface="Cambria Math"/>
                            </a:rPr>
                            <m:t>≠</m:t>
                          </m:r>
                          <m:r>
                            <a:rPr lang="en-US" b="1" i="1">
                              <a:solidFill>
                                <a:schemeClr val="tx2"/>
                              </a:solidFill>
                              <a:latin typeface="Cambria Math"/>
                              <a:ea typeface="Cambria Math"/>
                            </a:rPr>
                            <m:t>𝒋</m:t>
                          </m:r>
                        </m:sub>
                        <m:sup>
                          <m:r>
                            <a:rPr lang="en-US" b="1" i="1">
                              <a:solidFill>
                                <a:schemeClr val="tx2"/>
                              </a:solidFill>
                              <a:latin typeface="Cambria Math"/>
                              <a:ea typeface="Cambria Math"/>
                            </a:rPr>
                            <m:t>𝒌</m:t>
                          </m:r>
                        </m:sup>
                        <m:e>
                          <m:sSub>
                            <m:sSubPr>
                              <m:ctrlPr>
                                <a:rPr lang="en-US" b="1" i="1" dirty="0">
                                  <a:solidFill>
                                    <a:schemeClr val="tx2"/>
                                  </a:solidFill>
                                  <a:latin typeface="Cambria Math"/>
                                </a:rPr>
                              </m:ctrlPr>
                            </m:sSubPr>
                            <m:e>
                              <m:r>
                                <a:rPr lang="en-US" b="1" dirty="0">
                                  <a:solidFill>
                                    <a:schemeClr val="tx2"/>
                                  </a:solidFill>
                                  <a:latin typeface="Cambria Math"/>
                                </a:rPr>
                                <m:t>𝐂𝐨𝐯</m:t>
                              </m:r>
                              <m:r>
                                <a:rPr lang="en-US" b="1" i="1" dirty="0">
                                  <a:solidFill>
                                    <a:schemeClr val="tx2"/>
                                  </a:solidFill>
                                  <a:latin typeface="Cambria Math"/>
                                </a:rPr>
                                <m:t>[</m:t>
                              </m:r>
                              <m:r>
                                <a:rPr lang="en-US" b="1" i="1" dirty="0">
                                  <a:solidFill>
                                    <a:schemeClr val="tx2"/>
                                  </a:solidFill>
                                  <a:latin typeface="Cambria Math"/>
                                </a:rPr>
                                <m:t>𝑿</m:t>
                              </m:r>
                            </m:e>
                            <m:sub>
                              <m:r>
                                <a:rPr lang="en-US" b="1" i="1" dirty="0">
                                  <a:solidFill>
                                    <a:schemeClr val="tx2"/>
                                  </a:solidFill>
                                  <a:latin typeface="Cambria Math"/>
                                </a:rPr>
                                <m:t>𝒊</m:t>
                              </m:r>
                            </m:sub>
                          </m:sSub>
                          <m:r>
                            <a:rPr lang="en-US" b="1" i="1" dirty="0" smtClean="0">
                              <a:solidFill>
                                <a:schemeClr val="tx2"/>
                              </a:solidFill>
                              <a:latin typeface="Cambria Math"/>
                            </a:rPr>
                            <m:t>,</m:t>
                          </m:r>
                          <m:sSub>
                            <m:sSubPr>
                              <m:ctrlPr>
                                <a:rPr lang="en-US" b="1" i="1" dirty="0">
                                  <a:solidFill>
                                    <a:schemeClr val="tx2"/>
                                  </a:solidFill>
                                  <a:latin typeface="Cambria Math"/>
                                </a:rPr>
                              </m:ctrlPr>
                            </m:sSubPr>
                            <m:e>
                              <m:r>
                                <a:rPr lang="en-US" b="1" i="1" dirty="0">
                                  <a:solidFill>
                                    <a:schemeClr val="tx2"/>
                                  </a:solidFill>
                                  <a:latin typeface="Cambria Math"/>
                                </a:rPr>
                                <m:t>𝑿</m:t>
                              </m:r>
                            </m:e>
                            <m:sub>
                              <m:r>
                                <a:rPr lang="en-US" b="1" i="1" dirty="0" smtClean="0">
                                  <a:solidFill>
                                    <a:schemeClr val="tx2"/>
                                  </a:solidFill>
                                  <a:latin typeface="Cambria Math"/>
                                </a:rPr>
                                <m:t>𝒋</m:t>
                              </m:r>
                            </m:sub>
                          </m:sSub>
                          <m:r>
                            <a:rPr lang="en-US" b="1" i="1" dirty="0">
                              <a:solidFill>
                                <a:schemeClr val="tx2"/>
                              </a:solidFill>
                              <a:latin typeface="Cambria Math"/>
                            </a:rPr>
                            <m:t>]</m:t>
                          </m:r>
                        </m:e>
                      </m:nary>
                    </m:oMath>
                  </m:oMathPara>
                </a14:m>
                <a:endParaRPr lang="en-US" b="1" dirty="0">
                  <a:solidFill>
                    <a:schemeClr val="tx2"/>
                  </a:solidFill>
                </a:endParaRPr>
              </a:p>
              <a:p>
                <a:pPr marL="0" indent="0">
                  <a:buNone/>
                </a:pPr>
                <a:endParaRPr lang="en-US" b="1" dirty="0">
                  <a:solidFill>
                    <a:schemeClr val="tx2"/>
                  </a:solidFill>
                </a:endParaRP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371600"/>
                <a:ext cx="8229600" cy="4525963"/>
              </a:xfrm>
              <a:blipFill rotWithShape="1">
                <a:blip r:embed="rId4"/>
                <a:stretch>
                  <a:fillRect l="-1704" t="-2965"/>
                </a:stretch>
              </a:blipFill>
            </p:spPr>
            <p:txBody>
              <a:bodyPr/>
              <a:lstStyle/>
              <a:p>
                <a:r>
                  <a:rPr lang="en-US">
                    <a:noFill/>
                  </a:rPr>
                  <a:t> </a:t>
                </a:r>
              </a:p>
            </p:txBody>
          </p:sp>
        </mc:Fallback>
      </mc:AlternateContent>
      <p:grpSp>
        <p:nvGrpSpPr>
          <p:cNvPr id="12" name="Group 11"/>
          <p:cNvGrpSpPr/>
          <p:nvPr/>
        </p:nvGrpSpPr>
        <p:grpSpPr>
          <a:xfrm>
            <a:off x="4299857" y="4572001"/>
            <a:ext cx="4572000" cy="2014953"/>
            <a:chOff x="4343400" y="4572001"/>
            <a:chExt cx="4572000" cy="2014953"/>
          </a:xfrm>
        </p:grpSpPr>
        <p:cxnSp>
          <p:nvCxnSpPr>
            <p:cNvPr id="5" name="Straight Connector 4"/>
            <p:cNvCxnSpPr/>
            <p:nvPr/>
          </p:nvCxnSpPr>
          <p:spPr>
            <a:xfrm flipH="1" flipV="1">
              <a:off x="6934200" y="4724400"/>
              <a:ext cx="1371600" cy="114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934200" y="4572001"/>
              <a:ext cx="1066800" cy="1295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43400" y="6063734"/>
              <a:ext cx="4572000" cy="523220"/>
            </a:xfrm>
            <a:prstGeom prst="rect">
              <a:avLst/>
            </a:prstGeom>
            <a:noFill/>
          </p:spPr>
          <p:txBody>
            <a:bodyPr wrap="square" rtlCol="0">
              <a:spAutoFit/>
            </a:bodyPr>
            <a:lstStyle/>
            <a:p>
              <a:r>
                <a:rPr lang="en-US" sz="2800" dirty="0" smtClean="0">
                  <a:solidFill>
                    <a:srgbClr val="FF0000"/>
                  </a:solidFill>
                </a:rPr>
                <a:t>When (pairwise) independent</a:t>
              </a:r>
              <a:endParaRPr lang="en-US" sz="2800" dirty="0">
                <a:solidFill>
                  <a:srgbClr val="FF0000"/>
                </a:solidFill>
              </a:endParaRPr>
            </a:p>
          </p:txBody>
        </p:sp>
      </p:grpSp>
      <p:pic>
        <p:nvPicPr>
          <p:cNvPr id="9" name="Picture 2" descr="C:\Users\edith\AppData\Local\Microsoft\Windows\Temporary Internet Files\Content.IE5\7V25XCQL\MC90043255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38100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23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Estimators</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7200" y="1355271"/>
                <a:ext cx="8458200" cy="1752600"/>
              </a:xfrm>
              <a:prstGeom prst="rect">
                <a:avLst/>
              </a:prstGeom>
              <a:gradFill>
                <a:gsLst>
                  <a:gs pos="0">
                    <a:schemeClr val="accent1">
                      <a:tint val="66000"/>
                      <a:satMod val="160000"/>
                    </a:schemeClr>
                  </a:gs>
                  <a:gs pos="56000">
                    <a:schemeClr val="accent1">
                      <a:tint val="44500"/>
                      <a:satMod val="160000"/>
                      <a:alpha val="67000"/>
                    </a:schemeClr>
                  </a:gs>
                  <a:gs pos="100000">
                    <a:schemeClr val="accent1">
                      <a:tint val="23500"/>
                      <a:satMod val="160000"/>
                    </a:schemeClr>
                  </a:gs>
                </a:gsLst>
                <a:lin ang="5400000" scaled="0"/>
              </a:gra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A function </a:t>
                </a:r>
                <a14:m>
                  <m:oMath xmlns:m="http://schemas.openxmlformats.org/officeDocument/2006/math">
                    <m:acc>
                      <m:accPr>
                        <m:chr m:val="̂"/>
                        <m:ctrlPr>
                          <a:rPr lang="en-US" i="1">
                            <a:latin typeface="Cambria Math"/>
                          </a:rPr>
                        </m:ctrlPr>
                      </m:accPr>
                      <m:e>
                        <m:r>
                          <a:rPr lang="en-US" i="1">
                            <a:latin typeface="Cambria Math"/>
                          </a:rPr>
                          <m:t>𝑓</m:t>
                        </m:r>
                      </m:e>
                    </m:acc>
                  </m:oMath>
                </a14:m>
                <a:r>
                  <a:rPr lang="en-US" dirty="0" smtClean="0"/>
                  <a:t> we apply to “observed data” (or to a “synopsis”) </a:t>
                </a:r>
                <a14:m>
                  <m:oMath xmlns:m="http://schemas.openxmlformats.org/officeDocument/2006/math">
                    <m:r>
                      <a:rPr lang="en-US" b="1" i="1" dirty="0" smtClean="0">
                        <a:latin typeface="Cambria Math"/>
                      </a:rPr>
                      <m:t>𝑺</m:t>
                    </m:r>
                  </m:oMath>
                </a14:m>
                <a:r>
                  <a:rPr lang="en-US" dirty="0" smtClean="0"/>
                  <a:t> in order to obtain an estimate </a:t>
                </a:r>
                <a14:m>
                  <m:oMath xmlns:m="http://schemas.openxmlformats.org/officeDocument/2006/math">
                    <m:acc>
                      <m:accPr>
                        <m:chr m:val="̂"/>
                        <m:ctrlPr>
                          <a:rPr lang="en-US" b="0" i="1" smtClean="0">
                            <a:latin typeface="Cambria Math"/>
                          </a:rPr>
                        </m:ctrlPr>
                      </m:accPr>
                      <m:e>
                        <m:r>
                          <a:rPr lang="en-US" b="0" i="1" smtClean="0">
                            <a:latin typeface="Cambria Math"/>
                          </a:rPr>
                          <m:t>𝑓</m:t>
                        </m:r>
                      </m:e>
                    </m:acc>
                    <m:r>
                      <a:rPr lang="en-US" b="0" i="1" dirty="0" smtClean="0">
                        <a:latin typeface="Cambria Math"/>
                      </a:rPr>
                      <m:t>(</m:t>
                    </m:r>
                    <m:r>
                      <a:rPr lang="en-US" b="1" i="1" dirty="0" smtClean="0">
                        <a:latin typeface="Cambria Math"/>
                      </a:rPr>
                      <m:t>𝑺</m:t>
                    </m:r>
                    <m:r>
                      <a:rPr lang="en-US" b="0" i="1" dirty="0" smtClean="0">
                        <a:latin typeface="Cambria Math"/>
                      </a:rPr>
                      <m:t>)</m:t>
                    </m:r>
                  </m:oMath>
                </a14:m>
                <a:r>
                  <a:rPr lang="en-US" dirty="0" smtClean="0"/>
                  <a:t> of a property/statistics/function </a:t>
                </a:r>
                <a14:m>
                  <m:oMath xmlns:m="http://schemas.openxmlformats.org/officeDocument/2006/math">
                    <m:r>
                      <a:rPr lang="en-US" i="1" dirty="0" smtClean="0">
                        <a:latin typeface="Cambria Math"/>
                      </a:rPr>
                      <m:t>𝑓</m:t>
                    </m:r>
                    <m:r>
                      <a:rPr lang="en-US" b="0" i="0" dirty="0" smtClean="0">
                        <a:latin typeface="Cambria Math"/>
                      </a:rPr>
                      <m:t>(</m:t>
                    </m:r>
                    <m:r>
                      <a:rPr lang="en-US" b="1" i="1" dirty="0" smtClean="0">
                        <a:latin typeface="Cambria Math"/>
                      </a:rPr>
                      <m:t>𝒙</m:t>
                    </m:r>
                    <m:r>
                      <a:rPr lang="en-US" b="0" i="0" dirty="0" smtClean="0">
                        <a:latin typeface="Cambria Math"/>
                      </a:rPr>
                      <m:t>)</m:t>
                    </m:r>
                  </m:oMath>
                </a14:m>
                <a:r>
                  <a:rPr lang="en-US" dirty="0" smtClean="0"/>
                  <a:t> of the data </a:t>
                </a:r>
                <a14:m>
                  <m:oMath xmlns:m="http://schemas.openxmlformats.org/officeDocument/2006/math">
                    <m:r>
                      <a:rPr lang="en-US" b="1" i="1" dirty="0" smtClean="0">
                        <a:latin typeface="Cambria Math"/>
                      </a:rPr>
                      <m:t>𝒙</m:t>
                    </m:r>
                  </m:oMath>
                </a14:m>
                <a:endParaRPr lang="en-US" b="1"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1355271"/>
                <a:ext cx="8458200" cy="1752600"/>
              </a:xfrm>
              <a:prstGeom prst="rect">
                <a:avLst/>
              </a:prstGeom>
              <a:blipFill rotWithShape="1">
                <a:blip r:embed="rId3"/>
                <a:stretch>
                  <a:fillRect l="-1657" t="-2778" r="-2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Flowchart: Magnetic Disk 5"/>
              <p:cNvSpPr/>
              <p:nvPr/>
            </p:nvSpPr>
            <p:spPr>
              <a:xfrm>
                <a:off x="457200" y="3733800"/>
                <a:ext cx="3276600" cy="1600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Data </a:t>
                </a:r>
                <a14:m>
                  <m:oMath xmlns:m="http://schemas.openxmlformats.org/officeDocument/2006/math">
                    <m:r>
                      <a:rPr lang="en-US" sz="4000" b="1" i="1" dirty="0" smtClean="0">
                        <a:latin typeface="Cambria Math"/>
                      </a:rPr>
                      <m:t>𝒙</m:t>
                    </m:r>
                  </m:oMath>
                </a14:m>
                <a:endParaRPr lang="en-US" sz="4000" b="1" dirty="0"/>
              </a:p>
            </p:txBody>
          </p:sp>
        </mc:Choice>
        <mc:Fallback xmlns="">
          <p:sp>
            <p:nvSpPr>
              <p:cNvPr id="6" name="Flowchart: Magnetic Disk 5"/>
              <p:cNvSpPr>
                <a:spLocks noRot="1" noChangeAspect="1" noMove="1" noResize="1" noEditPoints="1" noAdjustHandles="1" noChangeArrowheads="1" noChangeShapeType="1" noTextEdit="1"/>
              </p:cNvSpPr>
              <p:nvPr/>
            </p:nvSpPr>
            <p:spPr>
              <a:xfrm>
                <a:off x="457200" y="3733800"/>
                <a:ext cx="3276600" cy="1600200"/>
              </a:xfrm>
              <a:prstGeom prst="flowChartMagneticDisk">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Flowchart: Magnetic Disk 6"/>
              <p:cNvSpPr/>
              <p:nvPr/>
            </p:nvSpPr>
            <p:spPr>
              <a:xfrm>
                <a:off x="6096000" y="4210050"/>
                <a:ext cx="1638300" cy="6477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1" i="1" dirty="0" smtClean="0">
                        <a:latin typeface="Cambria Math"/>
                      </a:rPr>
                      <m:t>𝑺</m:t>
                    </m:r>
                  </m:oMath>
                </a14:m>
                <a:endParaRPr lang="en-US" sz="2000" b="1" dirty="0" smtClean="0"/>
              </a:p>
            </p:txBody>
          </p:sp>
        </mc:Choice>
        <mc:Fallback xmlns="">
          <p:sp>
            <p:nvSpPr>
              <p:cNvPr id="7" name="Flowchart: Magnetic Disk 6"/>
              <p:cNvSpPr>
                <a:spLocks noRot="1" noChangeAspect="1" noMove="1" noResize="1" noEditPoints="1" noAdjustHandles="1" noChangeArrowheads="1" noChangeShapeType="1" noTextEdit="1"/>
              </p:cNvSpPr>
              <p:nvPr/>
            </p:nvSpPr>
            <p:spPr>
              <a:xfrm>
                <a:off x="6096000" y="4210050"/>
                <a:ext cx="1638300" cy="647700"/>
              </a:xfrm>
              <a:prstGeom prst="flowChartMagneticDisk">
                <a:avLst/>
              </a:prstGeom>
              <a:blipFill rotWithShape="1">
                <a:blip r:embed="rId5"/>
                <a:stretch>
                  <a:fillRect b="-3636"/>
                </a:stretch>
              </a:blipFill>
            </p:spPr>
            <p:txBody>
              <a:bodyPr/>
              <a:lstStyle/>
              <a:p>
                <a:r>
                  <a:rPr lang="en-US">
                    <a:noFill/>
                  </a:rPr>
                  <a:t> </a:t>
                </a:r>
              </a:p>
            </p:txBody>
          </p:sp>
        </mc:Fallback>
      </mc:AlternateContent>
      <p:cxnSp>
        <p:nvCxnSpPr>
          <p:cNvPr id="9" name="Straight Connector 8"/>
          <p:cNvCxnSpPr>
            <a:stCxn id="6" idx="1"/>
          </p:cNvCxnSpPr>
          <p:nvPr/>
        </p:nvCxnSpPr>
        <p:spPr>
          <a:xfrm>
            <a:off x="2095500" y="3733800"/>
            <a:ext cx="5715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a:off x="2095500" y="3733800"/>
            <a:ext cx="5715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1"/>
            <a:endCxn id="7" idx="1"/>
          </p:cNvCxnSpPr>
          <p:nvPr/>
        </p:nvCxnSpPr>
        <p:spPr>
          <a:xfrm>
            <a:off x="2095500" y="3733800"/>
            <a:ext cx="4819650" cy="47625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7" idx="3"/>
          </p:cNvCxnSpPr>
          <p:nvPr/>
        </p:nvCxnSpPr>
        <p:spPr>
          <a:xfrm flipV="1">
            <a:off x="2095500" y="4857750"/>
            <a:ext cx="4819650" cy="47625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358289" y="5803612"/>
                <a:ext cx="1555234" cy="584775"/>
              </a:xfrm>
              <a:prstGeom prst="rect">
                <a:avLst/>
              </a:prstGeom>
              <a:noFill/>
            </p:spPr>
            <p:txBody>
              <a:bodyPr wrap="none" rtlCol="0">
                <a:spAutoFit/>
              </a:bodyPr>
              <a:lstStyle/>
              <a:p>
                <a:r>
                  <a:rPr lang="en-US" sz="3200" b="1" dirty="0" smtClean="0"/>
                  <a:t>?    </a:t>
                </a:r>
                <a14:m>
                  <m:oMath xmlns:m="http://schemas.openxmlformats.org/officeDocument/2006/math">
                    <m:r>
                      <a:rPr lang="en-US" sz="3200" b="0" i="1" dirty="0" smtClean="0">
                        <a:latin typeface="Cambria Math"/>
                      </a:rPr>
                      <m:t>𝑓</m:t>
                    </m:r>
                    <m:r>
                      <a:rPr lang="en-US" sz="3200" b="1" i="1" dirty="0" smtClean="0">
                        <a:latin typeface="Cambria Math"/>
                      </a:rPr>
                      <m:t>(</m:t>
                    </m:r>
                    <m:r>
                      <a:rPr lang="en-US" sz="3200" b="1" i="1" dirty="0" smtClean="0">
                        <a:latin typeface="Cambria Math"/>
                      </a:rPr>
                      <m:t>𝒙</m:t>
                    </m:r>
                    <m:r>
                      <a:rPr lang="en-US" sz="3200" b="1" i="1" dirty="0" smtClean="0">
                        <a:latin typeface="Cambria Math"/>
                      </a:rPr>
                      <m:t>)</m:t>
                    </m:r>
                  </m:oMath>
                </a14:m>
                <a:endParaRPr lang="en-US" sz="32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1358289" y="5803612"/>
                <a:ext cx="1555234" cy="584775"/>
              </a:xfrm>
              <a:prstGeom prst="rect">
                <a:avLst/>
              </a:prstGeom>
              <a:blipFill rotWithShape="1">
                <a:blip r:embed="rId6"/>
                <a:stretch>
                  <a:fillRect l="-10196"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371155" y="5775783"/>
                <a:ext cx="1087990" cy="612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a:rPr>
                          </m:ctrlPr>
                        </m:accPr>
                        <m:e>
                          <m:r>
                            <a:rPr lang="en-US" sz="3200" i="1">
                              <a:latin typeface="Cambria Math"/>
                            </a:rPr>
                            <m:t>𝑓</m:t>
                          </m:r>
                        </m:e>
                      </m:acc>
                      <m:r>
                        <a:rPr lang="en-US" sz="3200" i="1" dirty="0">
                          <a:latin typeface="Cambria Math"/>
                        </a:rPr>
                        <m:t>(</m:t>
                      </m:r>
                      <m:r>
                        <a:rPr lang="en-US" sz="3200" b="1" i="1" dirty="0">
                          <a:latin typeface="Cambria Math"/>
                        </a:rPr>
                        <m:t>𝑺</m:t>
                      </m:r>
                      <m:r>
                        <a:rPr lang="en-US" sz="3200" i="1" dirty="0">
                          <a:latin typeface="Cambria Math"/>
                        </a:rPr>
                        <m:t>)</m:t>
                      </m:r>
                    </m:oMath>
                  </m:oMathPara>
                </a14:m>
                <a:endParaRPr lang="en-US" sz="32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6371155" y="5775783"/>
                <a:ext cx="1087990" cy="612604"/>
              </a:xfrm>
              <a:prstGeom prst="rect">
                <a:avLst/>
              </a:prstGeom>
              <a:blipFill rotWithShape="1">
                <a:blip r:embed="rId7"/>
                <a:stretch>
                  <a:fillRect/>
                </a:stretch>
              </a:blipFill>
            </p:spPr>
            <p:txBody>
              <a:bodyPr/>
              <a:lstStyle/>
              <a:p>
                <a:r>
                  <a:rPr lang="en-US">
                    <a:noFill/>
                  </a:rPr>
                  <a:t> </a:t>
                </a:r>
              </a:p>
            </p:txBody>
          </p:sp>
        </mc:Fallback>
      </mc:AlternateContent>
      <p:cxnSp>
        <p:nvCxnSpPr>
          <p:cNvPr id="22" name="Straight Arrow Connector 21"/>
          <p:cNvCxnSpPr/>
          <p:nvPr/>
        </p:nvCxnSpPr>
        <p:spPr>
          <a:xfrm flipV="1">
            <a:off x="3581400" y="6082085"/>
            <a:ext cx="2133600" cy="13914"/>
          </a:xfrm>
          <a:prstGeom prst="straightConnector1">
            <a:avLst/>
          </a:prstGeom>
          <a:ln w="15875">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67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Estimators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3352800"/>
                <a:ext cx="8229600" cy="3352800"/>
              </a:xfrm>
            </p:spPr>
            <p:txBody>
              <a:bodyPr>
                <a:normAutofit fontScale="92500" lnSpcReduction="20000"/>
              </a:bodyPr>
              <a:lstStyle/>
              <a:p>
                <a:pPr>
                  <a:buFont typeface="Wingdings" panose="05000000000000000000" pitchFamily="2" charset="2"/>
                  <a:buChar char="§"/>
                </a:pPr>
                <a:r>
                  <a:rPr lang="en-US" b="1" i="1" dirty="0" smtClean="0">
                    <a:solidFill>
                      <a:schemeClr val="tx2"/>
                    </a:solidFill>
                  </a:rPr>
                  <a:t>Error</a:t>
                </a:r>
                <a:r>
                  <a:rPr lang="en-US" dirty="0" smtClean="0"/>
                  <a:t>    </a:t>
                </a:r>
                <a14:m>
                  <m:oMath xmlns:m="http://schemas.openxmlformats.org/officeDocument/2006/math">
                    <m:r>
                      <m:rPr>
                        <m:sty m:val="p"/>
                      </m:rPr>
                      <a:rPr lang="en-US" b="0" i="0" smtClean="0">
                        <a:latin typeface="Cambria Math"/>
                      </a:rPr>
                      <m:t>err</m:t>
                    </m:r>
                    <m:d>
                      <m:dPr>
                        <m:ctrlPr>
                          <a:rPr lang="en-US" b="0" i="1" smtClean="0">
                            <a:latin typeface="Cambria Math"/>
                          </a:rPr>
                        </m:ctrlPr>
                      </m:dPr>
                      <m:e>
                        <m:acc>
                          <m:accPr>
                            <m:chr m:val="̂"/>
                            <m:ctrlPr>
                              <a:rPr lang="en-US" b="0" i="1" smtClean="0">
                                <a:latin typeface="Cambria Math"/>
                              </a:rPr>
                            </m:ctrlPr>
                          </m:accPr>
                          <m:e>
                            <m:r>
                              <a:rPr lang="en-US" b="0" i="1" smtClean="0">
                                <a:latin typeface="Cambria Math"/>
                              </a:rPr>
                              <m:t>𝑓</m:t>
                            </m:r>
                          </m:e>
                        </m:acc>
                      </m:e>
                    </m:d>
                    <m:r>
                      <a:rPr lang="en-US" b="0" i="1" smtClean="0">
                        <a:latin typeface="Cambria Math"/>
                      </a:rPr>
                      <m:t>=</m:t>
                    </m:r>
                    <m:acc>
                      <m:accPr>
                        <m:chr m:val="̂"/>
                        <m:ctrlPr>
                          <a:rPr lang="en-US" i="1">
                            <a:latin typeface="Cambria Math"/>
                          </a:rPr>
                        </m:ctrlPr>
                      </m:accPr>
                      <m:e>
                        <m:r>
                          <a:rPr lang="en-US" i="1">
                            <a:latin typeface="Cambria Math"/>
                          </a:rPr>
                          <m:t>𝑓</m:t>
                        </m:r>
                      </m:e>
                    </m:acc>
                    <m:d>
                      <m:dPr>
                        <m:ctrlPr>
                          <a:rPr lang="en-US" i="1">
                            <a:latin typeface="Cambria Math"/>
                          </a:rPr>
                        </m:ctrlPr>
                      </m:dPr>
                      <m:e>
                        <m:r>
                          <a:rPr lang="en-US" b="1" i="1">
                            <a:latin typeface="Cambria Math"/>
                          </a:rPr>
                          <m:t>𝑺</m:t>
                        </m:r>
                      </m:e>
                    </m:d>
                    <m:r>
                      <a:rPr lang="en-US" b="0" i="0" smtClean="0">
                        <a:latin typeface="Cambria Math"/>
                      </a:rPr>
                      <m:t>−</m:t>
                    </m:r>
                    <m:r>
                      <a:rPr lang="en-US" i="1">
                        <a:latin typeface="Cambria Math"/>
                      </a:rPr>
                      <m:t>𝑓</m:t>
                    </m:r>
                    <m:r>
                      <a:rPr lang="en-US" i="1">
                        <a:latin typeface="Cambria Math"/>
                      </a:rPr>
                      <m:t>(</m:t>
                    </m:r>
                    <m:r>
                      <a:rPr lang="en-US" b="1" i="1">
                        <a:latin typeface="Cambria Math"/>
                      </a:rPr>
                      <m:t>𝒙</m:t>
                    </m:r>
                    <m:r>
                      <a:rPr lang="en-US" i="1">
                        <a:latin typeface="Cambria Math"/>
                      </a:rPr>
                      <m:t>)</m:t>
                    </m:r>
                  </m:oMath>
                </a14:m>
                <a:endParaRPr lang="en-US" dirty="0" smtClean="0"/>
              </a:p>
              <a:p>
                <a:pPr>
                  <a:buFont typeface="Wingdings" panose="05000000000000000000" pitchFamily="2" charset="2"/>
                  <a:buChar char="§"/>
                </a:pPr>
                <a:r>
                  <a:rPr lang="en-US" b="1" i="1" dirty="0" smtClean="0">
                    <a:solidFill>
                      <a:schemeClr val="tx2"/>
                    </a:solidFill>
                  </a:rPr>
                  <a:t>Bias</a:t>
                </a:r>
                <a:r>
                  <a:rPr lang="en-US" dirty="0" smtClean="0"/>
                  <a:t>   </a:t>
                </a:r>
                <a14:m>
                  <m:oMath xmlns:m="http://schemas.openxmlformats.org/officeDocument/2006/math">
                    <m:r>
                      <a:rPr lang="en-US" i="1">
                        <a:latin typeface="Cambria Math"/>
                      </a:rPr>
                      <m:t> </m:t>
                    </m:r>
                    <m:r>
                      <m:rPr>
                        <m:sty m:val="p"/>
                      </m:rPr>
                      <a:rPr lang="en-US" b="0" i="0" smtClean="0">
                        <a:latin typeface="Cambria Math"/>
                      </a:rPr>
                      <m:t>Bias</m:t>
                    </m:r>
                    <m:d>
                      <m:dPr>
                        <m:begChr m:val="["/>
                        <m:endChr m:val="|"/>
                        <m:ctrlPr>
                          <a:rPr lang="en-US" b="0" i="1" smtClean="0">
                            <a:latin typeface="Cambria Math"/>
                          </a:rPr>
                        </m:ctrlPr>
                      </m:dPr>
                      <m:e>
                        <m:acc>
                          <m:accPr>
                            <m:chr m:val="̂"/>
                            <m:ctrlPr>
                              <a:rPr lang="en-US" b="0" i="1" smtClean="0">
                                <a:latin typeface="Cambria Math"/>
                              </a:rPr>
                            </m:ctrlPr>
                          </m:accPr>
                          <m:e>
                            <m:r>
                              <a:rPr lang="en-US" b="0" i="1" smtClean="0">
                                <a:latin typeface="Cambria Math"/>
                              </a:rPr>
                              <m:t>𝑓</m:t>
                            </m:r>
                          </m:e>
                        </m:acc>
                        <m:r>
                          <a:rPr lang="en-US" b="1" i="1" smtClean="0">
                            <a:latin typeface="Cambria Math"/>
                          </a:rPr>
                          <m:t> </m:t>
                        </m:r>
                      </m:e>
                    </m:d>
                    <m:r>
                      <a:rPr lang="en-US" b="1" i="1" smtClean="0">
                        <a:latin typeface="Cambria Math"/>
                      </a:rPr>
                      <m:t> </m:t>
                    </m:r>
                    <m:r>
                      <a:rPr lang="en-US" b="1" i="1">
                        <a:latin typeface="Cambria Math"/>
                      </a:rPr>
                      <m:t>𝒙</m:t>
                    </m:r>
                    <m:r>
                      <a:rPr lang="en-US" b="0" i="0" smtClean="0">
                        <a:latin typeface="Cambria Math"/>
                      </a:rPr>
                      <m:t>]=</m:t>
                    </m:r>
                    <m:r>
                      <m:rPr>
                        <m:sty m:val="p"/>
                      </m:rPr>
                      <a:rPr lang="en-US" b="0" i="0" smtClean="0">
                        <a:latin typeface="Cambria Math"/>
                      </a:rPr>
                      <m:t>E</m:t>
                    </m:r>
                    <m:r>
                      <a:rPr lang="en-US" b="0" i="1" smtClean="0">
                        <a:latin typeface="Cambria Math"/>
                      </a:rPr>
                      <m:t>[</m:t>
                    </m:r>
                    <m:r>
                      <m:rPr>
                        <m:sty m:val="p"/>
                      </m:rPr>
                      <a:rPr lang="en-US">
                        <a:latin typeface="Cambria Math"/>
                      </a:rPr>
                      <m:t>e</m:t>
                    </m:r>
                    <m:r>
                      <m:rPr>
                        <m:sty m:val="p"/>
                      </m:rPr>
                      <a:rPr lang="en-US" b="0" i="0" smtClean="0">
                        <a:latin typeface="Cambria Math"/>
                      </a:rPr>
                      <m:t>rr</m:t>
                    </m:r>
                    <m:d>
                      <m:dPr>
                        <m:ctrlPr>
                          <a:rPr lang="en-US" i="1">
                            <a:latin typeface="Cambria Math"/>
                          </a:rPr>
                        </m:ctrlPr>
                      </m:dPr>
                      <m:e>
                        <m:acc>
                          <m:accPr>
                            <m:chr m:val="̂"/>
                            <m:ctrlPr>
                              <a:rPr lang="en-US" i="1">
                                <a:latin typeface="Cambria Math"/>
                              </a:rPr>
                            </m:ctrlPr>
                          </m:accPr>
                          <m:e>
                            <m:r>
                              <a:rPr lang="en-US" i="1">
                                <a:latin typeface="Cambria Math"/>
                              </a:rPr>
                              <m:t>𝑓</m:t>
                            </m:r>
                          </m:e>
                        </m:acc>
                      </m:e>
                    </m:d>
                    <m:r>
                      <a:rPr lang="en-US" b="0" i="1" smtClean="0">
                        <a:latin typeface="Cambria Math"/>
                      </a:rPr>
                      <m:t>]=</m:t>
                    </m:r>
                    <m:r>
                      <a:rPr lang="en-US" b="0" i="1" smtClean="0">
                        <a:latin typeface="Cambria Math"/>
                      </a:rPr>
                      <m:t>𝐸</m:t>
                    </m:r>
                    <m:r>
                      <a:rPr lang="en-US" b="0" i="1" smtClean="0">
                        <a:latin typeface="Cambria Math"/>
                      </a:rPr>
                      <m:t>[</m:t>
                    </m:r>
                    <m:acc>
                      <m:accPr>
                        <m:chr m:val="̂"/>
                        <m:ctrlPr>
                          <a:rPr lang="en-US" i="1">
                            <a:latin typeface="Cambria Math"/>
                          </a:rPr>
                        </m:ctrlPr>
                      </m:accPr>
                      <m:e>
                        <m:r>
                          <a:rPr lang="en-US" i="1">
                            <a:latin typeface="Cambria Math"/>
                          </a:rPr>
                          <m:t>𝑓</m:t>
                        </m:r>
                      </m:e>
                    </m:acc>
                    <m:r>
                      <a:rPr lang="en-US" b="0" i="1" smtClean="0">
                        <a:latin typeface="Cambria Math"/>
                      </a:rPr>
                      <m:t>] −</m:t>
                    </m:r>
                    <m:r>
                      <a:rPr lang="en-US" b="0" i="1" smtClean="0">
                        <a:latin typeface="Cambria Math"/>
                      </a:rPr>
                      <m:t>𝑓</m:t>
                    </m:r>
                    <m:r>
                      <a:rPr lang="en-US" b="0" i="1" smtClean="0">
                        <a:latin typeface="Cambria Math"/>
                      </a:rPr>
                      <m:t>(</m:t>
                    </m:r>
                    <m:r>
                      <a:rPr lang="en-US" b="1" i="1" smtClean="0">
                        <a:latin typeface="Cambria Math"/>
                      </a:rPr>
                      <m:t>𝒙</m:t>
                    </m:r>
                    <m:r>
                      <a:rPr lang="en-US" b="0" i="1" smtClean="0">
                        <a:latin typeface="Cambria Math"/>
                      </a:rPr>
                      <m:t>)</m:t>
                    </m:r>
                  </m:oMath>
                </a14:m>
                <a:r>
                  <a:rPr lang="en-US" b="1" dirty="0" smtClean="0"/>
                  <a:t>   </a:t>
                </a:r>
              </a:p>
              <a:p>
                <a:pPr lvl="1">
                  <a:buFont typeface="Wingdings" panose="05000000000000000000" pitchFamily="2" charset="2"/>
                  <a:buChar char="§"/>
                </a:pPr>
                <a:r>
                  <a:rPr lang="en-US" dirty="0" smtClean="0"/>
                  <a:t>When </a:t>
                </a:r>
                <a14:m>
                  <m:oMath xmlns:m="http://schemas.openxmlformats.org/officeDocument/2006/math">
                    <m:r>
                      <m:rPr>
                        <m:sty m:val="p"/>
                      </m:rPr>
                      <a:rPr lang="en-US" i="0" dirty="0" smtClean="0">
                        <a:latin typeface="Cambria Math"/>
                      </a:rPr>
                      <m:t>Bias</m:t>
                    </m:r>
                    <m:r>
                      <a:rPr lang="en-US" i="1" dirty="0" smtClean="0">
                        <a:latin typeface="Cambria Math"/>
                      </a:rPr>
                      <m:t> = 0 </m:t>
                    </m:r>
                  </m:oMath>
                </a14:m>
                <a:r>
                  <a:rPr lang="en-US" dirty="0" smtClean="0"/>
                  <a:t>estimator is </a:t>
                </a:r>
                <a:r>
                  <a:rPr lang="en-US" b="1" i="1" dirty="0" smtClean="0">
                    <a:solidFill>
                      <a:schemeClr val="tx2"/>
                    </a:solidFill>
                  </a:rPr>
                  <a:t>unbiased</a:t>
                </a:r>
              </a:p>
              <a:p>
                <a:pPr>
                  <a:buFont typeface="Wingdings" panose="05000000000000000000" pitchFamily="2" charset="2"/>
                  <a:buChar char="§"/>
                </a:pPr>
                <a:r>
                  <a:rPr lang="en-US" b="1" i="1" dirty="0" smtClean="0">
                    <a:solidFill>
                      <a:schemeClr val="tx2"/>
                    </a:solidFill>
                  </a:rPr>
                  <a:t>Mean Square Error (MSE):   </a:t>
                </a:r>
                <a:endParaRPr lang="en-US" dirty="0" smtClean="0">
                  <a:latin typeface="Cambria Math"/>
                </a:endParaRPr>
              </a:p>
              <a:p>
                <a:pPr marL="0" indent="0">
                  <a:buNone/>
                </a:pPr>
                <a14:m>
                  <m:oMath xmlns:m="http://schemas.openxmlformats.org/officeDocument/2006/math">
                    <m:r>
                      <a:rPr lang="en-US" b="0" i="0" smtClean="0">
                        <a:latin typeface="Cambria Math"/>
                      </a:rPr>
                      <m:t>            </m:t>
                    </m:r>
                    <m:r>
                      <m:rPr>
                        <m:sty m:val="p"/>
                      </m:rPr>
                      <a:rPr lang="en-US">
                        <a:latin typeface="Cambria Math"/>
                      </a:rPr>
                      <m:t>E</m:t>
                    </m:r>
                    <m:d>
                      <m:dPr>
                        <m:begChr m:val="["/>
                        <m:endChr m:val="]"/>
                        <m:ctrlPr>
                          <a:rPr lang="en-US" b="0" i="1" smtClean="0">
                            <a:latin typeface="Cambria Math"/>
                          </a:rPr>
                        </m:ctrlPr>
                      </m:dPr>
                      <m:e>
                        <m:sSup>
                          <m:sSupPr>
                            <m:ctrlPr>
                              <a:rPr lang="en-US" b="0" i="1" smtClean="0">
                                <a:latin typeface="Cambria Math"/>
                              </a:rPr>
                            </m:ctrlPr>
                          </m:sSupPr>
                          <m:e>
                            <m:r>
                              <m:rPr>
                                <m:sty m:val="p"/>
                              </m:rPr>
                              <a:rPr lang="en-US">
                                <a:latin typeface="Cambria Math"/>
                              </a:rPr>
                              <m:t>err</m:t>
                            </m:r>
                            <m:d>
                              <m:dPr>
                                <m:ctrlPr>
                                  <a:rPr lang="en-US" i="1">
                                    <a:latin typeface="Cambria Math"/>
                                  </a:rPr>
                                </m:ctrlPr>
                              </m:dPr>
                              <m:e>
                                <m:acc>
                                  <m:accPr>
                                    <m:chr m:val="̂"/>
                                    <m:ctrlPr>
                                      <a:rPr lang="en-US" i="1">
                                        <a:latin typeface="Cambria Math"/>
                                      </a:rPr>
                                    </m:ctrlPr>
                                  </m:accPr>
                                  <m:e>
                                    <m:r>
                                      <a:rPr lang="en-US" i="1">
                                        <a:latin typeface="Cambria Math"/>
                                      </a:rPr>
                                      <m:t>𝑓</m:t>
                                    </m:r>
                                  </m:e>
                                </m:acc>
                              </m:e>
                            </m:d>
                          </m:e>
                          <m:sup>
                            <m:r>
                              <a:rPr lang="en-US" b="0" i="1" smtClean="0">
                                <a:latin typeface="Cambria Math"/>
                              </a:rPr>
                              <m:t>2</m:t>
                            </m:r>
                          </m:sup>
                        </m:sSup>
                      </m:e>
                    </m:d>
                    <m:r>
                      <a:rPr lang="en-US" b="0" i="1" smtClean="0">
                        <a:latin typeface="Cambria Math"/>
                      </a:rPr>
                      <m:t>=</m:t>
                    </m:r>
                    <m:r>
                      <a:rPr lang="en-US" b="0" i="1" smtClean="0">
                        <a:latin typeface="Cambria Math"/>
                      </a:rPr>
                      <m:t>𝑉</m:t>
                    </m:r>
                    <m:d>
                      <m:dPr>
                        <m:begChr m:val="["/>
                        <m:endChr m:val="]"/>
                        <m:ctrlPr>
                          <a:rPr lang="en-US" b="0" i="1" smtClean="0">
                            <a:latin typeface="Cambria Math"/>
                          </a:rPr>
                        </m:ctrlPr>
                      </m:dPr>
                      <m:e>
                        <m:acc>
                          <m:accPr>
                            <m:chr m:val="̂"/>
                            <m:ctrlPr>
                              <a:rPr lang="en-US" b="0" i="1" dirty="0" smtClean="0">
                                <a:solidFill>
                                  <a:schemeClr val="tx2"/>
                                </a:solidFill>
                                <a:latin typeface="Cambria Math"/>
                              </a:rPr>
                            </m:ctrlPr>
                          </m:accPr>
                          <m:e>
                            <m:r>
                              <a:rPr lang="en-US" b="1" i="1" dirty="0" smtClean="0">
                                <a:solidFill>
                                  <a:schemeClr val="tx2"/>
                                </a:solidFill>
                                <a:latin typeface="Cambria Math"/>
                              </a:rPr>
                              <m:t>𝒇</m:t>
                            </m:r>
                          </m:e>
                        </m:acc>
                      </m:e>
                    </m:d>
                    <m:r>
                      <a:rPr lang="en-US" b="0" i="1" smtClean="0">
                        <a:latin typeface="Cambria Math"/>
                      </a:rPr>
                      <m:t>+</m:t>
                    </m:r>
                    <m:r>
                      <m:rPr>
                        <m:sty m:val="p"/>
                      </m:rPr>
                      <a:rPr lang="en-US" b="0" i="0" smtClean="0">
                        <a:latin typeface="Cambria Math"/>
                      </a:rPr>
                      <m:t>Bias</m:t>
                    </m:r>
                    <m:sSup>
                      <m:sSupPr>
                        <m:ctrlPr>
                          <a:rPr lang="en-US" b="0" i="1" smtClean="0">
                            <a:latin typeface="Cambria Math"/>
                          </a:rPr>
                        </m:ctrlPr>
                      </m:sSupPr>
                      <m:e>
                        <m:d>
                          <m:dPr>
                            <m:begChr m:val="["/>
                            <m:endChr m:val="]"/>
                            <m:ctrlPr>
                              <a:rPr lang="en-US" b="0" i="1" smtClean="0">
                                <a:latin typeface="Cambria Math"/>
                              </a:rPr>
                            </m:ctrlPr>
                          </m:dPr>
                          <m:e>
                            <m:acc>
                              <m:accPr>
                                <m:chr m:val="̂"/>
                                <m:ctrlPr>
                                  <a:rPr lang="en-US" b="0" i="1" dirty="0" smtClean="0">
                                    <a:solidFill>
                                      <a:schemeClr val="tx2"/>
                                    </a:solidFill>
                                    <a:latin typeface="Cambria Math"/>
                                  </a:rPr>
                                </m:ctrlPr>
                              </m:accPr>
                              <m:e>
                                <m:r>
                                  <a:rPr lang="en-US" b="1" i="1" dirty="0" smtClean="0">
                                    <a:solidFill>
                                      <a:schemeClr val="tx2"/>
                                    </a:solidFill>
                                    <a:latin typeface="Cambria Math"/>
                                  </a:rPr>
                                  <m:t>𝒇</m:t>
                                </m:r>
                              </m:e>
                            </m:acc>
                          </m:e>
                        </m:d>
                      </m:e>
                      <m:sup>
                        <m:r>
                          <a:rPr lang="en-US" b="0" i="1" smtClean="0">
                            <a:latin typeface="Cambria Math"/>
                          </a:rPr>
                          <m:t>2</m:t>
                        </m:r>
                      </m:sup>
                    </m:sSup>
                  </m:oMath>
                </a14:m>
                <a:r>
                  <a:rPr lang="en-US" dirty="0" smtClean="0"/>
                  <a:t> </a:t>
                </a:r>
                <a:endParaRPr lang="en-US" dirty="0"/>
              </a:p>
              <a:p>
                <a:pPr>
                  <a:buFont typeface="Wingdings" panose="05000000000000000000" pitchFamily="2" charset="2"/>
                  <a:buChar char="§"/>
                </a:pPr>
                <a:r>
                  <a:rPr lang="en-US" b="1" i="1" dirty="0" smtClean="0">
                    <a:solidFill>
                      <a:schemeClr val="tx2"/>
                    </a:solidFill>
                  </a:rPr>
                  <a:t>Root </a:t>
                </a:r>
                <a:r>
                  <a:rPr lang="en-US" b="1" i="1" dirty="0">
                    <a:solidFill>
                      <a:schemeClr val="tx2"/>
                    </a:solidFill>
                  </a:rPr>
                  <a:t>M</a:t>
                </a:r>
                <a:r>
                  <a:rPr lang="en-US" b="1" i="1" dirty="0" smtClean="0">
                    <a:solidFill>
                      <a:schemeClr val="tx2"/>
                    </a:solidFill>
                  </a:rPr>
                  <a:t>ean </a:t>
                </a:r>
                <a:r>
                  <a:rPr lang="en-US" b="1" i="1" dirty="0">
                    <a:solidFill>
                      <a:schemeClr val="tx2"/>
                    </a:solidFill>
                  </a:rPr>
                  <a:t>S</a:t>
                </a:r>
                <a:r>
                  <a:rPr lang="en-US" b="1" i="1" dirty="0" smtClean="0">
                    <a:solidFill>
                      <a:schemeClr val="tx2"/>
                    </a:solidFill>
                  </a:rPr>
                  <a:t>quare Error (RMSE):  </a:t>
                </a:r>
                <a14:m>
                  <m:oMath xmlns:m="http://schemas.openxmlformats.org/officeDocument/2006/math">
                    <m:r>
                      <a:rPr lang="en-US" b="0" i="1" smtClean="0">
                        <a:latin typeface="Cambria Math"/>
                      </a:rPr>
                      <m:t>√</m:t>
                    </m:r>
                    <m:r>
                      <a:rPr lang="en-US" b="0" i="1" smtClean="0">
                        <a:latin typeface="Cambria Math"/>
                      </a:rPr>
                      <m:t>𝑀𝑆𝐸</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3352800"/>
                <a:ext cx="8229600" cy="3352800"/>
              </a:xfrm>
              <a:blipFill rotWithShape="1">
                <a:blip r:embed="rId3"/>
                <a:stretch>
                  <a:fillRect l="-1556" t="-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457200" y="1355271"/>
                <a:ext cx="8458200" cy="1752600"/>
              </a:xfrm>
              <a:prstGeom prst="rect">
                <a:avLst/>
              </a:prstGeom>
              <a:gradFill>
                <a:gsLst>
                  <a:gs pos="0">
                    <a:schemeClr val="accent1">
                      <a:tint val="66000"/>
                      <a:satMod val="160000"/>
                    </a:schemeClr>
                  </a:gs>
                  <a:gs pos="56000">
                    <a:schemeClr val="accent1">
                      <a:tint val="44500"/>
                      <a:satMod val="160000"/>
                      <a:alpha val="67000"/>
                    </a:schemeClr>
                  </a:gs>
                  <a:gs pos="100000">
                    <a:schemeClr val="accent1">
                      <a:tint val="23500"/>
                      <a:satMod val="160000"/>
                    </a:schemeClr>
                  </a:gs>
                </a:gsLst>
                <a:lin ang="5400000" scaled="0"/>
              </a:gra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A function </a:t>
                </a:r>
                <a14:m>
                  <m:oMath xmlns:m="http://schemas.openxmlformats.org/officeDocument/2006/math">
                    <m:acc>
                      <m:accPr>
                        <m:chr m:val="̂"/>
                        <m:ctrlPr>
                          <a:rPr lang="en-US" i="1">
                            <a:latin typeface="Cambria Math"/>
                          </a:rPr>
                        </m:ctrlPr>
                      </m:accPr>
                      <m:e>
                        <m:r>
                          <a:rPr lang="en-US" i="1">
                            <a:latin typeface="Cambria Math"/>
                          </a:rPr>
                          <m:t>𝑓</m:t>
                        </m:r>
                      </m:e>
                    </m:acc>
                  </m:oMath>
                </a14:m>
                <a:r>
                  <a:rPr lang="en-US" dirty="0" smtClean="0"/>
                  <a:t> we apply to “observed data” (or to a “synopsis”) </a:t>
                </a:r>
                <a14:m>
                  <m:oMath xmlns:m="http://schemas.openxmlformats.org/officeDocument/2006/math">
                    <m:r>
                      <a:rPr lang="en-US" b="1" i="1" dirty="0" smtClean="0">
                        <a:latin typeface="Cambria Math"/>
                      </a:rPr>
                      <m:t>𝑺</m:t>
                    </m:r>
                  </m:oMath>
                </a14:m>
                <a:r>
                  <a:rPr lang="en-US" dirty="0" smtClean="0"/>
                  <a:t> in order to obtain an estimate </a:t>
                </a:r>
                <a14:m>
                  <m:oMath xmlns:m="http://schemas.openxmlformats.org/officeDocument/2006/math">
                    <m:acc>
                      <m:accPr>
                        <m:chr m:val="̂"/>
                        <m:ctrlPr>
                          <a:rPr lang="en-US" b="0" i="1" smtClean="0">
                            <a:latin typeface="Cambria Math"/>
                          </a:rPr>
                        </m:ctrlPr>
                      </m:accPr>
                      <m:e>
                        <m:r>
                          <a:rPr lang="en-US" b="0" i="1" smtClean="0">
                            <a:latin typeface="Cambria Math"/>
                          </a:rPr>
                          <m:t>𝑓</m:t>
                        </m:r>
                      </m:e>
                    </m:acc>
                    <m:r>
                      <a:rPr lang="en-US" b="0" i="1" dirty="0" smtClean="0">
                        <a:latin typeface="Cambria Math"/>
                      </a:rPr>
                      <m:t>(</m:t>
                    </m:r>
                    <m:r>
                      <a:rPr lang="en-US" b="1" i="1" dirty="0" smtClean="0">
                        <a:latin typeface="Cambria Math"/>
                      </a:rPr>
                      <m:t>𝑺</m:t>
                    </m:r>
                    <m:r>
                      <a:rPr lang="en-US" b="0" i="1" dirty="0" smtClean="0">
                        <a:latin typeface="Cambria Math"/>
                      </a:rPr>
                      <m:t>)</m:t>
                    </m:r>
                  </m:oMath>
                </a14:m>
                <a:r>
                  <a:rPr lang="en-US" dirty="0" smtClean="0"/>
                  <a:t> of a property/statistics/function </a:t>
                </a:r>
                <a14:m>
                  <m:oMath xmlns:m="http://schemas.openxmlformats.org/officeDocument/2006/math">
                    <m:r>
                      <a:rPr lang="en-US" i="1" dirty="0" smtClean="0">
                        <a:latin typeface="Cambria Math"/>
                      </a:rPr>
                      <m:t>𝑓</m:t>
                    </m:r>
                    <m:r>
                      <a:rPr lang="en-US" b="0" i="0" dirty="0" smtClean="0">
                        <a:latin typeface="Cambria Math"/>
                      </a:rPr>
                      <m:t>(</m:t>
                    </m:r>
                    <m:r>
                      <a:rPr lang="en-US" b="1" i="1" dirty="0" smtClean="0">
                        <a:latin typeface="Cambria Math"/>
                      </a:rPr>
                      <m:t>𝒙</m:t>
                    </m:r>
                    <m:r>
                      <a:rPr lang="en-US" b="0" i="0" dirty="0" smtClean="0">
                        <a:latin typeface="Cambria Math"/>
                      </a:rPr>
                      <m:t>)</m:t>
                    </m:r>
                  </m:oMath>
                </a14:m>
                <a:r>
                  <a:rPr lang="en-US" dirty="0" smtClean="0"/>
                  <a:t> of the data </a:t>
                </a:r>
                <a14:m>
                  <m:oMath xmlns:m="http://schemas.openxmlformats.org/officeDocument/2006/math">
                    <m:r>
                      <a:rPr lang="en-US" b="1" i="1" dirty="0" smtClean="0">
                        <a:latin typeface="Cambria Math"/>
                      </a:rPr>
                      <m:t>𝒙</m:t>
                    </m:r>
                  </m:oMath>
                </a14:m>
                <a:endParaRPr lang="en-US" b="1"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1355271"/>
                <a:ext cx="8458200" cy="1752600"/>
              </a:xfrm>
              <a:prstGeom prst="rect">
                <a:avLst/>
              </a:prstGeom>
              <a:blipFill rotWithShape="1">
                <a:blip r:embed="rId4"/>
                <a:stretch>
                  <a:fillRect l="-1657" t="-2778" r="-2161"/>
                </a:stretch>
              </a:blipFill>
            </p:spPr>
            <p:txBody>
              <a:bodyPr/>
              <a:lstStyle/>
              <a:p>
                <a:r>
                  <a:rPr lang="en-US">
                    <a:noFill/>
                  </a:rPr>
                  <a:t> </a:t>
                </a:r>
              </a:p>
            </p:txBody>
          </p:sp>
        </mc:Fallback>
      </mc:AlternateContent>
      <p:pic>
        <p:nvPicPr>
          <p:cNvPr id="5" name="Picture 2" descr="C:\Users\edith\AppData\Local\Microsoft\Windows\Temporary Internet Files\Content.IE5\7V25XCQL\MC90043255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38100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normAutofit/>
          </a:bodyPr>
          <a:lstStyle/>
          <a:p>
            <a:r>
              <a:rPr lang="en-US" dirty="0" smtClean="0"/>
              <a:t>Back to stream 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6700" y="2362200"/>
                <a:ext cx="8534400" cy="1447799"/>
              </a:xfrm>
            </p:spPr>
            <p:txBody>
              <a:bodyPr>
                <a:normAutofit/>
              </a:bodyPr>
              <a:lstStyle/>
              <a:p>
                <a:r>
                  <a:rPr lang="en-US" dirty="0" smtClean="0"/>
                  <a:t>Count:  </a:t>
                </a:r>
                <a:r>
                  <a:rPr lang="en-US" b="1" dirty="0" smtClean="0">
                    <a:solidFill>
                      <a:schemeClr val="tx2"/>
                    </a:solidFill>
                  </a:rPr>
                  <a:t>Initialize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m:t>
                    </m:r>
                  </m:oMath>
                </a14:m>
                <a:r>
                  <a:rPr lang="en-US" b="1" dirty="0">
                    <a:solidFill>
                      <a:schemeClr val="tx2"/>
                    </a:solidFill>
                  </a:rPr>
                  <a:t> 0   </a:t>
                </a:r>
                <a:endParaRPr lang="en-US" b="1" dirty="0" smtClean="0">
                  <a:solidFill>
                    <a:schemeClr val="tx2"/>
                  </a:solidFill>
                </a:endParaRPr>
              </a:p>
              <a:p>
                <a:pPr marL="0" indent="0">
                  <a:buNone/>
                </a:pPr>
                <a:r>
                  <a:rPr lang="en-US" b="1" dirty="0">
                    <a:solidFill>
                      <a:schemeClr val="tx2"/>
                    </a:solidFill>
                  </a:rPr>
                  <a:t> </a:t>
                </a:r>
                <a:r>
                  <a:rPr lang="en-US" b="1" dirty="0" smtClean="0">
                    <a:solidFill>
                      <a:schemeClr val="tx2"/>
                    </a:solidFill>
                  </a:rPr>
                  <a:t>                 For each element,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 </m:t>
                    </m:r>
                    <m:r>
                      <a:rPr lang="en-US" b="1" i="1" dirty="0" err="1">
                        <a:solidFill>
                          <a:schemeClr val="tx2"/>
                        </a:solidFill>
                        <a:latin typeface="Cambria Math"/>
                      </a:rPr>
                      <m:t>𝒔</m:t>
                    </m:r>
                    <m:r>
                      <a:rPr lang="en-US" b="1" i="1" dirty="0" smtClean="0">
                        <a:solidFill>
                          <a:schemeClr val="tx2"/>
                        </a:solidFill>
                        <a:latin typeface="Cambria Math"/>
                      </a:rPr>
                      <m:t>+</m:t>
                    </m:r>
                    <m:r>
                      <a:rPr lang="en-US" b="1" i="1" dirty="0" smtClean="0">
                        <a:solidFill>
                          <a:schemeClr val="tx2"/>
                        </a:solidFill>
                        <a:latin typeface="Cambria Math"/>
                      </a:rPr>
                      <m:t>𝟏</m:t>
                    </m:r>
                    <m:r>
                      <a:rPr lang="en-US" b="1" i="1" dirty="0">
                        <a:solidFill>
                          <a:schemeClr val="tx2"/>
                        </a:solidFill>
                        <a:latin typeface="Cambria Math"/>
                      </a:rPr>
                      <m:t> </m:t>
                    </m:r>
                  </m:oMath>
                </a14:m>
                <a:endParaRPr lang="en-US" b="1" dirty="0" smtClean="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6700" y="2362200"/>
                <a:ext cx="8534400" cy="1447799"/>
              </a:xfrm>
              <a:blipFill rotWithShape="1">
                <a:blip r:embed="rId3"/>
                <a:stretch>
                  <a:fillRect l="-1643" t="-5063"/>
                </a:stretch>
              </a:blipFill>
            </p:spPr>
            <p:txBody>
              <a:bodyPr/>
              <a:lstStyle/>
              <a:p>
                <a:r>
                  <a:rPr lang="en-US">
                    <a:noFill/>
                  </a:rPr>
                  <a:t> </a:t>
                </a:r>
              </a:p>
            </p:txBody>
          </p:sp>
        </mc:Fallback>
      </mc:AlternateContent>
      <p:sp>
        <p:nvSpPr>
          <p:cNvPr id="4" name="TextBox 3"/>
          <p:cNvSpPr txBox="1"/>
          <p:nvPr/>
        </p:nvSpPr>
        <p:spPr>
          <a:xfrm>
            <a:off x="231195" y="6096000"/>
            <a:ext cx="8763000" cy="584775"/>
          </a:xfrm>
          <a:prstGeom prst="rect">
            <a:avLst/>
          </a:prstGeom>
          <a:noFill/>
        </p:spPr>
        <p:txBody>
          <a:bodyPr wrap="square" rtlCol="0">
            <a:spAutoFit/>
          </a:bodyPr>
          <a:lstStyle/>
          <a:p>
            <a:r>
              <a:rPr lang="en-US" sz="3200" dirty="0" smtClean="0">
                <a:solidFill>
                  <a:srgbClr val="C00000"/>
                </a:solidFill>
              </a:rPr>
              <a:t>What if we are happy </a:t>
            </a:r>
            <a:r>
              <a:rPr lang="en-US" sz="3200" dirty="0">
                <a:solidFill>
                  <a:srgbClr val="C00000"/>
                </a:solidFill>
              </a:rPr>
              <a:t> </a:t>
            </a:r>
            <a:r>
              <a:rPr lang="en-US" sz="3200" dirty="0" smtClean="0">
                <a:solidFill>
                  <a:srgbClr val="C00000"/>
                </a:solidFill>
              </a:rPr>
              <a:t>with an </a:t>
            </a:r>
            <a:r>
              <a:rPr lang="en-US" sz="3200" b="1" i="1" dirty="0" smtClean="0">
                <a:solidFill>
                  <a:srgbClr val="C00000"/>
                </a:solidFill>
              </a:rPr>
              <a:t>approximate</a:t>
            </a:r>
            <a:r>
              <a:rPr lang="en-US" sz="3200" dirty="0" smtClean="0">
                <a:solidFill>
                  <a:srgbClr val="C00000"/>
                </a:solidFill>
              </a:rPr>
              <a:t> count ?</a:t>
            </a:r>
          </a:p>
        </p:txBody>
      </p:sp>
      <p:sp>
        <p:nvSpPr>
          <p:cNvPr id="13" name="TextBox 12"/>
          <p:cNvSpPr txBox="1"/>
          <p:nvPr/>
        </p:nvSpPr>
        <p:spPr>
          <a:xfrm>
            <a:off x="1617453" y="1371601"/>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4" name="TextBox 13"/>
          <p:cNvSpPr txBox="1"/>
          <p:nvPr/>
        </p:nvSpPr>
        <p:spPr>
          <a:xfrm>
            <a:off x="2321492" y="1371600"/>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15" name="TextBox 14"/>
          <p:cNvSpPr txBox="1"/>
          <p:nvPr/>
        </p:nvSpPr>
        <p:spPr>
          <a:xfrm>
            <a:off x="3215886" y="1371600"/>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16" name="TextBox 15"/>
          <p:cNvSpPr txBox="1"/>
          <p:nvPr/>
        </p:nvSpPr>
        <p:spPr>
          <a:xfrm>
            <a:off x="3919925" y="1371599"/>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17" name="TextBox 16"/>
          <p:cNvSpPr txBox="1"/>
          <p:nvPr/>
        </p:nvSpPr>
        <p:spPr>
          <a:xfrm>
            <a:off x="4431903" y="1377042"/>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8" name="TextBox 17"/>
          <p:cNvSpPr txBox="1"/>
          <p:nvPr/>
        </p:nvSpPr>
        <p:spPr>
          <a:xfrm>
            <a:off x="5135942" y="1377041"/>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9" name="TextBox 18"/>
          <p:cNvSpPr txBox="1"/>
          <p:nvPr/>
        </p:nvSpPr>
        <p:spPr>
          <a:xfrm>
            <a:off x="5850867" y="1377041"/>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20" name="TextBox 19"/>
          <p:cNvSpPr txBox="1"/>
          <p:nvPr/>
        </p:nvSpPr>
        <p:spPr>
          <a:xfrm>
            <a:off x="6734375" y="1377040"/>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mc:AlternateContent xmlns:mc="http://schemas.openxmlformats.org/markup-compatibility/2006" xmlns:a14="http://schemas.microsoft.com/office/drawing/2010/main">
        <mc:Choice Requires="a14">
          <p:sp>
            <p:nvSpPr>
              <p:cNvPr id="21" name="Content Placeholder 2"/>
              <p:cNvSpPr txBox="1">
                <a:spLocks/>
              </p:cNvSpPr>
              <p:nvPr/>
            </p:nvSpPr>
            <p:spPr>
              <a:xfrm>
                <a:off x="345495" y="3581400"/>
                <a:ext cx="85344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Register (our synopsis) size (bits) is </a:t>
                </a:r>
                <a14:m>
                  <m:oMath xmlns:m="http://schemas.openxmlformats.org/officeDocument/2006/math">
                    <m:r>
                      <a:rPr lang="en-US" i="1" dirty="0" smtClean="0">
                        <a:latin typeface="Cambria Math"/>
                      </a:rPr>
                      <m:t>⌈</m:t>
                    </m:r>
                    <m:sSub>
                      <m:sSubPr>
                        <m:ctrlPr>
                          <a:rPr lang="en-US" i="1" dirty="0" smtClean="0">
                            <a:latin typeface="Cambria Math"/>
                          </a:rPr>
                        </m:ctrlPr>
                      </m:sSubPr>
                      <m:e>
                        <m:r>
                          <m:rPr>
                            <m:sty m:val="p"/>
                          </m:rPr>
                          <a:rPr lang="en-US" dirty="0" smtClean="0">
                            <a:latin typeface="Cambria Math"/>
                          </a:rPr>
                          <m:t>log</m:t>
                        </m:r>
                      </m:e>
                      <m:sub>
                        <m:r>
                          <a:rPr lang="en-US" dirty="0" smtClean="0">
                            <a:latin typeface="Cambria Math"/>
                          </a:rPr>
                          <m:t>2</m:t>
                        </m:r>
                      </m:sub>
                    </m:sSub>
                    <m:r>
                      <a:rPr lang="en-US" dirty="0" smtClean="0">
                        <a:latin typeface="Cambria Math"/>
                      </a:rPr>
                      <m:t> </m:t>
                    </m:r>
                    <m:r>
                      <a:rPr lang="en-US" i="1" dirty="0" smtClean="0">
                        <a:latin typeface="Cambria Math"/>
                      </a:rPr>
                      <m:t>𝑛</m:t>
                    </m:r>
                    <m:r>
                      <a:rPr lang="en-US" i="1" dirty="0" smtClean="0">
                        <a:latin typeface="Cambria Math"/>
                      </a:rPr>
                      <m:t>⌉</m:t>
                    </m:r>
                  </m:oMath>
                </a14:m>
                <a:r>
                  <a:rPr lang="en-US" dirty="0" smtClean="0"/>
                  <a:t>  where </a:t>
                </a:r>
                <a14:m>
                  <m:oMath xmlns:m="http://schemas.openxmlformats.org/officeDocument/2006/math">
                    <m:r>
                      <a:rPr lang="en-US" i="1" dirty="0" smtClean="0">
                        <a:latin typeface="Cambria Math"/>
                      </a:rPr>
                      <m:t>𝑛</m:t>
                    </m:r>
                  </m:oMath>
                </a14:m>
                <a:r>
                  <a:rPr lang="en-US" dirty="0" smtClean="0"/>
                  <a:t> is the current count</a:t>
                </a:r>
                <a:endParaRPr lang="en-US" dirty="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345495" y="3581400"/>
                <a:ext cx="8534400" cy="1295400"/>
              </a:xfrm>
              <a:prstGeom prst="rect">
                <a:avLst/>
              </a:prstGeom>
              <a:blipFill rotWithShape="1">
                <a:blip r:embed="rId4"/>
                <a:stretch>
                  <a:fillRect l="-1857" t="-5660"/>
                </a:stretch>
              </a:blipFill>
            </p:spPr>
            <p:txBody>
              <a:bodyPr/>
              <a:lstStyle/>
              <a:p>
                <a:r>
                  <a:rPr lang="en-US">
                    <a:noFill/>
                  </a:rPr>
                  <a:t> </a:t>
                </a:r>
              </a:p>
            </p:txBody>
          </p:sp>
        </mc:Fallback>
      </mc:AlternateContent>
      <p:sp>
        <p:nvSpPr>
          <p:cNvPr id="22" name="Content Placeholder 2"/>
          <p:cNvSpPr txBox="1">
            <a:spLocks/>
          </p:cNvSpPr>
          <p:nvPr/>
        </p:nvSpPr>
        <p:spPr>
          <a:xfrm>
            <a:off x="231195" y="4798786"/>
            <a:ext cx="8534400" cy="1295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rgbClr val="C00000"/>
                </a:solidFill>
              </a:rPr>
              <a:t>Can we use fewer bits ?  </a:t>
            </a:r>
            <a:r>
              <a:rPr lang="en-US" dirty="0" smtClean="0"/>
              <a:t>Important when we have many streams to count, and fast memory is scarce (say, inside a backbone router)</a:t>
            </a:r>
            <a:endParaRPr lang="en-US" dirty="0"/>
          </a:p>
        </p:txBody>
      </p:sp>
    </p:spTree>
    <p:extLst>
      <p:ext uri="{BB962C8B-B14F-4D97-AF65-F5344CB8AC3E}">
        <p14:creationId xmlns:p14="http://schemas.microsoft.com/office/powerpoint/2010/main" val="15392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smtClean="0"/>
              <a:t>Big Data Implications</a:t>
            </a:r>
            <a:endParaRPr lang="en-US" dirty="0"/>
          </a:p>
        </p:txBody>
      </p:sp>
      <p:sp>
        <p:nvSpPr>
          <p:cNvPr id="3" name="Content Placeholder 2"/>
          <p:cNvSpPr>
            <a:spLocks noGrp="1"/>
          </p:cNvSpPr>
          <p:nvPr>
            <p:ph idx="1"/>
          </p:nvPr>
        </p:nvSpPr>
        <p:spPr>
          <a:xfrm>
            <a:off x="228600" y="1447800"/>
            <a:ext cx="8686800" cy="5181600"/>
          </a:xfrm>
        </p:spPr>
        <p:txBody>
          <a:bodyPr>
            <a:normAutofit fontScale="92500" lnSpcReduction="20000"/>
          </a:bodyPr>
          <a:lstStyle/>
          <a:p>
            <a:r>
              <a:rPr lang="en-US" dirty="0" smtClean="0">
                <a:solidFill>
                  <a:schemeClr val="tx2"/>
                </a:solidFill>
              </a:rPr>
              <a:t>Many classic tools are not all that  relevant </a:t>
            </a:r>
          </a:p>
          <a:p>
            <a:pPr lvl="1"/>
            <a:r>
              <a:rPr lang="en-US" dirty="0"/>
              <a:t>C</a:t>
            </a:r>
            <a:r>
              <a:rPr lang="en-US" dirty="0" smtClean="0"/>
              <a:t>an’t just throw everything into a DBMS</a:t>
            </a:r>
          </a:p>
          <a:p>
            <a:r>
              <a:rPr lang="en-US" dirty="0" smtClean="0">
                <a:solidFill>
                  <a:schemeClr val="tx2"/>
                </a:solidFill>
              </a:rPr>
              <a:t>Computational models</a:t>
            </a:r>
            <a:r>
              <a:rPr lang="en-US" dirty="0" smtClean="0"/>
              <a:t>:  </a:t>
            </a:r>
          </a:p>
          <a:p>
            <a:pPr lvl="1"/>
            <a:r>
              <a:rPr lang="en-US" dirty="0"/>
              <a:t>map-reduce (distributing/parallelizing computation)</a:t>
            </a:r>
          </a:p>
          <a:p>
            <a:pPr lvl="1"/>
            <a:r>
              <a:rPr lang="en-US" dirty="0" smtClean="0"/>
              <a:t>data streams (one or few sequential passes)</a:t>
            </a:r>
          </a:p>
          <a:p>
            <a:r>
              <a:rPr lang="en-US" dirty="0" smtClean="0">
                <a:solidFill>
                  <a:schemeClr val="tx2"/>
                </a:solidFill>
              </a:rPr>
              <a:t>Algorithms</a:t>
            </a:r>
            <a:r>
              <a:rPr lang="en-US" dirty="0" smtClean="0"/>
              <a:t>:  </a:t>
            </a:r>
          </a:p>
          <a:p>
            <a:pPr lvl="1"/>
            <a:r>
              <a:rPr lang="en-US" dirty="0" smtClean="0"/>
              <a:t>Can’t </a:t>
            </a:r>
            <a:r>
              <a:rPr lang="en-US" dirty="0"/>
              <a:t>go much beyond  “linear” </a:t>
            </a:r>
            <a:r>
              <a:rPr lang="en-US" dirty="0" smtClean="0"/>
              <a:t>processing</a:t>
            </a:r>
          </a:p>
          <a:p>
            <a:pPr lvl="1"/>
            <a:r>
              <a:rPr lang="en-US" dirty="0" smtClean="0"/>
              <a:t>Often need to trade-off accuracy and computation cost</a:t>
            </a:r>
          </a:p>
          <a:p>
            <a:r>
              <a:rPr lang="en-US" dirty="0" smtClean="0">
                <a:solidFill>
                  <a:schemeClr val="tx2"/>
                </a:solidFill>
              </a:rPr>
              <a:t>More issues</a:t>
            </a:r>
            <a:r>
              <a:rPr lang="en-US" dirty="0" smtClean="0"/>
              <a:t>:  </a:t>
            </a:r>
            <a:endParaRPr lang="en-US" dirty="0"/>
          </a:p>
          <a:p>
            <a:pPr lvl="1"/>
            <a:r>
              <a:rPr lang="en-US" dirty="0" smtClean="0"/>
              <a:t>Understand the data:  Behavior models</a:t>
            </a:r>
            <a:r>
              <a:rPr lang="en-US" dirty="0"/>
              <a:t> </a:t>
            </a:r>
            <a:r>
              <a:rPr lang="en-US" dirty="0" smtClean="0"/>
              <a:t>with links to Sociology, Economics, Game Theory, …</a:t>
            </a:r>
          </a:p>
          <a:p>
            <a:pPr lvl="1"/>
            <a:r>
              <a:rPr lang="en-US" dirty="0" smtClean="0"/>
              <a:t>Privacy, Ethics</a:t>
            </a:r>
          </a:p>
          <a:p>
            <a:endParaRPr lang="en-US" dirty="0"/>
          </a:p>
        </p:txBody>
      </p:sp>
    </p:spTree>
    <p:extLst>
      <p:ext uri="{BB962C8B-B14F-4D97-AF65-F5344CB8AC3E}">
        <p14:creationId xmlns:p14="http://schemas.microsoft.com/office/powerpoint/2010/main" val="3096550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Algorithm 1978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8996" y="4724400"/>
                <a:ext cx="8229600" cy="1295400"/>
              </a:xfrm>
              <a:ln>
                <a:solidFill>
                  <a:schemeClr val="accent1">
                    <a:shade val="95000"/>
                    <a:satMod val="105000"/>
                  </a:schemeClr>
                </a:solidFill>
              </a:ln>
            </p:spPr>
            <p:txBody>
              <a:bodyPr>
                <a:normAutofit/>
              </a:bodyPr>
              <a:lstStyle/>
              <a:p>
                <a:pPr marL="0" indent="0">
                  <a:buNone/>
                </a:pPr>
                <a:r>
                  <a:rPr lang="en-US" b="1" dirty="0" smtClean="0"/>
                  <a:t>Idea:</a:t>
                </a:r>
                <a:r>
                  <a:rPr lang="en-US" dirty="0" smtClean="0"/>
                  <a:t>  track </a:t>
                </a:r>
                <a14:m>
                  <m:oMath xmlns:m="http://schemas.openxmlformats.org/officeDocument/2006/math">
                    <m:r>
                      <a:rPr lang="en-US" b="1" i="0" smtClean="0">
                        <a:solidFill>
                          <a:schemeClr val="tx2"/>
                        </a:solidFill>
                        <a:latin typeface="Cambria Math"/>
                      </a:rPr>
                      <m:t>𝐥𝐨𝐠</m:t>
                    </m:r>
                    <m:r>
                      <a:rPr lang="en-US" b="1" i="0" smtClean="0">
                        <a:solidFill>
                          <a:schemeClr val="tx2"/>
                        </a:solidFill>
                        <a:latin typeface="Cambria Math"/>
                      </a:rPr>
                      <m:t> </m:t>
                    </m:r>
                    <m:r>
                      <a:rPr lang="en-US" b="1" i="1" smtClean="0">
                        <a:solidFill>
                          <a:schemeClr val="tx2"/>
                        </a:solidFill>
                        <a:latin typeface="Cambria Math"/>
                      </a:rPr>
                      <m:t>𝒏</m:t>
                    </m:r>
                  </m:oMath>
                </a14:m>
                <a:r>
                  <a:rPr lang="en-US" b="1" dirty="0" smtClean="0">
                    <a:solidFill>
                      <a:schemeClr val="tx2"/>
                    </a:solidFill>
                  </a:rPr>
                  <a:t> </a:t>
                </a:r>
                <a:r>
                  <a:rPr lang="en-US" dirty="0" smtClean="0"/>
                  <a:t>instead of </a:t>
                </a:r>
                <a14:m>
                  <m:oMath xmlns:m="http://schemas.openxmlformats.org/officeDocument/2006/math">
                    <m:r>
                      <a:rPr lang="en-US" b="1" i="1" smtClean="0">
                        <a:solidFill>
                          <a:schemeClr val="tx2"/>
                        </a:solidFill>
                        <a:latin typeface="Cambria Math"/>
                      </a:rPr>
                      <m:t>𝒏</m:t>
                    </m:r>
                  </m:oMath>
                </a14:m>
                <a:endParaRPr lang="en-US" b="1" dirty="0" smtClean="0">
                  <a:solidFill>
                    <a:schemeClr val="tx2"/>
                  </a:solidFill>
                </a:endParaRPr>
              </a:p>
              <a:p>
                <a:pPr marL="0" indent="0">
                  <a:buNone/>
                </a:pPr>
                <a:r>
                  <a:rPr lang="en-US" dirty="0" smtClean="0"/>
                  <a:t>            Use </a:t>
                </a:r>
                <a14:m>
                  <m:oMath xmlns:m="http://schemas.openxmlformats.org/officeDocument/2006/math">
                    <m:r>
                      <a:rPr lang="en-US" b="1" i="0" smtClean="0">
                        <a:solidFill>
                          <a:schemeClr val="tx2"/>
                        </a:solidFill>
                        <a:latin typeface="Cambria Math"/>
                      </a:rPr>
                      <m:t>𝐥𝐨𝐠</m:t>
                    </m:r>
                    <m:r>
                      <a:rPr lang="en-US" b="1" i="0" smtClean="0">
                        <a:solidFill>
                          <a:schemeClr val="tx2"/>
                        </a:solidFill>
                        <a:latin typeface="Cambria Math"/>
                      </a:rPr>
                      <m:t> </m:t>
                    </m:r>
                    <m:r>
                      <a:rPr lang="en-US" b="1" i="0" smtClean="0">
                        <a:solidFill>
                          <a:schemeClr val="tx2"/>
                        </a:solidFill>
                        <a:latin typeface="Cambria Math"/>
                      </a:rPr>
                      <m:t>𝐥𝐨𝐠</m:t>
                    </m:r>
                    <m:r>
                      <a:rPr lang="en-US" b="1" i="1" smtClean="0">
                        <a:solidFill>
                          <a:schemeClr val="tx2"/>
                        </a:solidFill>
                        <a:latin typeface="Cambria Math"/>
                      </a:rPr>
                      <m:t> </m:t>
                    </m:r>
                    <m:r>
                      <a:rPr lang="en-US" b="1" i="1" smtClean="0">
                        <a:solidFill>
                          <a:schemeClr val="tx2"/>
                        </a:solidFill>
                        <a:latin typeface="Cambria Math"/>
                      </a:rPr>
                      <m:t>𝒏</m:t>
                    </m:r>
                  </m:oMath>
                </a14:m>
                <a:r>
                  <a:rPr lang="en-US" b="1" dirty="0" smtClean="0">
                    <a:solidFill>
                      <a:schemeClr val="tx2"/>
                    </a:solidFill>
                  </a:rPr>
                  <a:t> </a:t>
                </a:r>
                <a:r>
                  <a:rPr lang="en-US" dirty="0" smtClean="0"/>
                  <a:t>bits instead of </a:t>
                </a:r>
                <a14:m>
                  <m:oMath xmlns:m="http://schemas.openxmlformats.org/officeDocument/2006/math">
                    <m:r>
                      <a:rPr lang="en-US" b="1" i="0" smtClean="0">
                        <a:solidFill>
                          <a:schemeClr val="tx2"/>
                        </a:solidFill>
                        <a:latin typeface="Cambria Math"/>
                      </a:rPr>
                      <m:t>𝐥𝐨𝐠</m:t>
                    </m:r>
                    <m:r>
                      <a:rPr lang="en-US" b="1" i="1" smtClean="0">
                        <a:solidFill>
                          <a:schemeClr val="tx2"/>
                        </a:solidFill>
                        <a:latin typeface="Cambria Math"/>
                      </a:rPr>
                      <m:t> </m:t>
                    </m:r>
                    <m:r>
                      <a:rPr lang="en-US" b="1" i="1" smtClean="0">
                        <a:solidFill>
                          <a:schemeClr val="tx2"/>
                        </a:solidFill>
                        <a:latin typeface="Cambria Math"/>
                      </a:rPr>
                      <m:t>𝒏</m:t>
                    </m:r>
                  </m:oMath>
                </a14:m>
                <a:r>
                  <a:rPr lang="en-US" dirty="0" smtClean="0"/>
                  <a:t> bits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8996" y="4724400"/>
                <a:ext cx="8229600" cy="1295400"/>
              </a:xfrm>
              <a:blipFill rotWithShape="1">
                <a:blip r:embed="rId2"/>
                <a:stretch>
                  <a:fillRect l="-1849" t="-5116" b="-5116"/>
                </a:stretch>
              </a:blipFill>
              <a:ln>
                <a:solidFill>
                  <a:schemeClr val="accent1">
                    <a:shade val="95000"/>
                    <a:satMod val="105000"/>
                  </a:schemeClr>
                </a:solidFill>
              </a:ln>
            </p:spPr>
            <p:txBody>
              <a:bodyPr/>
              <a:lstStyle/>
              <a:p>
                <a:r>
                  <a:rPr lang="en-US">
                    <a:noFill/>
                  </a:rPr>
                  <a:t> </a:t>
                </a:r>
              </a:p>
            </p:txBody>
          </p:sp>
        </mc:Fallback>
      </mc:AlternateContent>
      <p:sp>
        <p:nvSpPr>
          <p:cNvPr id="4" name="TextBox 3"/>
          <p:cNvSpPr txBox="1"/>
          <p:nvPr/>
        </p:nvSpPr>
        <p:spPr>
          <a:xfrm>
            <a:off x="2073668" y="1252208"/>
            <a:ext cx="5017336" cy="584775"/>
          </a:xfrm>
          <a:prstGeom prst="rect">
            <a:avLst/>
          </a:prstGeom>
          <a:noFill/>
        </p:spPr>
        <p:txBody>
          <a:bodyPr wrap="none" rtlCol="0">
            <a:spAutoFit/>
          </a:bodyPr>
          <a:lstStyle/>
          <a:p>
            <a:r>
              <a:rPr lang="en-US" sz="3200" dirty="0" smtClean="0">
                <a:solidFill>
                  <a:schemeClr val="tx2"/>
                </a:solidFill>
              </a:rPr>
              <a:t>The first streaming algorithm</a:t>
            </a:r>
            <a:endParaRPr lang="en-US" sz="3200" dirty="0">
              <a:solidFill>
                <a:schemeClr val="tx2"/>
              </a:solidFill>
            </a:endParaRPr>
          </a:p>
        </p:txBody>
      </p:sp>
      <p:sp>
        <p:nvSpPr>
          <p:cNvPr id="5" name="Content Placeholder 2"/>
          <p:cNvSpPr txBox="1">
            <a:spLocks/>
          </p:cNvSpPr>
          <p:nvPr/>
        </p:nvSpPr>
        <p:spPr>
          <a:xfrm>
            <a:off x="448996" y="2552700"/>
            <a:ext cx="8229600" cy="1714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Stream counting: </a:t>
            </a:r>
          </a:p>
          <a:p>
            <a:pPr marL="0" indent="0">
              <a:buNone/>
            </a:pPr>
            <a:r>
              <a:rPr lang="en-US" dirty="0" smtClean="0"/>
              <a:t>    Stream of +1 increments</a:t>
            </a:r>
          </a:p>
          <a:p>
            <a:pPr marL="0" indent="0">
              <a:buNone/>
            </a:pPr>
            <a:r>
              <a:rPr lang="en-US" dirty="0" smtClean="0"/>
              <a:t>    Maintain an approximate count</a:t>
            </a:r>
            <a:endParaRPr lang="en-US" dirty="0"/>
          </a:p>
        </p:txBody>
      </p:sp>
      <p:sp>
        <p:nvSpPr>
          <p:cNvPr id="6" name="TextBox 5"/>
          <p:cNvSpPr txBox="1"/>
          <p:nvPr/>
        </p:nvSpPr>
        <p:spPr>
          <a:xfrm>
            <a:off x="1369629" y="1831542"/>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7" name="TextBox 6"/>
          <p:cNvSpPr txBox="1"/>
          <p:nvPr/>
        </p:nvSpPr>
        <p:spPr>
          <a:xfrm>
            <a:off x="2073668" y="1831541"/>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8" name="TextBox 7"/>
          <p:cNvSpPr txBox="1"/>
          <p:nvPr/>
        </p:nvSpPr>
        <p:spPr>
          <a:xfrm>
            <a:off x="2968062" y="1831541"/>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9" name="TextBox 8"/>
          <p:cNvSpPr txBox="1"/>
          <p:nvPr/>
        </p:nvSpPr>
        <p:spPr>
          <a:xfrm>
            <a:off x="3672101" y="1831540"/>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10" name="TextBox 9"/>
          <p:cNvSpPr txBox="1"/>
          <p:nvPr/>
        </p:nvSpPr>
        <p:spPr>
          <a:xfrm>
            <a:off x="4184079" y="1836983"/>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1" name="TextBox 10"/>
          <p:cNvSpPr txBox="1"/>
          <p:nvPr/>
        </p:nvSpPr>
        <p:spPr>
          <a:xfrm>
            <a:off x="4888118" y="1836982"/>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2" name="TextBox 11"/>
          <p:cNvSpPr txBox="1"/>
          <p:nvPr/>
        </p:nvSpPr>
        <p:spPr>
          <a:xfrm>
            <a:off x="5603043" y="1836982"/>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13" name="TextBox 12"/>
          <p:cNvSpPr txBox="1"/>
          <p:nvPr/>
        </p:nvSpPr>
        <p:spPr>
          <a:xfrm>
            <a:off x="6486551" y="1836981"/>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Tree>
    <p:extLst>
      <p:ext uri="{BB962C8B-B14F-4D97-AF65-F5344CB8AC3E}">
        <p14:creationId xmlns:p14="http://schemas.microsoft.com/office/powerpoint/2010/main" val="278771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P spid="10"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6381" y="1321298"/>
                <a:ext cx="8229600" cy="1879102"/>
              </a:xfrm>
              <a:ln w="19050">
                <a:solidFill>
                  <a:schemeClr val="accent1">
                    <a:shade val="95000"/>
                    <a:satMod val="105000"/>
                  </a:schemeClr>
                </a:solidFill>
              </a:ln>
              <a:scene3d>
                <a:camera prst="orthographicFront"/>
                <a:lightRig rig="threePt" dir="t"/>
              </a:scene3d>
              <a:sp3d>
                <a:bevelT w="12700"/>
                <a:bevelB h="12700"/>
              </a:sp3d>
            </p:spPr>
            <p:txBody>
              <a:bodyPr/>
              <a:lstStyle/>
              <a:p>
                <a:pPr marL="0" indent="0">
                  <a:buNone/>
                </a:pPr>
                <a:r>
                  <a:rPr lang="en-US" dirty="0" smtClean="0"/>
                  <a:t>Maintain a “log” counter </a:t>
                </a:r>
                <a14:m>
                  <m:oMath xmlns:m="http://schemas.openxmlformats.org/officeDocument/2006/math">
                    <m:r>
                      <a:rPr lang="en-US" b="1" i="1" dirty="0" smtClean="0">
                        <a:solidFill>
                          <a:schemeClr val="tx2"/>
                        </a:solidFill>
                        <a:latin typeface="Cambria Math"/>
                      </a:rPr>
                      <m:t>𝒙</m:t>
                    </m:r>
                  </m:oMath>
                </a14:m>
                <a:endParaRPr lang="en-US" b="1" dirty="0" smtClean="0"/>
              </a:p>
              <a:p>
                <a:pPr>
                  <a:buFont typeface="Wingdings" panose="05000000000000000000" pitchFamily="2" charset="2"/>
                  <a:buChar char="§"/>
                </a:pPr>
                <a:r>
                  <a:rPr lang="en-US" b="1" dirty="0" smtClean="0"/>
                  <a:t>Increment</a:t>
                </a:r>
                <a:r>
                  <a:rPr lang="en-US" dirty="0" smtClean="0"/>
                  <a:t>:  Increment with probability </a:t>
                </a:r>
                <a14:m>
                  <m:oMath xmlns:m="http://schemas.openxmlformats.org/officeDocument/2006/math">
                    <m:sSup>
                      <m:sSupPr>
                        <m:ctrlPr>
                          <a:rPr lang="en-US" b="1" i="1" smtClean="0">
                            <a:solidFill>
                              <a:schemeClr val="tx2"/>
                            </a:solidFill>
                            <a:latin typeface="Cambria Math"/>
                          </a:rPr>
                        </m:ctrlPr>
                      </m:sSupPr>
                      <m:e>
                        <m:r>
                          <a:rPr lang="en-US" b="1" i="1" smtClean="0">
                            <a:solidFill>
                              <a:schemeClr val="tx2"/>
                            </a:solidFill>
                            <a:latin typeface="Cambria Math"/>
                          </a:rPr>
                          <m:t>𝟐</m:t>
                        </m:r>
                      </m:e>
                      <m:sup>
                        <m:r>
                          <a:rPr lang="en-US" b="1" i="1" smtClean="0">
                            <a:solidFill>
                              <a:schemeClr val="tx2"/>
                            </a:solidFill>
                            <a:latin typeface="Cambria Math"/>
                          </a:rPr>
                          <m:t>−</m:t>
                        </m:r>
                        <m:r>
                          <a:rPr lang="en-US" b="1" i="1" smtClean="0">
                            <a:solidFill>
                              <a:schemeClr val="tx2"/>
                            </a:solidFill>
                            <a:latin typeface="Cambria Math"/>
                          </a:rPr>
                          <m:t>𝒙</m:t>
                        </m:r>
                      </m:sup>
                    </m:sSup>
                  </m:oMath>
                </a14:m>
                <a:endParaRPr lang="en-US" b="1" dirty="0" smtClean="0"/>
              </a:p>
              <a:p>
                <a:pPr>
                  <a:buFont typeface="Wingdings" panose="05000000000000000000" pitchFamily="2" charset="2"/>
                  <a:buChar char="§"/>
                </a:pPr>
                <a:r>
                  <a:rPr lang="en-US" b="1" dirty="0"/>
                  <a:t>Query</a:t>
                </a:r>
                <a:r>
                  <a:rPr lang="en-US" dirty="0"/>
                  <a:t>: Output </a:t>
                </a:r>
                <a14:m>
                  <m:oMath xmlns:m="http://schemas.openxmlformats.org/officeDocument/2006/math">
                    <m:sSup>
                      <m:sSupPr>
                        <m:ctrlPr>
                          <a:rPr lang="en-US" b="1" i="1">
                            <a:solidFill>
                              <a:schemeClr val="tx2"/>
                            </a:solidFill>
                            <a:latin typeface="Cambria Math"/>
                          </a:rPr>
                        </m:ctrlPr>
                      </m:sSupPr>
                      <m:e>
                        <m:r>
                          <a:rPr lang="en-US" b="1" i="1">
                            <a:solidFill>
                              <a:schemeClr val="tx2"/>
                            </a:solidFill>
                            <a:latin typeface="Cambria Math"/>
                          </a:rPr>
                          <m:t>𝟐</m:t>
                        </m:r>
                      </m:e>
                      <m:sup>
                        <m:r>
                          <a:rPr lang="en-US" b="1" i="1">
                            <a:solidFill>
                              <a:schemeClr val="tx2"/>
                            </a:solidFill>
                            <a:latin typeface="Cambria Math"/>
                          </a:rPr>
                          <m:t>𝒙</m:t>
                        </m:r>
                      </m:sup>
                    </m:sSup>
                    <m:r>
                      <a:rPr lang="en-US" b="1" i="1">
                        <a:solidFill>
                          <a:schemeClr val="tx2"/>
                        </a:solidFill>
                        <a:latin typeface="Cambria Math"/>
                      </a:rPr>
                      <m:t>−</m:t>
                    </m:r>
                    <m:r>
                      <a:rPr lang="en-US" b="1" i="1">
                        <a:solidFill>
                          <a:schemeClr val="tx2"/>
                        </a:solidFill>
                        <a:latin typeface="Cambria Math"/>
                      </a:rPr>
                      <m:t>𝟏</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6381" y="1321298"/>
                <a:ext cx="8229600" cy="1879102"/>
              </a:xfrm>
              <a:blipFill rotWithShape="1">
                <a:blip r:embed="rId2"/>
                <a:stretch>
                  <a:fillRect l="-1620" t="-2532" b="-2848"/>
                </a:stretch>
              </a:blipFill>
              <a:ln w="19050">
                <a:solidFill>
                  <a:schemeClr val="accent1">
                    <a:shade val="95000"/>
                    <a:satMod val="105000"/>
                  </a:schemeClr>
                </a:solidFill>
              </a:ln>
            </p:spPr>
            <p:txBody>
              <a:bodyPr/>
              <a:lstStyle/>
              <a:p>
                <a:r>
                  <a:rPr lang="en-US">
                    <a:noFill/>
                  </a:rPr>
                  <a:t> </a:t>
                </a:r>
              </a:p>
            </p:txBody>
          </p:sp>
        </mc:Fallback>
      </mc:AlternateContent>
      <p:sp>
        <p:nvSpPr>
          <p:cNvPr id="12" name="TextBox 11"/>
          <p:cNvSpPr txBox="1"/>
          <p:nvPr/>
        </p:nvSpPr>
        <p:spPr>
          <a:xfrm>
            <a:off x="3081379" y="3189938"/>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3" name="TextBox 12"/>
          <p:cNvSpPr txBox="1"/>
          <p:nvPr/>
        </p:nvSpPr>
        <p:spPr>
          <a:xfrm>
            <a:off x="3812368" y="3189937"/>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14" name="TextBox 13"/>
          <p:cNvSpPr txBox="1"/>
          <p:nvPr/>
        </p:nvSpPr>
        <p:spPr>
          <a:xfrm>
            <a:off x="4543357" y="3189937"/>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15" name="TextBox 14"/>
          <p:cNvSpPr txBox="1"/>
          <p:nvPr/>
        </p:nvSpPr>
        <p:spPr>
          <a:xfrm>
            <a:off x="5274346" y="3189936"/>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16" name="TextBox 15"/>
          <p:cNvSpPr txBox="1"/>
          <p:nvPr/>
        </p:nvSpPr>
        <p:spPr>
          <a:xfrm>
            <a:off x="6005335" y="3195379"/>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7" name="TextBox 16"/>
          <p:cNvSpPr txBox="1"/>
          <p:nvPr/>
        </p:nvSpPr>
        <p:spPr>
          <a:xfrm>
            <a:off x="6736324" y="3195378"/>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8" name="TextBox 17"/>
          <p:cNvSpPr txBox="1"/>
          <p:nvPr/>
        </p:nvSpPr>
        <p:spPr>
          <a:xfrm>
            <a:off x="7467313" y="3195378"/>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19" name="TextBox 18"/>
          <p:cNvSpPr txBox="1"/>
          <p:nvPr/>
        </p:nvSpPr>
        <p:spPr>
          <a:xfrm>
            <a:off x="8198301" y="3195377"/>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20" name="TextBox 19"/>
          <p:cNvSpPr txBox="1"/>
          <p:nvPr/>
        </p:nvSpPr>
        <p:spPr>
          <a:xfrm>
            <a:off x="508496" y="3231953"/>
            <a:ext cx="1518557" cy="584775"/>
          </a:xfrm>
          <a:prstGeom prst="rect">
            <a:avLst/>
          </a:prstGeom>
          <a:noFill/>
        </p:spPr>
        <p:txBody>
          <a:bodyPr wrap="none" rtlCol="0">
            <a:spAutoFit/>
          </a:bodyPr>
          <a:lstStyle/>
          <a:p>
            <a:r>
              <a:rPr lang="en-US" sz="3200" b="1" dirty="0" smtClean="0">
                <a:solidFill>
                  <a:srgbClr val="00B050"/>
                </a:solidFill>
              </a:rPr>
              <a:t>Stream:</a:t>
            </a:r>
            <a:endParaRPr lang="en-US" sz="3200" b="1" dirty="0">
              <a:solidFill>
                <a:srgbClr val="00B050"/>
              </a:solidFill>
            </a:endParaRPr>
          </a:p>
        </p:txBody>
      </p:sp>
      <mc:AlternateContent xmlns:mc="http://schemas.openxmlformats.org/markup-compatibility/2006" xmlns:a14="http://schemas.microsoft.com/office/drawing/2010/main">
        <mc:Choice Requires="a14">
          <p:sp>
            <p:nvSpPr>
              <p:cNvPr id="21" name="TextBox 20"/>
              <p:cNvSpPr txBox="1"/>
              <p:nvPr/>
            </p:nvSpPr>
            <p:spPr>
              <a:xfrm>
                <a:off x="176482" y="5345954"/>
                <a:ext cx="2112310" cy="584775"/>
              </a:xfrm>
              <a:prstGeom prst="rect">
                <a:avLst/>
              </a:prstGeom>
              <a:noFill/>
            </p:spPr>
            <p:txBody>
              <a:bodyPr wrap="none" rtlCol="0">
                <a:spAutoFit/>
              </a:bodyPr>
              <a:lstStyle/>
              <a:p>
                <a:r>
                  <a:rPr lang="en-US" sz="3200" b="1" dirty="0" smtClean="0">
                    <a:solidFill>
                      <a:schemeClr val="tx2"/>
                    </a:solidFill>
                  </a:rPr>
                  <a:t>Counter</a:t>
                </a:r>
                <a:r>
                  <a:rPr lang="en-US" sz="3200" b="1" dirty="0">
                    <a:solidFill>
                      <a:srgbClr val="FFC000"/>
                    </a:solidFill>
                  </a:rPr>
                  <a:t> </a:t>
                </a:r>
                <a14:m>
                  <m:oMath xmlns:m="http://schemas.openxmlformats.org/officeDocument/2006/math">
                    <m:r>
                      <a:rPr lang="en-US" sz="3200" b="1" i="1" dirty="0" smtClean="0">
                        <a:solidFill>
                          <a:schemeClr val="tx2"/>
                        </a:solidFill>
                        <a:latin typeface="Cambria Math"/>
                      </a:rPr>
                      <m:t>𝒙</m:t>
                    </m:r>
                    <m:r>
                      <a:rPr lang="en-US" sz="3200" b="1" i="1" dirty="0">
                        <a:solidFill>
                          <a:srgbClr val="FFC000"/>
                        </a:solidFill>
                        <a:latin typeface="Cambria Math"/>
                      </a:rPr>
                      <m:t> </m:t>
                    </m:r>
                  </m:oMath>
                </a14:m>
                <a:r>
                  <a:rPr lang="en-US" sz="3200" b="1" dirty="0" smtClean="0">
                    <a:solidFill>
                      <a:schemeClr val="tx2"/>
                    </a:solidFill>
                  </a:rPr>
                  <a:t>:</a:t>
                </a:r>
                <a:endParaRPr lang="en-US" sz="3200" b="1" dirty="0">
                  <a:solidFill>
                    <a:schemeClr val="tx2"/>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6482" y="5345954"/>
                <a:ext cx="2112310" cy="584775"/>
              </a:xfrm>
              <a:prstGeom prst="rect">
                <a:avLst/>
              </a:prstGeom>
              <a:blipFill rotWithShape="1">
                <a:blip r:embed="rId3"/>
                <a:stretch>
                  <a:fillRect l="-7514" t="-12500" r="-4913" b="-34375"/>
                </a:stretch>
              </a:blipFill>
            </p:spPr>
            <p:txBody>
              <a:bodyPr/>
              <a:lstStyle/>
              <a:p>
                <a:r>
                  <a:rPr lang="en-US">
                    <a:noFill/>
                  </a:rPr>
                  <a:t> </a:t>
                </a:r>
              </a:p>
            </p:txBody>
          </p:sp>
        </mc:Fallback>
      </mc:AlternateContent>
      <p:sp>
        <p:nvSpPr>
          <p:cNvPr id="22" name="TextBox 21"/>
          <p:cNvSpPr txBox="1"/>
          <p:nvPr/>
        </p:nvSpPr>
        <p:spPr>
          <a:xfrm>
            <a:off x="2356183" y="5345953"/>
            <a:ext cx="393056" cy="584775"/>
          </a:xfrm>
          <a:prstGeom prst="rect">
            <a:avLst/>
          </a:prstGeom>
          <a:noFill/>
        </p:spPr>
        <p:txBody>
          <a:bodyPr wrap="none" rtlCol="0">
            <a:spAutoFit/>
          </a:bodyPr>
          <a:lstStyle/>
          <a:p>
            <a:r>
              <a:rPr lang="en-US" sz="3200" dirty="0">
                <a:solidFill>
                  <a:schemeClr val="tx2"/>
                </a:solidFill>
              </a:rPr>
              <a:t>0</a:t>
            </a:r>
          </a:p>
        </p:txBody>
      </p:sp>
      <mc:AlternateContent xmlns:mc="http://schemas.openxmlformats.org/markup-compatibility/2006" xmlns:a14="http://schemas.microsoft.com/office/drawing/2010/main">
        <mc:Choice Requires="a14">
          <p:sp>
            <p:nvSpPr>
              <p:cNvPr id="23" name="TextBox 22"/>
              <p:cNvSpPr txBox="1"/>
              <p:nvPr/>
            </p:nvSpPr>
            <p:spPr>
              <a:xfrm>
                <a:off x="70428" y="4603664"/>
                <a:ext cx="1710725" cy="584775"/>
              </a:xfrm>
              <a:prstGeom prst="rect">
                <a:avLst/>
              </a:prstGeom>
              <a:noFill/>
            </p:spPr>
            <p:txBody>
              <a:bodyPr wrap="none" rtlCol="0">
                <a:spAutoFit/>
              </a:bodyPr>
              <a:lstStyle/>
              <a:p>
                <a14:m>
                  <m:oMath xmlns:m="http://schemas.openxmlformats.org/officeDocument/2006/math">
                    <m:r>
                      <a:rPr lang="en-US" sz="3200" b="0" i="1" smtClean="0">
                        <a:latin typeface="Cambria Math"/>
                      </a:rPr>
                      <m:t>𝑝</m:t>
                    </m:r>
                    <m:r>
                      <a:rPr lang="en-US" sz="3200" b="0" i="1" smtClean="0">
                        <a:latin typeface="Cambria Math"/>
                      </a:rPr>
                      <m:t>=</m:t>
                    </m:r>
                    <m:sSup>
                      <m:sSupPr>
                        <m:ctrlPr>
                          <a:rPr lang="en-US" sz="3200" b="0" i="1" smtClean="0">
                            <a:latin typeface="Cambria Math"/>
                          </a:rPr>
                        </m:ctrlPr>
                      </m:sSupPr>
                      <m:e>
                        <m:r>
                          <a:rPr lang="en-US" sz="3200" b="0" i="1" smtClean="0">
                            <a:latin typeface="Cambria Math"/>
                          </a:rPr>
                          <m:t>2</m:t>
                        </m:r>
                      </m:e>
                      <m:sup>
                        <m:r>
                          <a:rPr lang="en-US" sz="3200" b="0" i="1" smtClean="0">
                            <a:latin typeface="Cambria Math"/>
                          </a:rPr>
                          <m:t>−</m:t>
                        </m:r>
                        <m:r>
                          <a:rPr lang="en-US" sz="3200" b="0" i="1" smtClean="0">
                            <a:latin typeface="Cambria Math"/>
                          </a:rPr>
                          <m:t>𝑥</m:t>
                        </m:r>
                      </m:sup>
                    </m:sSup>
                  </m:oMath>
                </a14:m>
                <a:r>
                  <a:rPr lang="en-US" sz="3200" dirty="0" smtClean="0"/>
                  <a:t>:</a:t>
                </a:r>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0428" y="4603664"/>
                <a:ext cx="1710725" cy="584775"/>
              </a:xfrm>
              <a:prstGeom prst="rect">
                <a:avLst/>
              </a:prstGeom>
              <a:blipFill rotWithShape="1">
                <a:blip r:embed="rId15"/>
                <a:stretch>
                  <a:fillRect t="-12500" r="-8214" b="-34375"/>
                </a:stretch>
              </a:blipFill>
            </p:spPr>
            <p:txBody>
              <a:bodyPr/>
              <a:lstStyle/>
              <a:p>
                <a:r>
                  <a:rPr lang="en-US">
                    <a:noFill/>
                  </a:rPr>
                  <a:t> </a:t>
                </a:r>
              </a:p>
            </p:txBody>
          </p:sp>
        </mc:Fallback>
      </mc:AlternateContent>
      <p:sp>
        <p:nvSpPr>
          <p:cNvPr id="24" name="TextBox 23"/>
          <p:cNvSpPr txBox="1"/>
          <p:nvPr/>
        </p:nvSpPr>
        <p:spPr>
          <a:xfrm>
            <a:off x="2652273" y="4514275"/>
            <a:ext cx="393056" cy="584775"/>
          </a:xfrm>
          <a:prstGeom prst="rect">
            <a:avLst/>
          </a:prstGeom>
          <a:noFill/>
        </p:spPr>
        <p:txBody>
          <a:bodyPr wrap="none" rtlCol="0">
            <a:spAutoFit/>
          </a:bodyPr>
          <a:lstStyle/>
          <a:p>
            <a:r>
              <a:rPr lang="en-US" sz="3200" dirty="0" smtClean="0"/>
              <a:t>1</a:t>
            </a:r>
            <a:endParaRPr lang="en-US" sz="3200" dirty="0"/>
          </a:p>
        </p:txBody>
      </p:sp>
      <p:sp>
        <p:nvSpPr>
          <p:cNvPr id="25" name="TextBox 24"/>
          <p:cNvSpPr txBox="1"/>
          <p:nvPr/>
        </p:nvSpPr>
        <p:spPr>
          <a:xfrm>
            <a:off x="3132675" y="5345952"/>
            <a:ext cx="393056" cy="584775"/>
          </a:xfrm>
          <a:prstGeom prst="rect">
            <a:avLst/>
          </a:prstGeom>
          <a:noFill/>
        </p:spPr>
        <p:txBody>
          <a:bodyPr wrap="none" rtlCol="0">
            <a:spAutoFit/>
          </a:bodyPr>
          <a:lstStyle/>
          <a:p>
            <a:r>
              <a:rPr lang="en-US" sz="3200" dirty="0" smtClean="0">
                <a:solidFill>
                  <a:schemeClr val="tx2"/>
                </a:solidFill>
              </a:rPr>
              <a:t>1</a:t>
            </a:r>
            <a:endParaRPr lang="en-US" sz="3200" dirty="0">
              <a:solidFill>
                <a:schemeClr val="tx2"/>
              </a:solidFill>
            </a:endParaRPr>
          </a:p>
        </p:txBody>
      </p:sp>
      <p:sp>
        <p:nvSpPr>
          <p:cNvPr id="26" name="TextBox 25"/>
          <p:cNvSpPr txBox="1"/>
          <p:nvPr/>
        </p:nvSpPr>
        <p:spPr>
          <a:xfrm>
            <a:off x="3863664" y="5345951"/>
            <a:ext cx="393056" cy="584775"/>
          </a:xfrm>
          <a:prstGeom prst="rect">
            <a:avLst/>
          </a:prstGeom>
          <a:noFill/>
        </p:spPr>
        <p:txBody>
          <a:bodyPr wrap="none" rtlCol="0">
            <a:spAutoFit/>
          </a:bodyPr>
          <a:lstStyle/>
          <a:p>
            <a:r>
              <a:rPr lang="en-US" sz="3200" dirty="0" smtClean="0">
                <a:solidFill>
                  <a:schemeClr val="tx2"/>
                </a:solidFill>
              </a:rPr>
              <a:t>1</a:t>
            </a:r>
            <a:endParaRPr lang="en-US" sz="3200" dirty="0">
              <a:solidFill>
                <a:schemeClr val="tx2"/>
              </a:solidFill>
            </a:endParaRPr>
          </a:p>
        </p:txBody>
      </p:sp>
      <p:sp>
        <p:nvSpPr>
          <p:cNvPr id="27" name="TextBox 26"/>
          <p:cNvSpPr txBox="1"/>
          <p:nvPr/>
        </p:nvSpPr>
        <p:spPr>
          <a:xfrm>
            <a:off x="4594653" y="5345950"/>
            <a:ext cx="393056" cy="584775"/>
          </a:xfrm>
          <a:prstGeom prst="rect">
            <a:avLst/>
          </a:prstGeom>
          <a:noFill/>
        </p:spPr>
        <p:txBody>
          <a:bodyPr wrap="none" rtlCol="0">
            <a:spAutoFit/>
          </a:bodyPr>
          <a:lstStyle/>
          <a:p>
            <a:r>
              <a:rPr lang="en-US" sz="3200" dirty="0">
                <a:solidFill>
                  <a:schemeClr val="tx2"/>
                </a:solidFill>
              </a:rPr>
              <a:t>2</a:t>
            </a:r>
          </a:p>
        </p:txBody>
      </p:sp>
      <p:sp>
        <p:nvSpPr>
          <p:cNvPr id="28" name="TextBox 27"/>
          <p:cNvSpPr txBox="1"/>
          <p:nvPr/>
        </p:nvSpPr>
        <p:spPr>
          <a:xfrm>
            <a:off x="5325642" y="5370107"/>
            <a:ext cx="393056" cy="584775"/>
          </a:xfrm>
          <a:prstGeom prst="rect">
            <a:avLst/>
          </a:prstGeom>
          <a:noFill/>
        </p:spPr>
        <p:txBody>
          <a:bodyPr wrap="none" rtlCol="0">
            <a:spAutoFit/>
          </a:bodyPr>
          <a:lstStyle/>
          <a:p>
            <a:r>
              <a:rPr lang="en-US" sz="3200" dirty="0">
                <a:solidFill>
                  <a:schemeClr val="tx2"/>
                </a:solidFill>
              </a:rPr>
              <a:t>2</a:t>
            </a:r>
          </a:p>
        </p:txBody>
      </p:sp>
      <p:sp>
        <p:nvSpPr>
          <p:cNvPr id="29" name="TextBox 28"/>
          <p:cNvSpPr txBox="1"/>
          <p:nvPr/>
        </p:nvSpPr>
        <p:spPr>
          <a:xfrm>
            <a:off x="6056631" y="5345274"/>
            <a:ext cx="393056" cy="584775"/>
          </a:xfrm>
          <a:prstGeom prst="rect">
            <a:avLst/>
          </a:prstGeom>
          <a:noFill/>
        </p:spPr>
        <p:txBody>
          <a:bodyPr wrap="none" rtlCol="0">
            <a:spAutoFit/>
          </a:bodyPr>
          <a:lstStyle/>
          <a:p>
            <a:r>
              <a:rPr lang="en-US" sz="3200" dirty="0">
                <a:solidFill>
                  <a:schemeClr val="tx2"/>
                </a:solidFill>
              </a:rPr>
              <a:t>2</a:t>
            </a:r>
          </a:p>
        </p:txBody>
      </p:sp>
      <p:sp>
        <p:nvSpPr>
          <p:cNvPr id="30" name="TextBox 29"/>
          <p:cNvSpPr txBox="1"/>
          <p:nvPr/>
        </p:nvSpPr>
        <p:spPr>
          <a:xfrm>
            <a:off x="6787620" y="5345273"/>
            <a:ext cx="393056" cy="584775"/>
          </a:xfrm>
          <a:prstGeom prst="rect">
            <a:avLst/>
          </a:prstGeom>
          <a:noFill/>
        </p:spPr>
        <p:txBody>
          <a:bodyPr wrap="none" rtlCol="0">
            <a:spAutoFit/>
          </a:bodyPr>
          <a:lstStyle/>
          <a:p>
            <a:r>
              <a:rPr lang="en-US" sz="3200" dirty="0">
                <a:solidFill>
                  <a:schemeClr val="tx2"/>
                </a:solidFill>
              </a:rPr>
              <a:t>2</a:t>
            </a:r>
          </a:p>
        </p:txBody>
      </p:sp>
      <p:sp>
        <p:nvSpPr>
          <p:cNvPr id="31" name="TextBox 30"/>
          <p:cNvSpPr txBox="1"/>
          <p:nvPr/>
        </p:nvSpPr>
        <p:spPr>
          <a:xfrm>
            <a:off x="7518609" y="5345272"/>
            <a:ext cx="393056" cy="584775"/>
          </a:xfrm>
          <a:prstGeom prst="rect">
            <a:avLst/>
          </a:prstGeom>
          <a:noFill/>
        </p:spPr>
        <p:txBody>
          <a:bodyPr wrap="none" rtlCol="0">
            <a:spAutoFit/>
          </a:bodyPr>
          <a:lstStyle/>
          <a:p>
            <a:r>
              <a:rPr lang="en-US" sz="3200" dirty="0" smtClean="0">
                <a:solidFill>
                  <a:schemeClr val="tx2"/>
                </a:solidFill>
              </a:rPr>
              <a:t>3</a:t>
            </a:r>
            <a:endParaRPr lang="en-US" sz="3200" dirty="0">
              <a:solidFill>
                <a:schemeClr val="tx2"/>
              </a:solidFill>
            </a:endParaRPr>
          </a:p>
        </p:txBody>
      </p:sp>
      <p:sp>
        <p:nvSpPr>
          <p:cNvPr id="32" name="TextBox 31"/>
          <p:cNvSpPr txBox="1"/>
          <p:nvPr/>
        </p:nvSpPr>
        <p:spPr>
          <a:xfrm>
            <a:off x="8249597" y="5345271"/>
            <a:ext cx="393056" cy="584775"/>
          </a:xfrm>
          <a:prstGeom prst="rect">
            <a:avLst/>
          </a:prstGeom>
          <a:noFill/>
        </p:spPr>
        <p:txBody>
          <a:bodyPr wrap="none" rtlCol="0">
            <a:spAutoFit/>
          </a:bodyPr>
          <a:lstStyle/>
          <a:p>
            <a:r>
              <a:rPr lang="en-US" sz="3200" dirty="0" smtClean="0">
                <a:solidFill>
                  <a:schemeClr val="tx2"/>
                </a:solidFill>
              </a:rPr>
              <a:t>3</a:t>
            </a:r>
            <a:endParaRPr lang="en-US" sz="3200" dirty="0">
              <a:solidFill>
                <a:schemeClr val="tx2"/>
              </a:solidFill>
            </a:endParaRPr>
          </a:p>
        </p:txBody>
      </p:sp>
      <mc:AlternateContent xmlns:mc="http://schemas.openxmlformats.org/markup-compatibility/2006" xmlns:a14="http://schemas.microsoft.com/office/drawing/2010/main">
        <mc:Choice Requires="a14">
          <p:sp>
            <p:nvSpPr>
              <p:cNvPr id="33" name="TextBox 32"/>
              <p:cNvSpPr txBox="1"/>
              <p:nvPr/>
            </p:nvSpPr>
            <p:spPr>
              <a:xfrm>
                <a:off x="176482" y="6096000"/>
                <a:ext cx="2226315" cy="584775"/>
              </a:xfrm>
              <a:prstGeom prst="rect">
                <a:avLst/>
              </a:prstGeom>
              <a:noFill/>
            </p:spPr>
            <p:txBody>
              <a:bodyPr wrap="none" rtlCol="0">
                <a:spAutoFit/>
              </a:bodyPr>
              <a:lstStyle/>
              <a:p>
                <a:r>
                  <a:rPr lang="en-US" sz="3200" b="1" dirty="0" smtClean="0">
                    <a:solidFill>
                      <a:srgbClr val="7030A0"/>
                    </a:solidFill>
                  </a:rPr>
                  <a:t>Estimate</a:t>
                </a:r>
                <a:r>
                  <a:rPr lang="en-US" sz="3200" b="1" dirty="0">
                    <a:solidFill>
                      <a:srgbClr val="FFC000"/>
                    </a:solidFill>
                  </a:rPr>
                  <a:t> </a:t>
                </a:r>
                <a14:m>
                  <m:oMath xmlns:m="http://schemas.openxmlformats.org/officeDocument/2006/math">
                    <m:acc>
                      <m:accPr>
                        <m:chr m:val="̂"/>
                        <m:ctrlPr>
                          <a:rPr lang="en-US" sz="3200" b="1" i="1" dirty="0" smtClean="0">
                            <a:solidFill>
                              <a:srgbClr val="7030A0"/>
                            </a:solidFill>
                            <a:latin typeface="Cambria Math"/>
                          </a:rPr>
                        </m:ctrlPr>
                      </m:accPr>
                      <m:e>
                        <m:r>
                          <a:rPr lang="en-US" sz="3200" b="1" i="1" dirty="0" smtClean="0">
                            <a:solidFill>
                              <a:srgbClr val="7030A0"/>
                            </a:solidFill>
                            <a:latin typeface="Cambria Math"/>
                          </a:rPr>
                          <m:t>𝒏</m:t>
                        </m:r>
                      </m:e>
                    </m:acc>
                    <m:r>
                      <a:rPr lang="en-US" sz="3200" b="1" i="1" dirty="0">
                        <a:solidFill>
                          <a:srgbClr val="FFC000"/>
                        </a:solidFill>
                        <a:latin typeface="Cambria Math"/>
                      </a:rPr>
                      <m:t> </m:t>
                    </m:r>
                  </m:oMath>
                </a14:m>
                <a:r>
                  <a:rPr lang="en-US" sz="3200" b="1" dirty="0" smtClean="0">
                    <a:solidFill>
                      <a:srgbClr val="7030A0"/>
                    </a:solidFill>
                  </a:rPr>
                  <a:t>:</a:t>
                </a:r>
                <a:endParaRPr lang="en-US" sz="3200" b="1" dirty="0">
                  <a:solidFill>
                    <a:srgbClr val="7030A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76482" y="6096000"/>
                <a:ext cx="2226315" cy="584775"/>
              </a:xfrm>
              <a:prstGeom prst="rect">
                <a:avLst/>
              </a:prstGeom>
              <a:blipFill rotWithShape="1">
                <a:blip r:embed="rId5"/>
                <a:stretch>
                  <a:fillRect l="-7123" t="-12500" r="-5753" b="-34375"/>
                </a:stretch>
              </a:blipFill>
            </p:spPr>
            <p:txBody>
              <a:bodyPr/>
              <a:lstStyle/>
              <a:p>
                <a:r>
                  <a:rPr lang="en-US">
                    <a:noFill/>
                  </a:rPr>
                  <a:t> </a:t>
                </a:r>
              </a:p>
            </p:txBody>
          </p:sp>
        </mc:Fallback>
      </mc:AlternateContent>
      <p:sp>
        <p:nvSpPr>
          <p:cNvPr id="34" name="TextBox 33"/>
          <p:cNvSpPr txBox="1"/>
          <p:nvPr/>
        </p:nvSpPr>
        <p:spPr>
          <a:xfrm>
            <a:off x="2386177" y="6095999"/>
            <a:ext cx="393056" cy="584775"/>
          </a:xfrm>
          <a:prstGeom prst="rect">
            <a:avLst/>
          </a:prstGeom>
          <a:noFill/>
        </p:spPr>
        <p:txBody>
          <a:bodyPr wrap="none" rtlCol="0">
            <a:spAutoFit/>
          </a:bodyPr>
          <a:lstStyle/>
          <a:p>
            <a:r>
              <a:rPr lang="en-US" sz="3200" dirty="0">
                <a:solidFill>
                  <a:srgbClr val="7030A0"/>
                </a:solidFill>
              </a:rPr>
              <a:t>0</a:t>
            </a:r>
          </a:p>
        </p:txBody>
      </p:sp>
      <p:sp>
        <p:nvSpPr>
          <p:cNvPr id="35" name="TextBox 34"/>
          <p:cNvSpPr txBox="1"/>
          <p:nvPr/>
        </p:nvSpPr>
        <p:spPr>
          <a:xfrm>
            <a:off x="3105941" y="6096000"/>
            <a:ext cx="393056" cy="584775"/>
          </a:xfrm>
          <a:prstGeom prst="rect">
            <a:avLst/>
          </a:prstGeom>
          <a:noFill/>
        </p:spPr>
        <p:txBody>
          <a:bodyPr wrap="none" rtlCol="0">
            <a:spAutoFit/>
          </a:bodyPr>
          <a:lstStyle/>
          <a:p>
            <a:r>
              <a:rPr lang="en-US" sz="3200" dirty="0" smtClean="0">
                <a:solidFill>
                  <a:srgbClr val="7030A0"/>
                </a:solidFill>
              </a:rPr>
              <a:t>1</a:t>
            </a:r>
            <a:endParaRPr lang="en-US" sz="3200" dirty="0">
              <a:solidFill>
                <a:srgbClr val="7030A0"/>
              </a:solidFill>
            </a:endParaRPr>
          </a:p>
        </p:txBody>
      </p:sp>
      <p:sp>
        <p:nvSpPr>
          <p:cNvPr id="36" name="TextBox 35"/>
          <p:cNvSpPr txBox="1"/>
          <p:nvPr/>
        </p:nvSpPr>
        <p:spPr>
          <a:xfrm>
            <a:off x="3812368" y="6085113"/>
            <a:ext cx="393056" cy="584775"/>
          </a:xfrm>
          <a:prstGeom prst="rect">
            <a:avLst/>
          </a:prstGeom>
          <a:noFill/>
        </p:spPr>
        <p:txBody>
          <a:bodyPr wrap="none" rtlCol="0">
            <a:spAutoFit/>
          </a:bodyPr>
          <a:lstStyle/>
          <a:p>
            <a:r>
              <a:rPr lang="en-US" sz="3200" dirty="0" smtClean="0">
                <a:solidFill>
                  <a:srgbClr val="7030A0"/>
                </a:solidFill>
              </a:rPr>
              <a:t>1</a:t>
            </a:r>
            <a:endParaRPr lang="en-US" sz="3200" dirty="0">
              <a:solidFill>
                <a:srgbClr val="7030A0"/>
              </a:solidFill>
            </a:endParaRPr>
          </a:p>
        </p:txBody>
      </p:sp>
      <p:sp>
        <p:nvSpPr>
          <p:cNvPr id="37" name="TextBox 36"/>
          <p:cNvSpPr txBox="1"/>
          <p:nvPr/>
        </p:nvSpPr>
        <p:spPr>
          <a:xfrm>
            <a:off x="4594653" y="6085112"/>
            <a:ext cx="393056" cy="584775"/>
          </a:xfrm>
          <a:prstGeom prst="rect">
            <a:avLst/>
          </a:prstGeom>
          <a:noFill/>
        </p:spPr>
        <p:txBody>
          <a:bodyPr wrap="none" rtlCol="0">
            <a:spAutoFit/>
          </a:bodyPr>
          <a:lstStyle/>
          <a:p>
            <a:r>
              <a:rPr lang="en-US" sz="3200" dirty="0" smtClean="0">
                <a:solidFill>
                  <a:srgbClr val="7030A0"/>
                </a:solidFill>
              </a:rPr>
              <a:t>3</a:t>
            </a:r>
            <a:endParaRPr lang="en-US" sz="3200" dirty="0">
              <a:solidFill>
                <a:srgbClr val="7030A0"/>
              </a:solidFill>
            </a:endParaRPr>
          </a:p>
        </p:txBody>
      </p:sp>
      <p:sp>
        <p:nvSpPr>
          <p:cNvPr id="38" name="TextBox 37"/>
          <p:cNvSpPr txBox="1"/>
          <p:nvPr/>
        </p:nvSpPr>
        <p:spPr>
          <a:xfrm>
            <a:off x="5325642" y="6096000"/>
            <a:ext cx="393056" cy="584775"/>
          </a:xfrm>
          <a:prstGeom prst="rect">
            <a:avLst/>
          </a:prstGeom>
          <a:noFill/>
        </p:spPr>
        <p:txBody>
          <a:bodyPr wrap="none" rtlCol="0">
            <a:spAutoFit/>
          </a:bodyPr>
          <a:lstStyle/>
          <a:p>
            <a:r>
              <a:rPr lang="en-US" sz="3200" dirty="0" smtClean="0">
                <a:solidFill>
                  <a:srgbClr val="7030A0"/>
                </a:solidFill>
              </a:rPr>
              <a:t>3</a:t>
            </a:r>
            <a:endParaRPr lang="en-US" sz="3200" dirty="0">
              <a:solidFill>
                <a:srgbClr val="7030A0"/>
              </a:solidFill>
            </a:endParaRPr>
          </a:p>
        </p:txBody>
      </p:sp>
      <p:sp>
        <p:nvSpPr>
          <p:cNvPr id="39" name="TextBox 38"/>
          <p:cNvSpPr txBox="1"/>
          <p:nvPr/>
        </p:nvSpPr>
        <p:spPr>
          <a:xfrm>
            <a:off x="6056631" y="6096000"/>
            <a:ext cx="393056" cy="584775"/>
          </a:xfrm>
          <a:prstGeom prst="rect">
            <a:avLst/>
          </a:prstGeom>
          <a:noFill/>
        </p:spPr>
        <p:txBody>
          <a:bodyPr wrap="none" rtlCol="0">
            <a:spAutoFit/>
          </a:bodyPr>
          <a:lstStyle/>
          <a:p>
            <a:r>
              <a:rPr lang="en-US" sz="3200" dirty="0" smtClean="0">
                <a:solidFill>
                  <a:srgbClr val="7030A0"/>
                </a:solidFill>
              </a:rPr>
              <a:t>3</a:t>
            </a:r>
            <a:endParaRPr lang="en-US" sz="3200" dirty="0">
              <a:solidFill>
                <a:srgbClr val="7030A0"/>
              </a:solidFill>
            </a:endParaRPr>
          </a:p>
        </p:txBody>
      </p:sp>
      <p:sp>
        <p:nvSpPr>
          <p:cNvPr id="40" name="TextBox 39"/>
          <p:cNvSpPr txBox="1"/>
          <p:nvPr/>
        </p:nvSpPr>
        <p:spPr>
          <a:xfrm>
            <a:off x="6843676" y="6085111"/>
            <a:ext cx="393056" cy="584775"/>
          </a:xfrm>
          <a:prstGeom prst="rect">
            <a:avLst/>
          </a:prstGeom>
          <a:noFill/>
        </p:spPr>
        <p:txBody>
          <a:bodyPr wrap="none" rtlCol="0">
            <a:spAutoFit/>
          </a:bodyPr>
          <a:lstStyle/>
          <a:p>
            <a:r>
              <a:rPr lang="en-US" sz="3200" dirty="0" smtClean="0">
                <a:solidFill>
                  <a:srgbClr val="7030A0"/>
                </a:solidFill>
              </a:rPr>
              <a:t>3</a:t>
            </a:r>
            <a:endParaRPr lang="en-US" sz="3200" dirty="0">
              <a:solidFill>
                <a:srgbClr val="7030A0"/>
              </a:solidFill>
            </a:endParaRPr>
          </a:p>
        </p:txBody>
      </p:sp>
      <p:sp>
        <p:nvSpPr>
          <p:cNvPr id="41" name="TextBox 40"/>
          <p:cNvSpPr txBox="1"/>
          <p:nvPr/>
        </p:nvSpPr>
        <p:spPr>
          <a:xfrm>
            <a:off x="7518609" y="6085113"/>
            <a:ext cx="393056" cy="584775"/>
          </a:xfrm>
          <a:prstGeom prst="rect">
            <a:avLst/>
          </a:prstGeom>
          <a:noFill/>
        </p:spPr>
        <p:txBody>
          <a:bodyPr wrap="none" rtlCol="0">
            <a:spAutoFit/>
          </a:bodyPr>
          <a:lstStyle/>
          <a:p>
            <a:r>
              <a:rPr lang="en-US" sz="3200" dirty="0" smtClean="0">
                <a:solidFill>
                  <a:srgbClr val="7030A0"/>
                </a:solidFill>
              </a:rPr>
              <a:t>7</a:t>
            </a:r>
            <a:endParaRPr lang="en-US" sz="3200" dirty="0">
              <a:solidFill>
                <a:srgbClr val="7030A0"/>
              </a:solidFill>
            </a:endParaRPr>
          </a:p>
        </p:txBody>
      </p:sp>
      <p:sp>
        <p:nvSpPr>
          <p:cNvPr id="42" name="TextBox 41"/>
          <p:cNvSpPr txBox="1"/>
          <p:nvPr/>
        </p:nvSpPr>
        <p:spPr>
          <a:xfrm>
            <a:off x="8249597" y="6082447"/>
            <a:ext cx="393056" cy="584775"/>
          </a:xfrm>
          <a:prstGeom prst="rect">
            <a:avLst/>
          </a:prstGeom>
          <a:noFill/>
        </p:spPr>
        <p:txBody>
          <a:bodyPr wrap="none" rtlCol="0">
            <a:spAutoFit/>
          </a:bodyPr>
          <a:lstStyle/>
          <a:p>
            <a:r>
              <a:rPr lang="en-US" sz="3200" dirty="0" smtClean="0">
                <a:solidFill>
                  <a:srgbClr val="7030A0"/>
                </a:solidFill>
              </a:rPr>
              <a:t>7</a:t>
            </a:r>
            <a:endParaRPr lang="en-US" sz="3200" dirty="0">
              <a:solidFill>
                <a:srgbClr val="7030A0"/>
              </a:solidFill>
            </a:endParaRPr>
          </a:p>
        </p:txBody>
      </p:sp>
      <p:sp>
        <p:nvSpPr>
          <p:cNvPr id="43" name="TextBox 42"/>
          <p:cNvSpPr txBox="1"/>
          <p:nvPr/>
        </p:nvSpPr>
        <p:spPr>
          <a:xfrm>
            <a:off x="3081379" y="3774711"/>
            <a:ext cx="495649" cy="584775"/>
          </a:xfrm>
          <a:prstGeom prst="rect">
            <a:avLst/>
          </a:prstGeom>
          <a:noFill/>
        </p:spPr>
        <p:txBody>
          <a:bodyPr wrap="none" rtlCol="0">
            <a:spAutoFit/>
          </a:bodyPr>
          <a:lstStyle/>
          <a:p>
            <a:r>
              <a:rPr lang="en-US" sz="3200" dirty="0">
                <a:solidFill>
                  <a:srgbClr val="FFC000"/>
                </a:solidFill>
              </a:rPr>
              <a:t>1</a:t>
            </a:r>
            <a:r>
              <a:rPr lang="en-US" sz="3200" dirty="0" smtClean="0">
                <a:solidFill>
                  <a:srgbClr val="FFC000"/>
                </a:solidFill>
              </a:rPr>
              <a:t>,</a:t>
            </a:r>
            <a:endParaRPr lang="en-US" sz="3200" dirty="0">
              <a:solidFill>
                <a:srgbClr val="FFC000"/>
              </a:solidFill>
            </a:endParaRPr>
          </a:p>
        </p:txBody>
      </p:sp>
      <p:sp>
        <p:nvSpPr>
          <p:cNvPr id="44" name="TextBox 43"/>
          <p:cNvSpPr txBox="1"/>
          <p:nvPr/>
        </p:nvSpPr>
        <p:spPr>
          <a:xfrm>
            <a:off x="3812368" y="3774710"/>
            <a:ext cx="495649" cy="584775"/>
          </a:xfrm>
          <a:prstGeom prst="rect">
            <a:avLst/>
          </a:prstGeom>
          <a:noFill/>
        </p:spPr>
        <p:txBody>
          <a:bodyPr wrap="none" rtlCol="0">
            <a:spAutoFit/>
          </a:bodyPr>
          <a:lstStyle/>
          <a:p>
            <a:r>
              <a:rPr lang="en-US" sz="3200" dirty="0">
                <a:solidFill>
                  <a:srgbClr val="FFC000"/>
                </a:solidFill>
              </a:rPr>
              <a:t>2</a:t>
            </a:r>
            <a:r>
              <a:rPr lang="en-US" sz="3200" dirty="0" smtClean="0">
                <a:solidFill>
                  <a:srgbClr val="FFC000"/>
                </a:solidFill>
              </a:rPr>
              <a:t>,</a:t>
            </a:r>
            <a:endParaRPr lang="en-US" sz="3200" dirty="0">
              <a:solidFill>
                <a:srgbClr val="FFC000"/>
              </a:solidFill>
            </a:endParaRPr>
          </a:p>
        </p:txBody>
      </p:sp>
      <p:sp>
        <p:nvSpPr>
          <p:cNvPr id="45" name="TextBox 44"/>
          <p:cNvSpPr txBox="1"/>
          <p:nvPr/>
        </p:nvSpPr>
        <p:spPr>
          <a:xfrm>
            <a:off x="4543357" y="3774710"/>
            <a:ext cx="495649" cy="584775"/>
          </a:xfrm>
          <a:prstGeom prst="rect">
            <a:avLst/>
          </a:prstGeom>
          <a:noFill/>
        </p:spPr>
        <p:txBody>
          <a:bodyPr wrap="none" rtlCol="0">
            <a:spAutoFit/>
          </a:bodyPr>
          <a:lstStyle/>
          <a:p>
            <a:r>
              <a:rPr lang="en-US" sz="3200" dirty="0">
                <a:solidFill>
                  <a:srgbClr val="FFC000"/>
                </a:solidFill>
              </a:rPr>
              <a:t>3</a:t>
            </a:r>
            <a:r>
              <a:rPr lang="en-US" sz="3200" dirty="0" smtClean="0">
                <a:solidFill>
                  <a:srgbClr val="FFC000"/>
                </a:solidFill>
              </a:rPr>
              <a:t>,</a:t>
            </a:r>
            <a:endParaRPr lang="en-US" sz="3200" dirty="0">
              <a:solidFill>
                <a:srgbClr val="FFC000"/>
              </a:solidFill>
            </a:endParaRPr>
          </a:p>
        </p:txBody>
      </p:sp>
      <p:sp>
        <p:nvSpPr>
          <p:cNvPr id="46" name="TextBox 45"/>
          <p:cNvSpPr txBox="1"/>
          <p:nvPr/>
        </p:nvSpPr>
        <p:spPr>
          <a:xfrm>
            <a:off x="5274346" y="3774709"/>
            <a:ext cx="495649" cy="584775"/>
          </a:xfrm>
          <a:prstGeom prst="rect">
            <a:avLst/>
          </a:prstGeom>
          <a:noFill/>
        </p:spPr>
        <p:txBody>
          <a:bodyPr wrap="none" rtlCol="0">
            <a:spAutoFit/>
          </a:bodyPr>
          <a:lstStyle/>
          <a:p>
            <a:r>
              <a:rPr lang="en-US" sz="3200" dirty="0">
                <a:solidFill>
                  <a:srgbClr val="FFC000"/>
                </a:solidFill>
              </a:rPr>
              <a:t>4</a:t>
            </a:r>
            <a:r>
              <a:rPr lang="en-US" sz="3200" dirty="0" smtClean="0">
                <a:solidFill>
                  <a:srgbClr val="FFC000"/>
                </a:solidFill>
              </a:rPr>
              <a:t>,</a:t>
            </a:r>
            <a:endParaRPr lang="en-US" sz="3200" dirty="0">
              <a:solidFill>
                <a:srgbClr val="FFC000"/>
              </a:solidFill>
            </a:endParaRPr>
          </a:p>
        </p:txBody>
      </p:sp>
      <p:sp>
        <p:nvSpPr>
          <p:cNvPr id="47" name="TextBox 46"/>
          <p:cNvSpPr txBox="1"/>
          <p:nvPr/>
        </p:nvSpPr>
        <p:spPr>
          <a:xfrm>
            <a:off x="6005335" y="3780152"/>
            <a:ext cx="495649" cy="584775"/>
          </a:xfrm>
          <a:prstGeom prst="rect">
            <a:avLst/>
          </a:prstGeom>
          <a:noFill/>
        </p:spPr>
        <p:txBody>
          <a:bodyPr wrap="none" rtlCol="0">
            <a:spAutoFit/>
          </a:bodyPr>
          <a:lstStyle/>
          <a:p>
            <a:r>
              <a:rPr lang="en-US" sz="3200" dirty="0" smtClean="0">
                <a:solidFill>
                  <a:srgbClr val="FFC000"/>
                </a:solidFill>
              </a:rPr>
              <a:t>5,</a:t>
            </a:r>
            <a:endParaRPr lang="en-US" sz="3200" dirty="0">
              <a:solidFill>
                <a:srgbClr val="FFC000"/>
              </a:solidFill>
            </a:endParaRPr>
          </a:p>
        </p:txBody>
      </p:sp>
      <p:sp>
        <p:nvSpPr>
          <p:cNvPr id="48" name="TextBox 47"/>
          <p:cNvSpPr txBox="1"/>
          <p:nvPr/>
        </p:nvSpPr>
        <p:spPr>
          <a:xfrm>
            <a:off x="6736324" y="3780151"/>
            <a:ext cx="495649" cy="584775"/>
          </a:xfrm>
          <a:prstGeom prst="rect">
            <a:avLst/>
          </a:prstGeom>
          <a:noFill/>
        </p:spPr>
        <p:txBody>
          <a:bodyPr wrap="none" rtlCol="0">
            <a:spAutoFit/>
          </a:bodyPr>
          <a:lstStyle/>
          <a:p>
            <a:r>
              <a:rPr lang="en-US" sz="3200" dirty="0" smtClean="0">
                <a:solidFill>
                  <a:srgbClr val="FFC000"/>
                </a:solidFill>
              </a:rPr>
              <a:t>6,</a:t>
            </a:r>
            <a:endParaRPr lang="en-US" sz="3200" dirty="0">
              <a:solidFill>
                <a:srgbClr val="FFC000"/>
              </a:solidFill>
            </a:endParaRPr>
          </a:p>
        </p:txBody>
      </p:sp>
      <p:sp>
        <p:nvSpPr>
          <p:cNvPr id="49" name="TextBox 48"/>
          <p:cNvSpPr txBox="1"/>
          <p:nvPr/>
        </p:nvSpPr>
        <p:spPr>
          <a:xfrm>
            <a:off x="7467313" y="3780151"/>
            <a:ext cx="495649" cy="584775"/>
          </a:xfrm>
          <a:prstGeom prst="rect">
            <a:avLst/>
          </a:prstGeom>
          <a:noFill/>
        </p:spPr>
        <p:txBody>
          <a:bodyPr wrap="none" rtlCol="0">
            <a:spAutoFit/>
          </a:bodyPr>
          <a:lstStyle/>
          <a:p>
            <a:r>
              <a:rPr lang="en-US" sz="3200" dirty="0">
                <a:solidFill>
                  <a:srgbClr val="FFC000"/>
                </a:solidFill>
              </a:rPr>
              <a:t>7</a:t>
            </a:r>
            <a:r>
              <a:rPr lang="en-US" sz="3200" dirty="0" smtClean="0">
                <a:solidFill>
                  <a:srgbClr val="FFC000"/>
                </a:solidFill>
              </a:rPr>
              <a:t>,</a:t>
            </a:r>
            <a:endParaRPr lang="en-US" sz="3200" dirty="0">
              <a:solidFill>
                <a:srgbClr val="FFC000"/>
              </a:solidFill>
            </a:endParaRPr>
          </a:p>
        </p:txBody>
      </p:sp>
      <p:sp>
        <p:nvSpPr>
          <p:cNvPr id="50" name="TextBox 49"/>
          <p:cNvSpPr txBox="1"/>
          <p:nvPr/>
        </p:nvSpPr>
        <p:spPr>
          <a:xfrm>
            <a:off x="8198301" y="3780150"/>
            <a:ext cx="495649" cy="584775"/>
          </a:xfrm>
          <a:prstGeom prst="rect">
            <a:avLst/>
          </a:prstGeom>
          <a:noFill/>
        </p:spPr>
        <p:txBody>
          <a:bodyPr wrap="none" rtlCol="0">
            <a:spAutoFit/>
          </a:bodyPr>
          <a:lstStyle/>
          <a:p>
            <a:r>
              <a:rPr lang="en-US" sz="3200" dirty="0" smtClean="0">
                <a:solidFill>
                  <a:srgbClr val="FFC000"/>
                </a:solidFill>
              </a:rPr>
              <a:t>8,</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51" name="TextBox 50"/>
              <p:cNvSpPr txBox="1"/>
              <p:nvPr/>
            </p:nvSpPr>
            <p:spPr>
              <a:xfrm>
                <a:off x="508496" y="3816726"/>
                <a:ext cx="1674882" cy="584775"/>
              </a:xfrm>
              <a:prstGeom prst="rect">
                <a:avLst/>
              </a:prstGeom>
              <a:noFill/>
            </p:spPr>
            <p:txBody>
              <a:bodyPr wrap="none" rtlCol="0">
                <a:spAutoFit/>
              </a:bodyPr>
              <a:lstStyle/>
              <a:p>
                <a:r>
                  <a:rPr lang="en-US" sz="3200" b="1" dirty="0" smtClean="0">
                    <a:solidFill>
                      <a:srgbClr val="FFC000"/>
                    </a:solidFill>
                  </a:rPr>
                  <a:t>Count </a:t>
                </a:r>
                <a14:m>
                  <m:oMath xmlns:m="http://schemas.openxmlformats.org/officeDocument/2006/math">
                    <m:r>
                      <a:rPr lang="en-US" sz="3200" b="1" i="1" dirty="0" smtClean="0">
                        <a:solidFill>
                          <a:srgbClr val="FFC000"/>
                        </a:solidFill>
                        <a:latin typeface="Cambria Math"/>
                      </a:rPr>
                      <m:t>𝒏</m:t>
                    </m:r>
                  </m:oMath>
                </a14:m>
                <a:r>
                  <a:rPr lang="en-US" sz="3200" b="1" dirty="0" smtClean="0">
                    <a:solidFill>
                      <a:srgbClr val="FFC000"/>
                    </a:solidFill>
                  </a:rPr>
                  <a:t>:</a:t>
                </a:r>
                <a:endParaRPr lang="en-US" sz="3200" b="1" dirty="0">
                  <a:solidFill>
                    <a:srgbClr val="FFC00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08496" y="3816726"/>
                <a:ext cx="1674882" cy="584775"/>
              </a:xfrm>
              <a:prstGeom prst="rect">
                <a:avLst/>
              </a:prstGeom>
              <a:blipFill rotWithShape="1">
                <a:blip r:embed="rId6"/>
                <a:stretch>
                  <a:fillRect l="-9091" t="-12500" r="-80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377469" y="4412804"/>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2</m:t>
                        </m:r>
                      </m:den>
                    </m:f>
                  </m:oMath>
                </a14:m>
                <a:r>
                  <a:rPr lang="en-US" sz="3200" dirty="0" smtClean="0"/>
                  <a:t> </a:t>
                </a:r>
                <a:endParaRPr lang="en-US" sz="3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377469" y="4412804"/>
                <a:ext cx="450764" cy="78771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041325" y="4412804"/>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2</m:t>
                        </m:r>
                      </m:den>
                    </m:f>
                  </m:oMath>
                </a14:m>
                <a:r>
                  <a:rPr lang="en-US" sz="3200" dirty="0" smtClean="0"/>
                  <a:t> </a:t>
                </a:r>
                <a:endParaRPr lang="en-US" sz="3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041325" y="4412804"/>
                <a:ext cx="450764" cy="78771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830309" y="4412804"/>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oMath>
                </a14:m>
                <a:r>
                  <a:rPr lang="en-US" sz="3200" dirty="0" smtClean="0"/>
                  <a:t> </a:t>
                </a:r>
                <a:endParaRPr lang="en-US" sz="3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830309" y="4412804"/>
                <a:ext cx="450764" cy="78771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621732" y="4412804"/>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oMath>
                </a14:m>
                <a:r>
                  <a:rPr lang="en-US" sz="3200" dirty="0" smtClean="0"/>
                  <a:t> </a:t>
                </a:r>
                <a:endParaRPr lang="en-US" sz="3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621732" y="4412804"/>
                <a:ext cx="450764" cy="78771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301425" y="4412804"/>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oMath>
                </a14:m>
                <a:r>
                  <a:rPr lang="en-US" sz="3200" dirty="0" smtClean="0"/>
                  <a:t> </a:t>
                </a:r>
                <a:endParaRPr lang="en-US" sz="3200" dirty="0"/>
              </a:p>
            </p:txBody>
          </p:sp>
        </mc:Choice>
        <mc:Fallback xmlns="">
          <p:sp>
            <p:nvSpPr>
              <p:cNvPr id="56" name="TextBox 55"/>
              <p:cNvSpPr txBox="1">
                <a:spLocks noRot="1" noChangeAspect="1" noMove="1" noResize="1" noEditPoints="1" noAdjustHandles="1" noChangeArrowheads="1" noChangeShapeType="1" noTextEdit="1"/>
              </p:cNvSpPr>
              <p:nvPr/>
            </p:nvSpPr>
            <p:spPr>
              <a:xfrm>
                <a:off x="6301425" y="4412804"/>
                <a:ext cx="450764" cy="787716"/>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7139766" y="4412804"/>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oMath>
                </a14:m>
                <a:r>
                  <a:rPr lang="en-US" sz="3200" dirty="0" smtClean="0"/>
                  <a:t> </a:t>
                </a:r>
                <a:endParaRPr lang="en-US" sz="3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139766" y="4412804"/>
                <a:ext cx="450764" cy="787716"/>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792927" y="4412804"/>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8</m:t>
                        </m:r>
                      </m:den>
                    </m:f>
                  </m:oMath>
                </a14:m>
                <a:r>
                  <a:rPr lang="en-US" sz="3200" dirty="0" smtClean="0"/>
                  <a:t> </a:t>
                </a:r>
                <a:endParaRPr lang="en-US" sz="3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792927" y="4412804"/>
                <a:ext cx="450764" cy="787716"/>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8546717" y="4412804"/>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8</m:t>
                        </m:r>
                      </m:den>
                    </m:f>
                  </m:oMath>
                </a14:m>
                <a:r>
                  <a:rPr lang="en-US" sz="3200" dirty="0" smtClean="0"/>
                  <a:t> </a:t>
                </a:r>
                <a:endParaRPr lang="en-US" sz="3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8546717" y="4412804"/>
                <a:ext cx="450764" cy="787716"/>
              </a:xfrm>
              <a:prstGeom prst="rect">
                <a:avLst/>
              </a:prstGeom>
              <a:blipFill rotWithShape="1">
                <a:blip r:embed="rId14"/>
                <a:stretch>
                  <a:fillRect/>
                </a:stretch>
              </a:blipFill>
            </p:spPr>
            <p:txBody>
              <a:bodyPr/>
              <a:lstStyle/>
              <a:p>
                <a:r>
                  <a:rPr lang="en-US">
                    <a:noFill/>
                  </a:rPr>
                  <a:t> </a:t>
                </a:r>
              </a:p>
            </p:txBody>
          </p:sp>
        </mc:Fallback>
      </mc:AlternateContent>
      <p:cxnSp>
        <p:nvCxnSpPr>
          <p:cNvPr id="61" name="Straight Connector 60"/>
          <p:cNvCxnSpPr/>
          <p:nvPr/>
        </p:nvCxnSpPr>
        <p:spPr>
          <a:xfrm>
            <a:off x="2342165" y="3218400"/>
            <a:ext cx="0" cy="3448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1189" y="3774709"/>
            <a:ext cx="8816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35211" y="4359484"/>
            <a:ext cx="8816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6482" y="5345271"/>
            <a:ext cx="8816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92087" y="6096000"/>
            <a:ext cx="8816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03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Algorithm: </a:t>
            </a:r>
            <a:r>
              <a:rPr lang="en-US" dirty="0" err="1" smtClean="0"/>
              <a:t>Unbiasedness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76400"/>
                <a:ext cx="8229600" cy="4525963"/>
              </a:xfrm>
            </p:spPr>
            <p:txBody>
              <a:bodyPr>
                <a:normAutofit lnSpcReduction="10000"/>
              </a:bodyPr>
              <a:lstStyle/>
              <a:p>
                <a:pPr>
                  <a:buFont typeface="Wingdings" panose="05000000000000000000" pitchFamily="2" charset="2"/>
                  <a:buChar char="§"/>
                </a:pPr>
                <a:r>
                  <a:rPr lang="en-US" dirty="0" smtClean="0"/>
                  <a:t>When </a:t>
                </a:r>
                <a14:m>
                  <m:oMath xmlns:m="http://schemas.openxmlformats.org/officeDocument/2006/math">
                    <m:r>
                      <a:rPr lang="en-US" b="1" i="1" dirty="0" smtClean="0">
                        <a:solidFill>
                          <a:schemeClr val="tx2"/>
                        </a:solidFill>
                        <a:latin typeface="Cambria Math"/>
                      </a:rPr>
                      <m:t>𝒏</m:t>
                    </m:r>
                    <m:r>
                      <a:rPr lang="en-US" b="1" i="1" dirty="0" smtClean="0">
                        <a:solidFill>
                          <a:schemeClr val="tx2"/>
                        </a:solidFill>
                        <a:latin typeface="Cambria Math"/>
                      </a:rPr>
                      <m:t>=</m:t>
                    </m:r>
                    <m:r>
                      <a:rPr lang="en-US" b="1" i="1" dirty="0" smtClean="0">
                        <a:solidFill>
                          <a:schemeClr val="tx2"/>
                        </a:solidFill>
                        <a:latin typeface="Cambria Math"/>
                      </a:rPr>
                      <m:t>𝟏</m:t>
                    </m:r>
                  </m:oMath>
                </a14:m>
                <a:r>
                  <a:rPr lang="en-US" dirty="0" smtClean="0"/>
                  <a:t>,  </a:t>
                </a:r>
                <a14:m>
                  <m:oMath xmlns:m="http://schemas.openxmlformats.org/officeDocument/2006/math">
                    <m:r>
                      <a:rPr lang="en-US" b="1" i="1" dirty="0" smtClean="0">
                        <a:solidFill>
                          <a:schemeClr val="tx2"/>
                        </a:solidFill>
                        <a:latin typeface="Cambria Math"/>
                      </a:rPr>
                      <m:t>𝒙</m:t>
                    </m:r>
                    <m:r>
                      <a:rPr lang="en-US" b="1" i="1" dirty="0" smtClean="0">
                        <a:solidFill>
                          <a:schemeClr val="tx2"/>
                        </a:solidFill>
                        <a:latin typeface="Cambria Math"/>
                      </a:rPr>
                      <m:t> =</m:t>
                    </m:r>
                    <m:r>
                      <a:rPr lang="en-US" b="1" i="1" dirty="0" smtClean="0">
                        <a:solidFill>
                          <a:schemeClr val="tx2"/>
                        </a:solidFill>
                        <a:latin typeface="Cambria Math"/>
                      </a:rPr>
                      <m:t>𝟏</m:t>
                    </m:r>
                  </m:oMath>
                </a14:m>
                <a:r>
                  <a:rPr lang="en-US" dirty="0" smtClean="0"/>
                  <a:t>, </a:t>
                </a:r>
              </a:p>
              <a:p>
                <a:pPr marL="0" indent="0">
                  <a:buNone/>
                </a:pPr>
                <a:r>
                  <a:rPr lang="en-US" dirty="0"/>
                  <a:t> </a:t>
                </a:r>
                <a:r>
                  <a:rPr lang="en-US" dirty="0" smtClean="0"/>
                  <a:t>           estimate is </a:t>
                </a:r>
                <a14:m>
                  <m:oMath xmlns:m="http://schemas.openxmlformats.org/officeDocument/2006/math">
                    <m:sSup>
                      <m:sSupPr>
                        <m:ctrlPr>
                          <a:rPr lang="en-US" b="1" i="1" smtClean="0">
                            <a:solidFill>
                              <a:schemeClr val="tx2"/>
                            </a:solidFill>
                            <a:latin typeface="Cambria Math"/>
                          </a:rPr>
                        </m:ctrlPr>
                      </m:sSupPr>
                      <m:e>
                        <m:acc>
                          <m:accPr>
                            <m:chr m:val="̂"/>
                            <m:ctrlPr>
                              <a:rPr lang="en-US" b="1" i="1" dirty="0">
                                <a:solidFill>
                                  <a:schemeClr val="tx2"/>
                                </a:solidFill>
                                <a:latin typeface="Cambria Math"/>
                              </a:rPr>
                            </m:ctrlPr>
                          </m:accPr>
                          <m:e>
                            <m:r>
                              <a:rPr lang="en-US" i="1" dirty="0">
                                <a:solidFill>
                                  <a:schemeClr val="tx2"/>
                                </a:solidFill>
                                <a:latin typeface="Cambria Math"/>
                              </a:rPr>
                              <m:t>𝑛</m:t>
                            </m:r>
                          </m:e>
                        </m:acc>
                        <m:r>
                          <a:rPr lang="en-US" b="1" i="1" dirty="0" smtClean="0">
                            <a:solidFill>
                              <a:schemeClr val="tx2"/>
                            </a:solidFill>
                            <a:latin typeface="Cambria Math"/>
                          </a:rPr>
                          <m:t>=</m:t>
                        </m:r>
                        <m:r>
                          <a:rPr lang="en-US" b="1" i="1" smtClean="0">
                            <a:solidFill>
                              <a:schemeClr val="tx2"/>
                            </a:solidFill>
                            <a:latin typeface="Cambria Math"/>
                          </a:rPr>
                          <m:t>𝟐</m:t>
                        </m:r>
                      </m:e>
                      <m:sup>
                        <m:r>
                          <a:rPr lang="en-US" b="1" i="1" smtClean="0">
                            <a:solidFill>
                              <a:schemeClr val="tx2"/>
                            </a:solidFill>
                            <a:latin typeface="Cambria Math"/>
                          </a:rPr>
                          <m:t>𝟏</m:t>
                        </m:r>
                      </m:sup>
                    </m:sSup>
                    <m:r>
                      <a:rPr lang="en-US" b="1" i="1" smtClean="0">
                        <a:solidFill>
                          <a:schemeClr val="tx2"/>
                        </a:solidFill>
                        <a:latin typeface="Cambria Math"/>
                      </a:rPr>
                      <m:t>−</m:t>
                    </m:r>
                    <m:r>
                      <a:rPr lang="en-US" b="1" i="1" smtClean="0">
                        <a:solidFill>
                          <a:schemeClr val="tx2"/>
                        </a:solidFill>
                        <a:latin typeface="Cambria Math"/>
                      </a:rPr>
                      <m:t>𝟏</m:t>
                    </m:r>
                    <m:r>
                      <a:rPr lang="en-US" b="1" i="1" smtClean="0">
                        <a:solidFill>
                          <a:schemeClr val="tx2"/>
                        </a:solidFill>
                        <a:latin typeface="Cambria Math"/>
                      </a:rPr>
                      <m:t>=</m:t>
                    </m:r>
                    <m:r>
                      <a:rPr lang="en-US" b="1" i="1" smtClean="0">
                        <a:solidFill>
                          <a:schemeClr val="tx2"/>
                        </a:solidFill>
                        <a:latin typeface="Cambria Math"/>
                      </a:rPr>
                      <m:t>𝟏</m:t>
                    </m:r>
                  </m:oMath>
                </a14:m>
                <a:endParaRPr lang="en-US" b="1" dirty="0" smtClean="0">
                  <a:solidFill>
                    <a:schemeClr val="tx2"/>
                  </a:solidFill>
                </a:endParaRPr>
              </a:p>
              <a:p>
                <a:pPr>
                  <a:buFont typeface="Wingdings" panose="05000000000000000000" pitchFamily="2" charset="2"/>
                  <a:buChar char="§"/>
                </a:pPr>
                <a:r>
                  <a:rPr lang="en-US" dirty="0"/>
                  <a:t>When </a:t>
                </a:r>
                <a14:m>
                  <m:oMath xmlns:m="http://schemas.openxmlformats.org/officeDocument/2006/math">
                    <m:r>
                      <a:rPr lang="en-US" b="1" i="1" dirty="0">
                        <a:solidFill>
                          <a:schemeClr val="tx2"/>
                        </a:solidFill>
                        <a:latin typeface="Cambria Math"/>
                      </a:rPr>
                      <m:t>𝒏</m:t>
                    </m:r>
                    <m:r>
                      <a:rPr lang="en-US" b="1" i="1" dirty="0">
                        <a:solidFill>
                          <a:schemeClr val="tx2"/>
                        </a:solidFill>
                        <a:latin typeface="Cambria Math"/>
                      </a:rPr>
                      <m:t>=</m:t>
                    </m:r>
                    <m:r>
                      <a:rPr lang="en-US" b="1" i="1" dirty="0" smtClean="0">
                        <a:solidFill>
                          <a:schemeClr val="tx2"/>
                        </a:solidFill>
                        <a:latin typeface="Cambria Math"/>
                      </a:rPr>
                      <m:t>𝟐</m:t>
                    </m:r>
                  </m:oMath>
                </a14:m>
                <a:r>
                  <a:rPr lang="en-US" dirty="0"/>
                  <a:t>, </a:t>
                </a:r>
                <a:endParaRPr lang="en-US" dirty="0" smtClean="0"/>
              </a:p>
              <a:p>
                <a:pPr marL="0" indent="0">
                  <a:buNone/>
                </a:pPr>
                <a:r>
                  <a:rPr lang="en-US" dirty="0"/>
                  <a:t> </a:t>
                </a:r>
                <a:r>
                  <a:rPr lang="en-US" dirty="0" smtClean="0"/>
                  <a:t>         with  </a:t>
                </a:r>
                <a14:m>
                  <m:oMath xmlns:m="http://schemas.openxmlformats.org/officeDocument/2006/math">
                    <m:r>
                      <a:rPr lang="en-US" b="0" i="1" smtClean="0">
                        <a:latin typeface="Cambria Math"/>
                      </a:rPr>
                      <m:t>𝑝</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oMath>
                </a14:m>
                <a:r>
                  <a:rPr lang="en-US" dirty="0" smtClean="0"/>
                  <a:t> , </a:t>
                </a:r>
                <a14:m>
                  <m:oMath xmlns:m="http://schemas.openxmlformats.org/officeDocument/2006/math">
                    <m:r>
                      <a:rPr lang="en-US" b="1" i="1" dirty="0">
                        <a:solidFill>
                          <a:schemeClr val="tx2"/>
                        </a:solidFill>
                        <a:latin typeface="Cambria Math"/>
                      </a:rPr>
                      <m:t>𝒙</m:t>
                    </m:r>
                    <m:r>
                      <a:rPr lang="en-US" b="1" i="1" dirty="0">
                        <a:solidFill>
                          <a:schemeClr val="tx2"/>
                        </a:solidFill>
                        <a:latin typeface="Cambria Math"/>
                      </a:rPr>
                      <m:t> =</m:t>
                    </m:r>
                    <m:r>
                      <a:rPr lang="en-US" b="1" i="1" dirty="0">
                        <a:solidFill>
                          <a:schemeClr val="tx2"/>
                        </a:solidFill>
                        <a:latin typeface="Cambria Math"/>
                      </a:rPr>
                      <m:t>𝟏</m:t>
                    </m:r>
                  </m:oMath>
                </a14:m>
                <a:r>
                  <a:rPr lang="en-US" b="1" dirty="0" smtClean="0">
                    <a:solidFill>
                      <a:schemeClr val="tx2"/>
                    </a:solidFill>
                  </a:rPr>
                  <a:t> , </a:t>
                </a:r>
                <a14:m>
                  <m:oMath xmlns:m="http://schemas.openxmlformats.org/officeDocument/2006/math">
                    <m:acc>
                      <m:accPr>
                        <m:chr m:val="̂"/>
                        <m:ctrlPr>
                          <a:rPr lang="en-US" b="1" i="1" dirty="0" smtClean="0">
                            <a:solidFill>
                              <a:schemeClr val="tx2"/>
                            </a:solidFill>
                            <a:latin typeface="Cambria Math"/>
                          </a:rPr>
                        </m:ctrlPr>
                      </m:accPr>
                      <m:e>
                        <m:r>
                          <a:rPr lang="en-US" b="0" i="1" dirty="0" smtClean="0">
                            <a:solidFill>
                              <a:schemeClr val="tx2"/>
                            </a:solidFill>
                            <a:latin typeface="Cambria Math"/>
                          </a:rPr>
                          <m:t>𝑛</m:t>
                        </m:r>
                      </m:e>
                    </m:acc>
                    <m:r>
                      <a:rPr lang="en-US" b="1" i="1" dirty="0" smtClean="0">
                        <a:solidFill>
                          <a:schemeClr val="tx2"/>
                        </a:solidFill>
                        <a:latin typeface="Cambria Math"/>
                      </a:rPr>
                      <m:t>=</m:t>
                    </m:r>
                    <m:r>
                      <a:rPr lang="en-US" b="1" i="1" dirty="0" smtClean="0">
                        <a:solidFill>
                          <a:schemeClr val="tx2"/>
                        </a:solidFill>
                        <a:latin typeface="Cambria Math"/>
                      </a:rPr>
                      <m:t>𝟏</m:t>
                    </m:r>
                  </m:oMath>
                </a14:m>
                <a:endParaRPr lang="en-US" b="1" dirty="0" smtClean="0">
                  <a:solidFill>
                    <a:schemeClr val="tx2"/>
                  </a:solidFill>
                </a:endParaRPr>
              </a:p>
              <a:p>
                <a:pPr marL="0" indent="0">
                  <a:buNone/>
                </a:pPr>
                <a:r>
                  <a:rPr lang="en-US" dirty="0" smtClean="0"/>
                  <a:t>          with  </a:t>
                </a:r>
                <a14:m>
                  <m:oMath xmlns:m="http://schemas.openxmlformats.org/officeDocument/2006/math">
                    <m:r>
                      <a:rPr lang="en-US" i="1">
                        <a:latin typeface="Cambria Math"/>
                      </a:rPr>
                      <m:t>𝑝</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oMath>
                </a14:m>
                <a:r>
                  <a:rPr lang="en-US" dirty="0"/>
                  <a:t> , </a:t>
                </a:r>
                <a14:m>
                  <m:oMath xmlns:m="http://schemas.openxmlformats.org/officeDocument/2006/math">
                    <m:r>
                      <a:rPr lang="en-US" b="1" i="1" dirty="0">
                        <a:solidFill>
                          <a:schemeClr val="tx2"/>
                        </a:solidFill>
                        <a:latin typeface="Cambria Math"/>
                      </a:rPr>
                      <m:t>𝒙</m:t>
                    </m:r>
                    <m:r>
                      <a:rPr lang="en-US" b="1" i="1" dirty="0">
                        <a:solidFill>
                          <a:schemeClr val="tx2"/>
                        </a:solidFill>
                        <a:latin typeface="Cambria Math"/>
                      </a:rPr>
                      <m:t> =</m:t>
                    </m:r>
                    <m:r>
                      <a:rPr lang="en-US" b="1" i="1" dirty="0" smtClean="0">
                        <a:solidFill>
                          <a:schemeClr val="tx2"/>
                        </a:solidFill>
                        <a:latin typeface="Cambria Math"/>
                      </a:rPr>
                      <m:t>𝟐</m:t>
                    </m:r>
                  </m:oMath>
                </a14:m>
                <a:r>
                  <a:rPr lang="en-US" b="1" dirty="0">
                    <a:solidFill>
                      <a:schemeClr val="tx2"/>
                    </a:solidFill>
                  </a:rPr>
                  <a:t> , </a:t>
                </a:r>
                <a14:m>
                  <m:oMath xmlns:m="http://schemas.openxmlformats.org/officeDocument/2006/math">
                    <m:acc>
                      <m:accPr>
                        <m:chr m:val="̂"/>
                        <m:ctrlPr>
                          <a:rPr lang="en-US" b="1" i="1" dirty="0">
                            <a:solidFill>
                              <a:schemeClr val="tx2"/>
                            </a:solidFill>
                            <a:latin typeface="Cambria Math"/>
                          </a:rPr>
                        </m:ctrlPr>
                      </m:accPr>
                      <m:e>
                        <m:r>
                          <a:rPr lang="en-US" i="1" dirty="0">
                            <a:solidFill>
                              <a:schemeClr val="tx2"/>
                            </a:solidFill>
                            <a:latin typeface="Cambria Math"/>
                          </a:rPr>
                          <m:t>𝑛</m:t>
                        </m:r>
                      </m:e>
                    </m:acc>
                    <m:r>
                      <a:rPr lang="en-US" b="1" i="1" dirty="0">
                        <a:solidFill>
                          <a:schemeClr val="tx2"/>
                        </a:solidFill>
                        <a:latin typeface="Cambria Math"/>
                      </a:rPr>
                      <m:t>=</m:t>
                    </m:r>
                    <m:sSup>
                      <m:sSupPr>
                        <m:ctrlPr>
                          <a:rPr lang="en-US" b="1" i="1" dirty="0" smtClean="0">
                            <a:solidFill>
                              <a:schemeClr val="tx2"/>
                            </a:solidFill>
                            <a:latin typeface="Cambria Math"/>
                          </a:rPr>
                        </m:ctrlPr>
                      </m:sSupPr>
                      <m:e>
                        <m:r>
                          <a:rPr lang="en-US" b="1" i="1" dirty="0" smtClean="0">
                            <a:solidFill>
                              <a:schemeClr val="tx2"/>
                            </a:solidFill>
                            <a:latin typeface="Cambria Math"/>
                          </a:rPr>
                          <m:t>𝟐</m:t>
                        </m:r>
                      </m:e>
                      <m:sup>
                        <m:r>
                          <a:rPr lang="en-US" b="1" i="1" dirty="0" smtClean="0">
                            <a:solidFill>
                              <a:schemeClr val="tx2"/>
                            </a:solidFill>
                            <a:latin typeface="Cambria Math"/>
                          </a:rPr>
                          <m:t>𝟐</m:t>
                        </m:r>
                      </m:sup>
                    </m:sSup>
                    <m:r>
                      <a:rPr lang="en-US" b="1" i="1" dirty="0" smtClean="0">
                        <a:solidFill>
                          <a:schemeClr val="tx2"/>
                        </a:solidFill>
                        <a:latin typeface="Cambria Math"/>
                      </a:rPr>
                      <m:t>−</m:t>
                    </m:r>
                    <m:r>
                      <a:rPr lang="en-US" b="1" i="1" dirty="0" smtClean="0">
                        <a:solidFill>
                          <a:schemeClr val="tx2"/>
                        </a:solidFill>
                        <a:latin typeface="Cambria Math"/>
                      </a:rPr>
                      <m:t>𝟏</m:t>
                    </m:r>
                    <m:r>
                      <a:rPr lang="en-US" b="1" i="1" dirty="0" smtClean="0">
                        <a:solidFill>
                          <a:schemeClr val="tx2"/>
                        </a:solidFill>
                        <a:latin typeface="Cambria Math"/>
                      </a:rPr>
                      <m:t>=</m:t>
                    </m:r>
                    <m:r>
                      <a:rPr lang="en-US" b="1" i="1" dirty="0" smtClean="0">
                        <a:solidFill>
                          <a:schemeClr val="tx2"/>
                        </a:solidFill>
                        <a:latin typeface="Cambria Math"/>
                      </a:rPr>
                      <m:t>𝟑</m:t>
                    </m:r>
                  </m:oMath>
                </a14:m>
                <a:endParaRPr lang="en-US" b="1" dirty="0">
                  <a:solidFill>
                    <a:schemeClr val="tx2"/>
                  </a:solidFill>
                </a:endParaRPr>
              </a:p>
              <a:p>
                <a:pPr marL="0" indent="0">
                  <a:buNone/>
                </a:pPr>
                <a:r>
                  <a:rPr lang="en-US" b="1" dirty="0" smtClean="0">
                    <a:solidFill>
                      <a:schemeClr val="tx2"/>
                    </a:solidFill>
                  </a:rPr>
                  <a:t>  Expectation: </a:t>
                </a:r>
                <a14:m>
                  <m:oMath xmlns:m="http://schemas.openxmlformats.org/officeDocument/2006/math">
                    <m:r>
                      <m:rPr>
                        <m:sty m:val="p"/>
                      </m:rPr>
                      <a:rPr lang="en-US" b="1" i="1" smtClean="0">
                        <a:solidFill>
                          <a:schemeClr val="tx2"/>
                        </a:solidFill>
                        <a:latin typeface="Cambria Math"/>
                      </a:rPr>
                      <m:t>E</m:t>
                    </m:r>
                    <m:d>
                      <m:dPr>
                        <m:begChr m:val="["/>
                        <m:endChr m:val="]"/>
                        <m:ctrlPr>
                          <a:rPr lang="en-US" b="1" i="1" smtClean="0">
                            <a:solidFill>
                              <a:schemeClr val="tx2"/>
                            </a:solidFill>
                            <a:latin typeface="Cambria Math"/>
                          </a:rPr>
                        </m:ctrlPr>
                      </m:dPr>
                      <m:e>
                        <m:acc>
                          <m:accPr>
                            <m:chr m:val="̂"/>
                            <m:ctrlPr>
                              <a:rPr lang="en-US" b="1" i="1" smtClean="0">
                                <a:solidFill>
                                  <a:schemeClr val="tx2"/>
                                </a:solidFill>
                                <a:latin typeface="Cambria Math"/>
                              </a:rPr>
                            </m:ctrlPr>
                          </m:accPr>
                          <m:e>
                            <m:r>
                              <a:rPr lang="en-US" b="1" i="1" smtClean="0">
                                <a:solidFill>
                                  <a:schemeClr val="tx2"/>
                                </a:solidFill>
                                <a:latin typeface="Cambria Math"/>
                              </a:rPr>
                              <m:t>𝒏</m:t>
                            </m:r>
                          </m:e>
                        </m:acc>
                      </m:e>
                    </m:d>
                    <m:r>
                      <a:rPr lang="en-US" b="1" i="1" smtClean="0">
                        <a:solidFill>
                          <a:schemeClr val="tx2"/>
                        </a:solidFill>
                        <a:latin typeface="Cambria Math"/>
                      </a:rPr>
                      <m:t>=</m:t>
                    </m:r>
                    <m:f>
                      <m:fPr>
                        <m:ctrlPr>
                          <a:rPr lang="en-US" b="1" i="1" smtClean="0">
                            <a:solidFill>
                              <a:schemeClr val="tx2"/>
                            </a:solidFill>
                            <a:latin typeface="Cambria Math"/>
                          </a:rPr>
                        </m:ctrlPr>
                      </m:fPr>
                      <m:num>
                        <m:r>
                          <a:rPr lang="en-US" b="1" i="1" smtClean="0">
                            <a:solidFill>
                              <a:schemeClr val="tx2"/>
                            </a:solidFill>
                            <a:latin typeface="Cambria Math"/>
                          </a:rPr>
                          <m:t>𝟏</m:t>
                        </m:r>
                      </m:num>
                      <m:den>
                        <m:r>
                          <a:rPr lang="en-US" b="1" i="1" smtClean="0">
                            <a:solidFill>
                              <a:schemeClr val="tx2"/>
                            </a:solidFill>
                            <a:latin typeface="Cambria Math"/>
                          </a:rPr>
                          <m:t>𝟐</m:t>
                        </m:r>
                      </m:den>
                    </m:f>
                    <m:r>
                      <a:rPr lang="en-US" b="1" i="1" smtClean="0">
                        <a:solidFill>
                          <a:schemeClr val="tx2"/>
                        </a:solidFill>
                        <a:latin typeface="Cambria Math"/>
                      </a:rPr>
                      <m:t>∗</m:t>
                    </m:r>
                    <m:r>
                      <a:rPr lang="en-US" b="1" i="1" smtClean="0">
                        <a:solidFill>
                          <a:schemeClr val="tx2"/>
                        </a:solidFill>
                        <a:latin typeface="Cambria Math"/>
                      </a:rPr>
                      <m:t>𝟏</m:t>
                    </m:r>
                    <m:r>
                      <a:rPr lang="en-US" b="1" i="1" smtClean="0">
                        <a:solidFill>
                          <a:schemeClr val="tx2"/>
                        </a:solidFill>
                        <a:latin typeface="Cambria Math"/>
                      </a:rPr>
                      <m:t>+</m:t>
                    </m:r>
                    <m:f>
                      <m:fPr>
                        <m:ctrlPr>
                          <a:rPr lang="en-US" b="1" i="1" smtClean="0">
                            <a:solidFill>
                              <a:schemeClr val="tx2"/>
                            </a:solidFill>
                            <a:latin typeface="Cambria Math"/>
                          </a:rPr>
                        </m:ctrlPr>
                      </m:fPr>
                      <m:num>
                        <m:r>
                          <a:rPr lang="en-US" b="1" i="1" smtClean="0">
                            <a:solidFill>
                              <a:schemeClr val="tx2"/>
                            </a:solidFill>
                            <a:latin typeface="Cambria Math"/>
                          </a:rPr>
                          <m:t>𝟏</m:t>
                        </m:r>
                      </m:num>
                      <m:den>
                        <m:r>
                          <a:rPr lang="en-US" b="1" i="1" smtClean="0">
                            <a:solidFill>
                              <a:schemeClr val="tx2"/>
                            </a:solidFill>
                            <a:latin typeface="Cambria Math"/>
                          </a:rPr>
                          <m:t>𝟐</m:t>
                        </m:r>
                      </m:den>
                    </m:f>
                    <m:r>
                      <a:rPr lang="en-US" b="1" i="1" smtClean="0">
                        <a:solidFill>
                          <a:schemeClr val="tx2"/>
                        </a:solidFill>
                        <a:latin typeface="Cambria Math"/>
                      </a:rPr>
                      <m:t>∗</m:t>
                    </m:r>
                    <m:r>
                      <a:rPr lang="en-US" b="1" i="1" smtClean="0">
                        <a:solidFill>
                          <a:schemeClr val="tx2"/>
                        </a:solidFill>
                        <a:latin typeface="Cambria Math"/>
                      </a:rPr>
                      <m:t>𝟑</m:t>
                    </m:r>
                    <m:r>
                      <a:rPr lang="en-US" b="1" i="1" smtClean="0">
                        <a:solidFill>
                          <a:schemeClr val="tx2"/>
                        </a:solidFill>
                        <a:latin typeface="Cambria Math"/>
                      </a:rPr>
                      <m:t>=</m:t>
                    </m:r>
                    <m:r>
                      <a:rPr lang="en-US" b="1" i="1" smtClean="0">
                        <a:solidFill>
                          <a:schemeClr val="tx2"/>
                        </a:solidFill>
                        <a:latin typeface="Cambria Math"/>
                      </a:rPr>
                      <m:t>𝟐</m:t>
                    </m:r>
                  </m:oMath>
                </a14:m>
                <a:endParaRPr lang="en-US" b="1" dirty="0" smtClean="0">
                  <a:solidFill>
                    <a:schemeClr val="tx2"/>
                  </a:solidFill>
                </a:endParaRPr>
              </a:p>
              <a:p>
                <a:pPr>
                  <a:buFont typeface="Wingdings" panose="05000000000000000000" pitchFamily="2" charset="2"/>
                  <a:buChar char="§"/>
                </a:pPr>
                <a14:m>
                  <m:oMath xmlns:m="http://schemas.openxmlformats.org/officeDocument/2006/math">
                    <m:r>
                      <a:rPr lang="en-US" b="1" i="1" dirty="0">
                        <a:solidFill>
                          <a:schemeClr val="tx2"/>
                        </a:solidFill>
                        <a:latin typeface="Cambria Math"/>
                      </a:rPr>
                      <m:t>𝒏</m:t>
                    </m:r>
                    <m:r>
                      <a:rPr lang="en-US" b="1" i="1" dirty="0">
                        <a:solidFill>
                          <a:schemeClr val="tx2"/>
                        </a:solidFill>
                        <a:latin typeface="Cambria Math"/>
                      </a:rPr>
                      <m:t>=</m:t>
                    </m:r>
                    <m:r>
                      <a:rPr lang="en-US" b="1" i="1" dirty="0" smtClean="0">
                        <a:solidFill>
                          <a:schemeClr val="tx2"/>
                        </a:solidFill>
                        <a:latin typeface="Cambria Math"/>
                      </a:rPr>
                      <m:t>𝟑</m:t>
                    </m:r>
                    <m:r>
                      <a:rPr lang="en-US" b="1" i="1" dirty="0" smtClean="0">
                        <a:solidFill>
                          <a:schemeClr val="tx2"/>
                        </a:solidFill>
                        <a:latin typeface="Cambria Math"/>
                      </a:rPr>
                      <m:t>,</m:t>
                    </m:r>
                    <m:r>
                      <a:rPr lang="en-US" b="1" i="1" dirty="0" smtClean="0">
                        <a:solidFill>
                          <a:schemeClr val="tx2"/>
                        </a:solidFill>
                        <a:latin typeface="Cambria Math"/>
                      </a:rPr>
                      <m:t>𝟒</m:t>
                    </m:r>
                    <m:r>
                      <a:rPr lang="en-US" b="1" i="1" dirty="0" smtClean="0">
                        <a:solidFill>
                          <a:schemeClr val="tx2"/>
                        </a:solidFill>
                        <a:latin typeface="Cambria Math"/>
                      </a:rPr>
                      <m:t>,</m:t>
                    </m:r>
                    <m:r>
                      <a:rPr lang="en-US" b="1" i="1" dirty="0" smtClean="0">
                        <a:solidFill>
                          <a:schemeClr val="tx2"/>
                        </a:solidFill>
                        <a:latin typeface="Cambria Math"/>
                      </a:rPr>
                      <m:t>𝟓</m:t>
                    </m:r>
                    <m:r>
                      <a:rPr lang="en-US" b="1" i="1" dirty="0" smtClean="0">
                        <a:solidFill>
                          <a:schemeClr val="tx2"/>
                        </a:solidFill>
                        <a:latin typeface="Cambria Math"/>
                      </a:rPr>
                      <m:t>… </m:t>
                    </m:r>
                  </m:oMath>
                </a14:m>
                <a:r>
                  <a:rPr lang="en-US" dirty="0" smtClean="0"/>
                  <a:t>   by induction</a:t>
                </a:r>
                <a:r>
                  <a:rPr lang="en-US" b="1" dirty="0" smtClean="0">
                    <a:solidFill>
                      <a:schemeClr val="tx2"/>
                    </a:solidFill>
                  </a:rPr>
                  <a:t>….</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76400"/>
                <a:ext cx="8229600" cy="4525963"/>
              </a:xfrm>
              <a:blipFill rotWithShape="1">
                <a:blip r:embed="rId2"/>
                <a:stretch>
                  <a:fillRect l="-1630" t="-2695" b="-2695"/>
                </a:stretch>
              </a:blipFill>
            </p:spPr>
            <p:txBody>
              <a:bodyPr/>
              <a:lstStyle/>
              <a:p>
                <a:r>
                  <a:rPr lang="en-US">
                    <a:noFill/>
                  </a:rPr>
                  <a:t> </a:t>
                </a:r>
              </a:p>
            </p:txBody>
          </p:sp>
        </mc:Fallback>
      </mc:AlternateContent>
    </p:spTree>
    <p:extLst>
      <p:ext uri="{BB962C8B-B14F-4D97-AF65-F5344CB8AC3E}">
        <p14:creationId xmlns:p14="http://schemas.microsoft.com/office/powerpoint/2010/main" val="333772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Algorithm: …</a:t>
            </a:r>
            <a:r>
              <a:rPr lang="en-US" dirty="0" err="1" smtClean="0"/>
              <a:t>Unbiasedness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14:m>
                  <m:oMath xmlns:m="http://schemas.openxmlformats.org/officeDocument/2006/math">
                    <m:sSub>
                      <m:sSubPr>
                        <m:ctrlPr>
                          <a:rPr lang="en-US" b="1" i="1" smtClean="0">
                            <a:solidFill>
                              <a:schemeClr val="tx2"/>
                            </a:solidFill>
                            <a:latin typeface="Cambria Math"/>
                          </a:rPr>
                        </m:ctrlPr>
                      </m:sSubPr>
                      <m:e>
                        <m:r>
                          <a:rPr lang="en-US" b="1" i="1" smtClean="0">
                            <a:solidFill>
                              <a:schemeClr val="tx2"/>
                            </a:solidFill>
                            <a:latin typeface="Cambria Math"/>
                          </a:rPr>
                          <m:t>𝑿</m:t>
                        </m:r>
                      </m:e>
                      <m:sub>
                        <m:r>
                          <a:rPr lang="en-US" b="1" i="1" smtClean="0">
                            <a:solidFill>
                              <a:schemeClr val="tx2"/>
                            </a:solidFill>
                            <a:latin typeface="Cambria Math"/>
                          </a:rPr>
                          <m:t>𝒏</m:t>
                        </m:r>
                      </m:sub>
                    </m:sSub>
                  </m:oMath>
                </a14:m>
                <a:r>
                  <a:rPr lang="en-US" dirty="0" smtClean="0"/>
                  <a:t>  is the random variable corresponding to the counter </a:t>
                </a:r>
                <a14:m>
                  <m:oMath xmlns:m="http://schemas.openxmlformats.org/officeDocument/2006/math">
                    <m:r>
                      <a:rPr lang="en-US" i="1" dirty="0" smtClean="0">
                        <a:latin typeface="Cambria Math"/>
                      </a:rPr>
                      <m:t>𝑥</m:t>
                    </m:r>
                  </m:oMath>
                </a14:m>
                <a:r>
                  <a:rPr lang="en-US" dirty="0" smtClean="0"/>
                  <a:t> when the count is </a:t>
                </a:r>
                <a14:m>
                  <m:oMath xmlns:m="http://schemas.openxmlformats.org/officeDocument/2006/math">
                    <m:r>
                      <a:rPr lang="en-US" b="1" i="1" dirty="0" smtClean="0">
                        <a:solidFill>
                          <a:schemeClr val="tx2"/>
                        </a:solidFill>
                        <a:latin typeface="Cambria Math"/>
                      </a:rPr>
                      <m:t>𝒏</m:t>
                    </m:r>
                  </m:oMath>
                </a14:m>
                <a:endParaRPr lang="en-US" b="1" dirty="0" smtClean="0">
                  <a:solidFill>
                    <a:schemeClr val="tx2"/>
                  </a:solidFill>
                </a:endParaRPr>
              </a:p>
              <a:p>
                <a:pPr>
                  <a:buFont typeface="Wingdings" panose="05000000000000000000" pitchFamily="2" charset="2"/>
                  <a:buChar char="§"/>
                </a:pPr>
                <a:r>
                  <a:rPr lang="en-US" dirty="0" smtClean="0"/>
                  <a:t>We need to show that</a:t>
                </a:r>
              </a:p>
              <a:p>
                <a:pPr marL="0" indent="0">
                  <a:buNone/>
                </a:pPr>
                <a:r>
                  <a:rPr lang="en-US" dirty="0" smtClean="0"/>
                  <a:t>                 </a:t>
                </a:r>
                <a14:m>
                  <m:oMath xmlns:m="http://schemas.openxmlformats.org/officeDocument/2006/math">
                    <m:r>
                      <m:rPr>
                        <m:sty m:val="p"/>
                      </m:rPr>
                      <a:rPr lang="en-US" b="0" i="0" smtClean="0">
                        <a:solidFill>
                          <a:schemeClr val="tx2"/>
                        </a:solidFill>
                        <a:latin typeface="Cambria Math"/>
                      </a:rPr>
                      <m:t>E</m:t>
                    </m:r>
                    <m:d>
                      <m:dPr>
                        <m:begChr m:val="["/>
                        <m:endChr m:val="]"/>
                        <m:ctrlPr>
                          <a:rPr lang="en-US" b="0" i="1" smtClean="0">
                            <a:solidFill>
                              <a:schemeClr val="tx2"/>
                            </a:solidFill>
                            <a:latin typeface="Cambria Math"/>
                          </a:rPr>
                        </m:ctrlPr>
                      </m:dPr>
                      <m:e>
                        <m:acc>
                          <m:accPr>
                            <m:chr m:val="̂"/>
                            <m:ctrlPr>
                              <a:rPr lang="en-US" b="0" i="1" smtClean="0">
                                <a:solidFill>
                                  <a:schemeClr val="tx2"/>
                                </a:solidFill>
                                <a:latin typeface="Cambria Math"/>
                              </a:rPr>
                            </m:ctrlPr>
                          </m:accPr>
                          <m:e>
                            <m:r>
                              <a:rPr lang="en-US" b="0" i="1" smtClean="0">
                                <a:solidFill>
                                  <a:schemeClr val="tx2"/>
                                </a:solidFill>
                                <a:latin typeface="Cambria Math"/>
                              </a:rPr>
                              <m:t>𝑛</m:t>
                            </m:r>
                          </m:e>
                        </m:acc>
                      </m:e>
                    </m:d>
                    <m:r>
                      <a:rPr lang="en-US" b="1" i="0" smtClean="0">
                        <a:solidFill>
                          <a:schemeClr val="tx2"/>
                        </a:solidFill>
                        <a:latin typeface="Cambria Math"/>
                      </a:rPr>
                      <m:t>=</m:t>
                    </m:r>
                    <m:r>
                      <a:rPr lang="en-US" b="1" i="0" smtClean="0">
                        <a:solidFill>
                          <a:schemeClr val="tx2"/>
                        </a:solidFill>
                        <a:latin typeface="Cambria Math"/>
                      </a:rPr>
                      <m:t>𝐄</m:t>
                    </m:r>
                    <m:d>
                      <m:dPr>
                        <m:begChr m:val="["/>
                        <m:endChr m:val="]"/>
                        <m:ctrlPr>
                          <a:rPr lang="en-US" b="1" i="1" smtClean="0">
                            <a:solidFill>
                              <a:schemeClr val="tx2"/>
                            </a:solidFill>
                            <a:latin typeface="Cambria Math"/>
                          </a:rPr>
                        </m:ctrlPr>
                      </m:dPr>
                      <m:e>
                        <m:sSup>
                          <m:sSupPr>
                            <m:ctrlPr>
                              <a:rPr lang="en-US" b="1" i="1" smtClean="0">
                                <a:solidFill>
                                  <a:schemeClr val="tx2"/>
                                </a:solidFill>
                                <a:latin typeface="Cambria Math"/>
                              </a:rPr>
                            </m:ctrlPr>
                          </m:sSupPr>
                          <m:e>
                            <m:r>
                              <a:rPr lang="en-US" b="1" i="1" smtClean="0">
                                <a:solidFill>
                                  <a:schemeClr val="tx2"/>
                                </a:solidFill>
                                <a:latin typeface="Cambria Math"/>
                              </a:rPr>
                              <m:t>𝟐</m:t>
                            </m:r>
                          </m:e>
                          <m:sup>
                            <m:sSub>
                              <m:sSubPr>
                                <m:ctrlPr>
                                  <a:rPr lang="en-US" b="1" i="1" smtClean="0">
                                    <a:solidFill>
                                      <a:schemeClr val="tx2"/>
                                    </a:solidFill>
                                    <a:latin typeface="Cambria Math"/>
                                  </a:rPr>
                                </m:ctrlPr>
                              </m:sSubPr>
                              <m:e>
                                <m:r>
                                  <a:rPr lang="en-US" b="1" i="1" smtClean="0">
                                    <a:solidFill>
                                      <a:schemeClr val="tx2"/>
                                    </a:solidFill>
                                    <a:latin typeface="Cambria Math"/>
                                  </a:rPr>
                                  <m:t>𝑿</m:t>
                                </m:r>
                              </m:e>
                              <m:sub>
                                <m:r>
                                  <a:rPr lang="en-US" b="1" i="1" smtClean="0">
                                    <a:solidFill>
                                      <a:schemeClr val="tx2"/>
                                    </a:solidFill>
                                    <a:latin typeface="Cambria Math"/>
                                  </a:rPr>
                                  <m:t>𝒏</m:t>
                                </m:r>
                              </m:sub>
                            </m:sSub>
                          </m:sup>
                        </m:sSup>
                        <m:r>
                          <a:rPr lang="en-US" b="1" i="1" smtClean="0">
                            <a:solidFill>
                              <a:schemeClr val="tx2"/>
                            </a:solidFill>
                            <a:latin typeface="Cambria Math"/>
                          </a:rPr>
                          <m:t>−</m:t>
                        </m:r>
                        <m:r>
                          <a:rPr lang="en-US" b="1" i="1" smtClean="0">
                            <a:solidFill>
                              <a:schemeClr val="tx2"/>
                            </a:solidFill>
                            <a:latin typeface="Cambria Math"/>
                          </a:rPr>
                          <m:t>𝟏</m:t>
                        </m:r>
                      </m:e>
                    </m:d>
                    <m:r>
                      <a:rPr lang="en-US" b="1" i="1" smtClean="0">
                        <a:solidFill>
                          <a:schemeClr val="tx2"/>
                        </a:solidFill>
                        <a:latin typeface="Cambria Math"/>
                      </a:rPr>
                      <m:t>=</m:t>
                    </m:r>
                    <m:r>
                      <a:rPr lang="en-US" b="1" i="1" smtClean="0">
                        <a:solidFill>
                          <a:schemeClr val="tx2"/>
                        </a:solidFill>
                        <a:latin typeface="Cambria Math"/>
                      </a:rPr>
                      <m:t>𝒏</m:t>
                    </m:r>
                  </m:oMath>
                </a14:m>
                <a:endParaRPr lang="en-US" b="1" dirty="0" smtClean="0">
                  <a:solidFill>
                    <a:schemeClr val="tx2"/>
                  </a:solidFill>
                </a:endParaRPr>
              </a:p>
              <a:p>
                <a:pPr>
                  <a:buFont typeface="Wingdings" panose="05000000000000000000" pitchFamily="2" charset="2"/>
                  <a:buChar char="§"/>
                </a:pPr>
                <a:r>
                  <a:rPr lang="en-US" dirty="0"/>
                  <a:t>T</a:t>
                </a:r>
                <a:r>
                  <a:rPr lang="en-US" dirty="0" smtClean="0"/>
                  <a:t>hat is, to show that  </a:t>
                </a:r>
                <a14:m>
                  <m:oMath xmlns:m="http://schemas.openxmlformats.org/officeDocument/2006/math">
                    <m:r>
                      <a:rPr lang="en-US" b="1" i="0">
                        <a:solidFill>
                          <a:schemeClr val="tx2"/>
                        </a:solidFill>
                        <a:latin typeface="Cambria Math"/>
                      </a:rPr>
                      <m:t>𝐄</m:t>
                    </m:r>
                    <m:d>
                      <m:dPr>
                        <m:begChr m:val="["/>
                        <m:endChr m:val="]"/>
                        <m:ctrlPr>
                          <a:rPr lang="en-US" b="1" i="1">
                            <a:solidFill>
                              <a:schemeClr val="tx2"/>
                            </a:solidFill>
                            <a:latin typeface="Cambria Math"/>
                          </a:rPr>
                        </m:ctrlPr>
                      </m:dPr>
                      <m:e>
                        <m:sSup>
                          <m:sSupPr>
                            <m:ctrlPr>
                              <a:rPr lang="en-US" b="1" i="1">
                                <a:solidFill>
                                  <a:schemeClr val="tx2"/>
                                </a:solidFill>
                                <a:latin typeface="Cambria Math"/>
                              </a:rPr>
                            </m:ctrlPr>
                          </m:sSupPr>
                          <m:e>
                            <m:r>
                              <a:rPr lang="en-US" b="1" i="1">
                                <a:solidFill>
                                  <a:schemeClr val="tx2"/>
                                </a:solidFill>
                                <a:latin typeface="Cambria Math"/>
                              </a:rPr>
                              <m:t>𝟐</m:t>
                            </m:r>
                          </m:e>
                          <m:sup>
                            <m:sSub>
                              <m:sSubPr>
                                <m:ctrlPr>
                                  <a:rPr lang="en-US" b="1" i="1">
                                    <a:solidFill>
                                      <a:schemeClr val="tx2"/>
                                    </a:solidFill>
                                    <a:latin typeface="Cambria Math"/>
                                  </a:rPr>
                                </m:ctrlPr>
                              </m:sSubPr>
                              <m:e>
                                <m:r>
                                  <a:rPr lang="en-US" b="1" i="1">
                                    <a:solidFill>
                                      <a:schemeClr val="tx2"/>
                                    </a:solidFill>
                                    <a:latin typeface="Cambria Math"/>
                                  </a:rPr>
                                  <m:t>𝑿</m:t>
                                </m:r>
                              </m:e>
                              <m:sub>
                                <m:r>
                                  <a:rPr lang="en-US" b="1" i="1">
                                    <a:solidFill>
                                      <a:schemeClr val="tx2"/>
                                    </a:solidFill>
                                    <a:latin typeface="Cambria Math"/>
                                  </a:rPr>
                                  <m:t>𝒏</m:t>
                                </m:r>
                              </m:sub>
                            </m:sSub>
                          </m:sup>
                        </m:sSup>
                      </m:e>
                    </m:d>
                    <m:r>
                      <a:rPr lang="en-US" b="1" i="1">
                        <a:solidFill>
                          <a:schemeClr val="tx2"/>
                        </a:solidFill>
                        <a:latin typeface="Cambria Math"/>
                      </a:rPr>
                      <m:t>=</m:t>
                    </m:r>
                    <m:r>
                      <a:rPr lang="en-US" b="1" i="1">
                        <a:solidFill>
                          <a:schemeClr val="tx2"/>
                        </a:solidFill>
                        <a:latin typeface="Cambria Math"/>
                      </a:rPr>
                      <m:t>𝒏</m:t>
                    </m:r>
                    <m:r>
                      <a:rPr lang="en-US" b="1" i="1" smtClean="0">
                        <a:solidFill>
                          <a:schemeClr val="tx2"/>
                        </a:solidFill>
                        <a:latin typeface="Cambria Math"/>
                      </a:rPr>
                      <m:t>+</m:t>
                    </m:r>
                    <m:r>
                      <a:rPr lang="en-US" b="1" i="1" smtClean="0">
                        <a:solidFill>
                          <a:schemeClr val="tx2"/>
                        </a:solidFill>
                        <a:latin typeface="Cambria Math"/>
                      </a:rPr>
                      <m:t>𝟏</m:t>
                    </m:r>
                  </m:oMath>
                </a14:m>
                <a:endParaRPr lang="en-US" b="1" dirty="0" smtClean="0">
                  <a:solidFill>
                    <a:schemeClr val="tx2"/>
                  </a:solidFill>
                </a:endParaRPr>
              </a:p>
              <a:p>
                <a:pPr marL="0" indent="0">
                  <a:buNone/>
                </a:pPr>
                <a14:m>
                  <m:oMathPara xmlns:m="http://schemas.openxmlformats.org/officeDocument/2006/math">
                    <m:oMathParaPr>
                      <m:jc m:val="centerGroup"/>
                    </m:oMathParaPr>
                    <m:oMath xmlns:m="http://schemas.openxmlformats.org/officeDocument/2006/math">
                      <m:r>
                        <a:rPr lang="en-US" b="1" i="0">
                          <a:solidFill>
                            <a:schemeClr val="tx2"/>
                          </a:solidFill>
                          <a:latin typeface="Cambria Math"/>
                        </a:rPr>
                        <m:t>𝐄</m:t>
                      </m:r>
                      <m:d>
                        <m:dPr>
                          <m:begChr m:val="["/>
                          <m:endChr m:val="]"/>
                          <m:ctrlPr>
                            <a:rPr lang="en-US" b="1" i="1">
                              <a:solidFill>
                                <a:schemeClr val="tx2"/>
                              </a:solidFill>
                              <a:latin typeface="Cambria Math"/>
                            </a:rPr>
                          </m:ctrlPr>
                        </m:dPr>
                        <m:e>
                          <m:sSup>
                            <m:sSupPr>
                              <m:ctrlPr>
                                <a:rPr lang="en-US" b="1" i="1">
                                  <a:solidFill>
                                    <a:schemeClr val="tx2"/>
                                  </a:solidFill>
                                  <a:latin typeface="Cambria Math"/>
                                </a:rPr>
                              </m:ctrlPr>
                            </m:sSupPr>
                            <m:e>
                              <m:r>
                                <a:rPr lang="en-US" b="1" i="1">
                                  <a:solidFill>
                                    <a:schemeClr val="tx2"/>
                                  </a:solidFill>
                                  <a:latin typeface="Cambria Math"/>
                                </a:rPr>
                                <m:t>𝟐</m:t>
                              </m:r>
                            </m:e>
                            <m:sup>
                              <m:sSub>
                                <m:sSubPr>
                                  <m:ctrlPr>
                                    <a:rPr lang="en-US" b="1" i="1">
                                      <a:solidFill>
                                        <a:schemeClr val="tx2"/>
                                      </a:solidFill>
                                      <a:latin typeface="Cambria Math"/>
                                    </a:rPr>
                                  </m:ctrlPr>
                                </m:sSubPr>
                                <m:e>
                                  <m:r>
                                    <a:rPr lang="en-US" b="1" i="1">
                                      <a:solidFill>
                                        <a:schemeClr val="tx2"/>
                                      </a:solidFill>
                                      <a:latin typeface="Cambria Math"/>
                                    </a:rPr>
                                    <m:t>𝑿</m:t>
                                  </m:r>
                                </m:e>
                                <m:sub>
                                  <m:r>
                                    <a:rPr lang="en-US" b="1" i="1">
                                      <a:solidFill>
                                        <a:schemeClr val="tx2"/>
                                      </a:solidFill>
                                      <a:latin typeface="Cambria Math"/>
                                    </a:rPr>
                                    <m:t>𝒏</m:t>
                                  </m:r>
                                </m:sub>
                              </m:sSub>
                            </m:sup>
                          </m:sSup>
                        </m:e>
                      </m:d>
                      <m:r>
                        <a:rPr lang="en-US" b="1" i="1">
                          <a:solidFill>
                            <a:schemeClr val="tx2"/>
                          </a:solidFill>
                          <a:latin typeface="Cambria Math"/>
                        </a:rPr>
                        <m:t>=</m:t>
                      </m:r>
                      <m:nary>
                        <m:naryPr>
                          <m:chr m:val="∑"/>
                          <m:supHide m:val="on"/>
                          <m:ctrlPr>
                            <a:rPr lang="en-US" b="1" i="1" smtClean="0">
                              <a:solidFill>
                                <a:schemeClr val="tx2"/>
                              </a:solidFill>
                              <a:latin typeface="Cambria Math"/>
                            </a:rPr>
                          </m:ctrlPr>
                        </m:naryPr>
                        <m:sub>
                          <m:r>
                            <m:rPr>
                              <m:brk m:alnAt="7"/>
                            </m:rPr>
                            <a:rPr lang="en-US" b="1" i="1" smtClean="0">
                              <a:solidFill>
                                <a:schemeClr val="tx2"/>
                              </a:solidFill>
                              <a:latin typeface="Cambria Math"/>
                            </a:rPr>
                            <m:t>𝒋</m:t>
                          </m:r>
                          <m:r>
                            <a:rPr lang="en-US" b="1" i="1" smtClean="0">
                              <a:solidFill>
                                <a:schemeClr val="tx2"/>
                              </a:solidFill>
                              <a:latin typeface="Cambria Math"/>
                            </a:rPr>
                            <m:t>≥</m:t>
                          </m:r>
                          <m:r>
                            <a:rPr lang="en-US" b="1" i="1" smtClean="0">
                              <a:solidFill>
                                <a:schemeClr val="tx2"/>
                              </a:solidFill>
                              <a:latin typeface="Cambria Math"/>
                            </a:rPr>
                            <m:t>𝟏</m:t>
                          </m:r>
                        </m:sub>
                        <m:sup/>
                        <m:e>
                          <m:r>
                            <a:rPr lang="en-US" b="1" i="0" smtClean="0">
                              <a:solidFill>
                                <a:schemeClr val="tx2"/>
                              </a:solidFill>
                              <a:latin typeface="Cambria Math"/>
                            </a:rPr>
                            <m:t>𝐏𝐫𝐨𝐛</m:t>
                          </m:r>
                          <m:d>
                            <m:dPr>
                              <m:begChr m:val="["/>
                              <m:endChr m:val="]"/>
                              <m:ctrlPr>
                                <a:rPr lang="en-US" b="1" i="1" smtClean="0">
                                  <a:solidFill>
                                    <a:schemeClr val="tx2"/>
                                  </a:solidFill>
                                  <a:latin typeface="Cambria Math"/>
                                </a:rPr>
                              </m:ctrlPr>
                            </m:dPr>
                            <m:e>
                              <m:sSub>
                                <m:sSubPr>
                                  <m:ctrlPr>
                                    <a:rPr lang="en-US" b="1" i="1" smtClean="0">
                                      <a:solidFill>
                                        <a:schemeClr val="tx2"/>
                                      </a:solidFill>
                                      <a:latin typeface="Cambria Math"/>
                                    </a:rPr>
                                  </m:ctrlPr>
                                </m:sSubPr>
                                <m:e>
                                  <m:r>
                                    <a:rPr lang="en-US" b="1" i="1" smtClean="0">
                                      <a:solidFill>
                                        <a:schemeClr val="tx2"/>
                                      </a:solidFill>
                                      <a:latin typeface="Cambria Math"/>
                                    </a:rPr>
                                    <m:t>𝑿</m:t>
                                  </m:r>
                                </m:e>
                                <m:sub>
                                  <m:r>
                                    <a:rPr lang="en-US" b="1" i="1" smtClean="0">
                                      <a:solidFill>
                                        <a:schemeClr val="tx2"/>
                                      </a:solidFill>
                                      <a:latin typeface="Cambria Math"/>
                                    </a:rPr>
                                    <m:t>𝒏</m:t>
                                  </m:r>
                                  <m:r>
                                    <a:rPr lang="en-US" b="1" i="1" smtClean="0">
                                      <a:solidFill>
                                        <a:schemeClr val="tx2"/>
                                      </a:solidFill>
                                      <a:latin typeface="Cambria Math"/>
                                    </a:rPr>
                                    <m:t>−</m:t>
                                  </m:r>
                                  <m:r>
                                    <a:rPr lang="en-US" b="1" i="1" smtClean="0">
                                      <a:solidFill>
                                        <a:schemeClr val="tx2"/>
                                      </a:solidFill>
                                      <a:latin typeface="Cambria Math"/>
                                    </a:rPr>
                                    <m:t>𝟏</m:t>
                                  </m:r>
                                </m:sub>
                              </m:sSub>
                              <m:r>
                                <a:rPr lang="en-US" b="1" i="1" smtClean="0">
                                  <a:solidFill>
                                    <a:schemeClr val="tx2"/>
                                  </a:solidFill>
                                  <a:latin typeface="Cambria Math"/>
                                </a:rPr>
                                <m:t>=</m:t>
                              </m:r>
                              <m:r>
                                <a:rPr lang="en-US" b="1" i="1" smtClean="0">
                                  <a:solidFill>
                                    <a:schemeClr val="tx2"/>
                                  </a:solidFill>
                                  <a:latin typeface="Cambria Math"/>
                                </a:rPr>
                                <m:t>𝒋</m:t>
                              </m:r>
                            </m:e>
                          </m:d>
                          <m:r>
                            <a:rPr lang="en-US" b="1" i="0" smtClean="0">
                              <a:solidFill>
                                <a:schemeClr val="tx2"/>
                              </a:solidFill>
                              <a:latin typeface="Cambria Math"/>
                            </a:rPr>
                            <m:t>𝐄</m:t>
                          </m:r>
                          <m:d>
                            <m:dPr>
                              <m:begChr m:val="["/>
                              <m:endChr m:val="|"/>
                              <m:ctrlPr>
                                <a:rPr lang="en-US" b="1" i="1" smtClean="0">
                                  <a:solidFill>
                                    <a:schemeClr val="tx2"/>
                                  </a:solidFill>
                                  <a:latin typeface="Cambria Math"/>
                                </a:rPr>
                              </m:ctrlPr>
                            </m:dPr>
                            <m:e>
                              <m:sSup>
                                <m:sSupPr>
                                  <m:ctrlPr>
                                    <a:rPr lang="en-US" b="1" i="1">
                                      <a:solidFill>
                                        <a:schemeClr val="tx2"/>
                                      </a:solidFill>
                                      <a:latin typeface="Cambria Math"/>
                                    </a:rPr>
                                  </m:ctrlPr>
                                </m:sSupPr>
                                <m:e>
                                  <m:r>
                                    <a:rPr lang="en-US" b="1" i="1">
                                      <a:solidFill>
                                        <a:schemeClr val="tx2"/>
                                      </a:solidFill>
                                      <a:latin typeface="Cambria Math"/>
                                    </a:rPr>
                                    <m:t>𝟐</m:t>
                                  </m:r>
                                </m:e>
                                <m:sup>
                                  <m:sSub>
                                    <m:sSubPr>
                                      <m:ctrlPr>
                                        <a:rPr lang="en-US" b="1" i="1">
                                          <a:solidFill>
                                            <a:schemeClr val="tx2"/>
                                          </a:solidFill>
                                          <a:latin typeface="Cambria Math"/>
                                        </a:rPr>
                                      </m:ctrlPr>
                                    </m:sSubPr>
                                    <m:e>
                                      <m:r>
                                        <a:rPr lang="en-US" b="1" i="1">
                                          <a:solidFill>
                                            <a:schemeClr val="tx2"/>
                                          </a:solidFill>
                                          <a:latin typeface="Cambria Math"/>
                                        </a:rPr>
                                        <m:t>𝑿</m:t>
                                      </m:r>
                                    </m:e>
                                    <m:sub>
                                      <m:r>
                                        <a:rPr lang="en-US" b="1" i="1">
                                          <a:solidFill>
                                            <a:schemeClr val="tx2"/>
                                          </a:solidFill>
                                          <a:latin typeface="Cambria Math"/>
                                        </a:rPr>
                                        <m:t>𝒏</m:t>
                                      </m:r>
                                    </m:sub>
                                  </m:sSub>
                                </m:sup>
                              </m:sSup>
                            </m:e>
                          </m:d>
                          <m:sSub>
                            <m:sSubPr>
                              <m:ctrlPr>
                                <a:rPr lang="en-US" b="1" i="1" smtClean="0">
                                  <a:solidFill>
                                    <a:schemeClr val="tx2"/>
                                  </a:solidFill>
                                  <a:latin typeface="Cambria Math"/>
                                </a:rPr>
                              </m:ctrlPr>
                            </m:sSubPr>
                            <m:e>
                              <m:r>
                                <a:rPr lang="en-US" b="1" i="1" smtClean="0">
                                  <a:solidFill>
                                    <a:schemeClr val="tx2"/>
                                  </a:solidFill>
                                  <a:latin typeface="Cambria Math"/>
                                </a:rPr>
                                <m:t>𝑿</m:t>
                              </m:r>
                            </m:e>
                            <m:sub>
                              <m:r>
                                <a:rPr lang="en-US" b="1" i="1" smtClean="0">
                                  <a:solidFill>
                                    <a:schemeClr val="tx2"/>
                                  </a:solidFill>
                                  <a:latin typeface="Cambria Math"/>
                                </a:rPr>
                                <m:t>𝒏</m:t>
                              </m:r>
                              <m:r>
                                <a:rPr lang="en-US" b="1" i="1" smtClean="0">
                                  <a:solidFill>
                                    <a:schemeClr val="tx2"/>
                                  </a:solidFill>
                                  <a:latin typeface="Cambria Math"/>
                                </a:rPr>
                                <m:t>−</m:t>
                              </m:r>
                              <m:r>
                                <a:rPr lang="en-US" b="1" i="1" smtClean="0">
                                  <a:solidFill>
                                    <a:schemeClr val="tx2"/>
                                  </a:solidFill>
                                  <a:latin typeface="Cambria Math"/>
                                </a:rPr>
                                <m:t>𝟏</m:t>
                              </m:r>
                            </m:sub>
                          </m:sSub>
                          <m:r>
                            <a:rPr lang="en-US" b="1" i="1" smtClean="0">
                              <a:solidFill>
                                <a:schemeClr val="tx2"/>
                              </a:solidFill>
                              <a:latin typeface="Cambria Math"/>
                            </a:rPr>
                            <m:t>=</m:t>
                          </m:r>
                          <m:r>
                            <a:rPr lang="en-US" b="1" i="1" smtClean="0">
                              <a:solidFill>
                                <a:schemeClr val="tx2"/>
                              </a:solidFill>
                              <a:latin typeface="Cambria Math"/>
                            </a:rPr>
                            <m:t>𝒋</m:t>
                          </m:r>
                          <m:r>
                            <a:rPr lang="en-US" b="1" i="1" smtClean="0">
                              <a:solidFill>
                                <a:schemeClr val="tx2"/>
                              </a:solidFill>
                              <a:latin typeface="Cambria Math"/>
                            </a:rPr>
                            <m:t>]</m:t>
                          </m:r>
                        </m:e>
                      </m:nary>
                    </m:oMath>
                  </m:oMathPara>
                </a14:m>
                <a:endParaRPr lang="en-US" b="1" dirty="0">
                  <a:solidFill>
                    <a:schemeClr val="tx2"/>
                  </a:solidFill>
                </a:endParaRPr>
              </a:p>
              <a:p>
                <a:r>
                  <a:rPr lang="en-US" dirty="0" smtClean="0"/>
                  <a:t>We next compute: </a:t>
                </a:r>
                <a14:m>
                  <m:oMath xmlns:m="http://schemas.openxmlformats.org/officeDocument/2006/math">
                    <m:r>
                      <a:rPr lang="en-US" b="1">
                        <a:solidFill>
                          <a:schemeClr val="tx2"/>
                        </a:solidFill>
                        <a:latin typeface="Cambria Math"/>
                      </a:rPr>
                      <m:t>𝐄</m:t>
                    </m:r>
                    <m:d>
                      <m:dPr>
                        <m:begChr m:val="["/>
                        <m:endChr m:val="|"/>
                        <m:ctrlPr>
                          <a:rPr lang="en-US" b="1" i="1">
                            <a:solidFill>
                              <a:schemeClr val="tx2"/>
                            </a:solidFill>
                            <a:latin typeface="Cambria Math"/>
                          </a:rPr>
                        </m:ctrlPr>
                      </m:dPr>
                      <m:e>
                        <m:sSup>
                          <m:sSupPr>
                            <m:ctrlPr>
                              <a:rPr lang="en-US" b="1" i="1">
                                <a:solidFill>
                                  <a:schemeClr val="tx2"/>
                                </a:solidFill>
                                <a:latin typeface="Cambria Math"/>
                              </a:rPr>
                            </m:ctrlPr>
                          </m:sSupPr>
                          <m:e>
                            <m:r>
                              <a:rPr lang="en-US" b="1" i="1">
                                <a:solidFill>
                                  <a:schemeClr val="tx2"/>
                                </a:solidFill>
                                <a:latin typeface="Cambria Math"/>
                              </a:rPr>
                              <m:t>𝟐</m:t>
                            </m:r>
                          </m:e>
                          <m:sup>
                            <m:sSub>
                              <m:sSubPr>
                                <m:ctrlPr>
                                  <a:rPr lang="en-US" b="1" i="1">
                                    <a:solidFill>
                                      <a:schemeClr val="tx2"/>
                                    </a:solidFill>
                                    <a:latin typeface="Cambria Math"/>
                                  </a:rPr>
                                </m:ctrlPr>
                              </m:sSubPr>
                              <m:e>
                                <m:r>
                                  <a:rPr lang="en-US" b="1" i="1">
                                    <a:solidFill>
                                      <a:schemeClr val="tx2"/>
                                    </a:solidFill>
                                    <a:latin typeface="Cambria Math"/>
                                  </a:rPr>
                                  <m:t>𝑿</m:t>
                                </m:r>
                              </m:e>
                              <m:sub>
                                <m:r>
                                  <a:rPr lang="en-US" b="1" i="1">
                                    <a:solidFill>
                                      <a:schemeClr val="tx2"/>
                                    </a:solidFill>
                                    <a:latin typeface="Cambria Math"/>
                                  </a:rPr>
                                  <m:t>𝒏</m:t>
                                </m:r>
                              </m:sub>
                            </m:sSub>
                          </m:sup>
                        </m:sSup>
                      </m:e>
                    </m:d>
                    <m:sSub>
                      <m:sSubPr>
                        <m:ctrlPr>
                          <a:rPr lang="en-US" b="1" i="1">
                            <a:solidFill>
                              <a:schemeClr val="tx2"/>
                            </a:solidFill>
                            <a:latin typeface="Cambria Math"/>
                          </a:rPr>
                        </m:ctrlPr>
                      </m:sSubPr>
                      <m:e>
                        <m:r>
                          <a:rPr lang="en-US" b="1" i="1">
                            <a:solidFill>
                              <a:schemeClr val="tx2"/>
                            </a:solidFill>
                            <a:latin typeface="Cambria Math"/>
                          </a:rPr>
                          <m:t>𝑿</m:t>
                        </m:r>
                      </m:e>
                      <m:sub>
                        <m:r>
                          <a:rPr lang="en-US" b="1" i="1">
                            <a:solidFill>
                              <a:schemeClr val="tx2"/>
                            </a:solidFill>
                            <a:latin typeface="Cambria Math"/>
                          </a:rPr>
                          <m:t>𝒏</m:t>
                        </m:r>
                        <m:r>
                          <a:rPr lang="en-US" b="1" i="1">
                            <a:solidFill>
                              <a:schemeClr val="tx2"/>
                            </a:solidFill>
                            <a:latin typeface="Cambria Math"/>
                          </a:rPr>
                          <m:t>−</m:t>
                        </m:r>
                        <m:r>
                          <a:rPr lang="en-US" b="1" i="1">
                            <a:solidFill>
                              <a:schemeClr val="tx2"/>
                            </a:solidFill>
                            <a:latin typeface="Cambria Math"/>
                          </a:rPr>
                          <m:t>𝟏</m:t>
                        </m:r>
                      </m:sub>
                    </m:sSub>
                    <m:r>
                      <a:rPr lang="en-US" b="1" i="1" smtClean="0">
                        <a:solidFill>
                          <a:schemeClr val="tx2"/>
                        </a:solidFill>
                        <a:latin typeface="Cambria Math"/>
                      </a:rPr>
                      <m:t>=</m:t>
                    </m:r>
                    <m:r>
                      <a:rPr lang="en-US" b="1" i="1" smtClean="0">
                        <a:solidFill>
                          <a:schemeClr val="tx2"/>
                        </a:solidFill>
                        <a:latin typeface="Cambria Math"/>
                      </a:rPr>
                      <m:t>𝒋</m:t>
                    </m:r>
                    <m:r>
                      <a:rPr lang="en-US" b="1" i="1" smtClean="0">
                        <a:solidFill>
                          <a:schemeClr val="tx2"/>
                        </a:solidFill>
                        <a:latin typeface="Cambria Math"/>
                      </a:rPr>
                      <m:t>]</m:t>
                    </m:r>
                  </m:oMath>
                </a14:m>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695" b="-2426"/>
                </a:stretch>
              </a:blipFill>
            </p:spPr>
            <p:txBody>
              <a:bodyPr/>
              <a:lstStyle/>
              <a:p>
                <a:r>
                  <a:rPr lang="en-US">
                    <a:noFill/>
                  </a:rPr>
                  <a:t> </a:t>
                </a:r>
              </a:p>
            </p:txBody>
          </p:sp>
        </mc:Fallback>
      </mc:AlternateContent>
      <p:sp>
        <p:nvSpPr>
          <p:cNvPr id="4" name="Rectangle 3"/>
          <p:cNvSpPr/>
          <p:nvPr/>
        </p:nvSpPr>
        <p:spPr>
          <a:xfrm>
            <a:off x="4419600" y="3581400"/>
            <a:ext cx="2895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62400" y="5410200"/>
            <a:ext cx="3124200" cy="76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0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Algorithm: …</a:t>
            </a:r>
            <a:r>
              <a:rPr lang="en-US" dirty="0" err="1" smtClean="0"/>
              <a:t>Unbiasedness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24000"/>
                <a:ext cx="8686800" cy="4525963"/>
              </a:xfrm>
            </p:spPr>
            <p:txBody>
              <a:bodyPr>
                <a:normAutofit/>
              </a:bodyPr>
              <a:lstStyle/>
              <a:p>
                <a:pPr>
                  <a:buFont typeface="Wingdings" panose="05000000000000000000" pitchFamily="2" charset="2"/>
                  <a:buChar char="§"/>
                </a:pPr>
                <a:endParaRPr lang="en-US" b="1" dirty="0" smtClean="0">
                  <a:solidFill>
                    <a:schemeClr val="tx2"/>
                  </a:solidFill>
                </a:endParaRPr>
              </a:p>
              <a:p>
                <a:pPr marL="0" indent="0">
                  <a:buNone/>
                </a:pPr>
                <a:r>
                  <a:rPr lang="en-US" dirty="0" smtClean="0"/>
                  <a:t>Computing </a:t>
                </a:r>
                <a14:m>
                  <m:oMath xmlns:m="http://schemas.openxmlformats.org/officeDocument/2006/math">
                    <m:r>
                      <a:rPr lang="en-US" b="1">
                        <a:solidFill>
                          <a:schemeClr val="tx2"/>
                        </a:solidFill>
                        <a:latin typeface="Cambria Math"/>
                      </a:rPr>
                      <m:t>𝐄</m:t>
                    </m:r>
                    <m:d>
                      <m:dPr>
                        <m:begChr m:val="["/>
                        <m:endChr m:val="|"/>
                        <m:ctrlPr>
                          <a:rPr lang="en-US" b="1" i="1">
                            <a:solidFill>
                              <a:schemeClr val="tx2"/>
                            </a:solidFill>
                            <a:latin typeface="Cambria Math"/>
                          </a:rPr>
                        </m:ctrlPr>
                      </m:dPr>
                      <m:e>
                        <m:sSup>
                          <m:sSupPr>
                            <m:ctrlPr>
                              <a:rPr lang="en-US" b="1" i="1">
                                <a:solidFill>
                                  <a:schemeClr val="tx2"/>
                                </a:solidFill>
                                <a:latin typeface="Cambria Math"/>
                              </a:rPr>
                            </m:ctrlPr>
                          </m:sSupPr>
                          <m:e>
                            <m:r>
                              <a:rPr lang="en-US" b="1" i="1">
                                <a:solidFill>
                                  <a:schemeClr val="tx2"/>
                                </a:solidFill>
                                <a:latin typeface="Cambria Math"/>
                              </a:rPr>
                              <m:t>𝟐</m:t>
                            </m:r>
                          </m:e>
                          <m:sup>
                            <m:sSub>
                              <m:sSubPr>
                                <m:ctrlPr>
                                  <a:rPr lang="en-US" b="1" i="1">
                                    <a:solidFill>
                                      <a:schemeClr val="tx2"/>
                                    </a:solidFill>
                                    <a:latin typeface="Cambria Math"/>
                                  </a:rPr>
                                </m:ctrlPr>
                              </m:sSubPr>
                              <m:e>
                                <m:r>
                                  <a:rPr lang="en-US" b="1" i="1">
                                    <a:solidFill>
                                      <a:schemeClr val="tx2"/>
                                    </a:solidFill>
                                    <a:latin typeface="Cambria Math"/>
                                  </a:rPr>
                                  <m:t>𝑿</m:t>
                                </m:r>
                              </m:e>
                              <m:sub>
                                <m:r>
                                  <a:rPr lang="en-US" b="1" i="1">
                                    <a:solidFill>
                                      <a:schemeClr val="tx2"/>
                                    </a:solidFill>
                                    <a:latin typeface="Cambria Math"/>
                                  </a:rPr>
                                  <m:t>𝒏</m:t>
                                </m:r>
                              </m:sub>
                            </m:sSub>
                          </m:sup>
                        </m:sSup>
                      </m:e>
                    </m:d>
                    <m:sSub>
                      <m:sSubPr>
                        <m:ctrlPr>
                          <a:rPr lang="en-US" b="1" i="1">
                            <a:solidFill>
                              <a:schemeClr val="tx2"/>
                            </a:solidFill>
                            <a:latin typeface="Cambria Math"/>
                          </a:rPr>
                        </m:ctrlPr>
                      </m:sSubPr>
                      <m:e>
                        <m:r>
                          <a:rPr lang="en-US" b="1" i="1">
                            <a:solidFill>
                              <a:schemeClr val="tx2"/>
                            </a:solidFill>
                            <a:latin typeface="Cambria Math"/>
                          </a:rPr>
                          <m:t>𝑿</m:t>
                        </m:r>
                      </m:e>
                      <m:sub>
                        <m:r>
                          <a:rPr lang="en-US" b="1" i="1">
                            <a:solidFill>
                              <a:schemeClr val="tx2"/>
                            </a:solidFill>
                            <a:latin typeface="Cambria Math"/>
                          </a:rPr>
                          <m:t>𝒏</m:t>
                        </m:r>
                        <m:r>
                          <a:rPr lang="en-US" b="1" i="1">
                            <a:solidFill>
                              <a:schemeClr val="tx2"/>
                            </a:solidFill>
                            <a:latin typeface="Cambria Math"/>
                          </a:rPr>
                          <m:t>−</m:t>
                        </m:r>
                        <m:r>
                          <a:rPr lang="en-US" b="1" i="1">
                            <a:solidFill>
                              <a:schemeClr val="tx2"/>
                            </a:solidFill>
                            <a:latin typeface="Cambria Math"/>
                          </a:rPr>
                          <m:t>𝟏</m:t>
                        </m:r>
                      </m:sub>
                    </m:sSub>
                    <m:r>
                      <a:rPr lang="en-US" b="1" i="1" smtClean="0">
                        <a:solidFill>
                          <a:schemeClr val="tx2"/>
                        </a:solidFill>
                        <a:latin typeface="Cambria Math"/>
                      </a:rPr>
                      <m:t>=</m:t>
                    </m:r>
                    <m:r>
                      <a:rPr lang="en-US" b="1" i="1" smtClean="0">
                        <a:solidFill>
                          <a:schemeClr val="tx2"/>
                        </a:solidFill>
                        <a:latin typeface="Cambria Math"/>
                      </a:rPr>
                      <m:t>𝒋</m:t>
                    </m:r>
                    <m:r>
                      <a:rPr lang="en-US" b="1" i="1" smtClean="0">
                        <a:solidFill>
                          <a:schemeClr val="tx2"/>
                        </a:solidFill>
                        <a:latin typeface="Cambria Math"/>
                      </a:rPr>
                      <m:t>]</m:t>
                    </m:r>
                  </m:oMath>
                </a14:m>
                <a:r>
                  <a:rPr lang="en-US" b="1" dirty="0" smtClean="0">
                    <a:solidFill>
                      <a:schemeClr val="tx2"/>
                    </a:solidFill>
                  </a:rPr>
                  <a:t>:</a:t>
                </a:r>
              </a:p>
              <a:p>
                <a:r>
                  <a:rPr lang="en-US" dirty="0" smtClean="0"/>
                  <a:t>with probability </a:t>
                </a:r>
                <a14:m>
                  <m:oMath xmlns:m="http://schemas.openxmlformats.org/officeDocument/2006/math">
                    <m:r>
                      <a:rPr lang="en-US" b="1" i="1" smtClean="0">
                        <a:solidFill>
                          <a:schemeClr val="tx2"/>
                        </a:solidFill>
                        <a:latin typeface="Cambria Math"/>
                      </a:rPr>
                      <m:t>𝒑</m:t>
                    </m:r>
                    <m:r>
                      <a:rPr lang="en-US" b="1" i="0" smtClean="0">
                        <a:solidFill>
                          <a:schemeClr val="tx2"/>
                        </a:solidFill>
                        <a:latin typeface="Cambria Math"/>
                      </a:rPr>
                      <m:t>=</m:t>
                    </m:r>
                    <m:r>
                      <a:rPr lang="en-US" b="1" i="1" smtClean="0">
                        <a:solidFill>
                          <a:schemeClr val="tx2"/>
                        </a:solidFill>
                        <a:latin typeface="Cambria Math"/>
                      </a:rPr>
                      <m:t>𝟏</m:t>
                    </m:r>
                    <m:r>
                      <a:rPr lang="en-US" b="1" i="1" smtClean="0">
                        <a:solidFill>
                          <a:schemeClr val="tx2"/>
                        </a:solidFill>
                        <a:latin typeface="Cambria Math"/>
                      </a:rPr>
                      <m:t>−</m:t>
                    </m:r>
                    <m:sSup>
                      <m:sSupPr>
                        <m:ctrlPr>
                          <a:rPr lang="en-US" b="1" i="1" smtClean="0">
                            <a:solidFill>
                              <a:schemeClr val="tx2"/>
                            </a:solidFill>
                            <a:latin typeface="Cambria Math"/>
                          </a:rPr>
                        </m:ctrlPr>
                      </m:sSupPr>
                      <m:e>
                        <m:r>
                          <a:rPr lang="en-US" b="1" i="1" smtClean="0">
                            <a:solidFill>
                              <a:schemeClr val="tx2"/>
                            </a:solidFill>
                            <a:latin typeface="Cambria Math"/>
                          </a:rPr>
                          <m:t>𝟐</m:t>
                        </m:r>
                      </m:e>
                      <m:sup>
                        <m:r>
                          <a:rPr lang="en-US" b="1" i="1" smtClean="0">
                            <a:solidFill>
                              <a:schemeClr val="tx2"/>
                            </a:solidFill>
                            <a:latin typeface="Cambria Math"/>
                          </a:rPr>
                          <m:t>−</m:t>
                        </m:r>
                        <m:r>
                          <a:rPr lang="en-US" b="1" i="1" smtClean="0">
                            <a:solidFill>
                              <a:schemeClr val="tx2"/>
                            </a:solidFill>
                            <a:latin typeface="Cambria Math"/>
                          </a:rPr>
                          <m:t>𝒋</m:t>
                        </m:r>
                      </m:sup>
                    </m:sSup>
                  </m:oMath>
                </a14:m>
                <a:r>
                  <a:rPr lang="en-US" dirty="0" smtClean="0"/>
                  <a:t>: </a:t>
                </a:r>
                <a14:m>
                  <m:oMath xmlns:m="http://schemas.openxmlformats.org/officeDocument/2006/math">
                    <m:r>
                      <a:rPr lang="en-US" b="1" i="1" dirty="0">
                        <a:solidFill>
                          <a:schemeClr val="tx2"/>
                        </a:solidFill>
                        <a:latin typeface="Cambria Math"/>
                      </a:rPr>
                      <m:t>𝒙</m:t>
                    </m:r>
                    <m:r>
                      <a:rPr lang="en-US" b="1" i="1" dirty="0">
                        <a:solidFill>
                          <a:schemeClr val="tx2"/>
                        </a:solidFill>
                        <a:latin typeface="Cambria Math"/>
                      </a:rPr>
                      <m:t>=</m:t>
                    </m:r>
                    <m:r>
                      <a:rPr lang="en-US" b="1" i="1" dirty="0">
                        <a:solidFill>
                          <a:schemeClr val="tx2"/>
                        </a:solidFill>
                        <a:latin typeface="Cambria Math"/>
                      </a:rPr>
                      <m:t>𝒋</m:t>
                    </m:r>
                  </m:oMath>
                </a14:m>
                <a:r>
                  <a:rPr lang="en-US" dirty="0" smtClean="0"/>
                  <a:t>,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𝑥</m:t>
                        </m:r>
                      </m:sup>
                    </m:sSup>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𝑗</m:t>
                        </m:r>
                      </m:sup>
                    </m:sSup>
                  </m:oMath>
                </a14:m>
                <a:endParaRPr lang="en-US" b="1" dirty="0" smtClean="0"/>
              </a:p>
              <a:p>
                <a:r>
                  <a:rPr lang="en-US" dirty="0" smtClean="0"/>
                  <a:t>with </a:t>
                </a:r>
                <a:r>
                  <a:rPr lang="en-US" dirty="0"/>
                  <a:t>probability </a:t>
                </a:r>
                <a14:m>
                  <m:oMath xmlns:m="http://schemas.openxmlformats.org/officeDocument/2006/math">
                    <m:r>
                      <a:rPr lang="en-US" b="1" i="1">
                        <a:solidFill>
                          <a:schemeClr val="tx2"/>
                        </a:solidFill>
                        <a:latin typeface="Cambria Math"/>
                      </a:rPr>
                      <m:t>𝒑</m:t>
                    </m:r>
                    <m:r>
                      <a:rPr lang="en-US" b="1">
                        <a:solidFill>
                          <a:schemeClr val="tx2"/>
                        </a:solidFill>
                        <a:latin typeface="Cambria Math"/>
                      </a:rPr>
                      <m:t>=</m:t>
                    </m:r>
                    <m:sSup>
                      <m:sSupPr>
                        <m:ctrlPr>
                          <a:rPr lang="en-US" b="1" i="1">
                            <a:solidFill>
                              <a:schemeClr val="tx2"/>
                            </a:solidFill>
                            <a:latin typeface="Cambria Math"/>
                          </a:rPr>
                        </m:ctrlPr>
                      </m:sSupPr>
                      <m:e>
                        <m:r>
                          <a:rPr lang="en-US" b="1" i="1">
                            <a:solidFill>
                              <a:schemeClr val="tx2"/>
                            </a:solidFill>
                            <a:latin typeface="Cambria Math"/>
                          </a:rPr>
                          <m:t>𝟐</m:t>
                        </m:r>
                      </m:e>
                      <m:sup>
                        <m:r>
                          <a:rPr lang="en-US" b="1" i="1">
                            <a:solidFill>
                              <a:schemeClr val="tx2"/>
                            </a:solidFill>
                            <a:latin typeface="Cambria Math"/>
                          </a:rPr>
                          <m:t>−</m:t>
                        </m:r>
                        <m:r>
                          <a:rPr lang="en-US" b="1" i="1">
                            <a:solidFill>
                              <a:schemeClr val="tx2"/>
                            </a:solidFill>
                            <a:latin typeface="Cambria Math"/>
                          </a:rPr>
                          <m:t>𝒋</m:t>
                        </m:r>
                      </m:sup>
                    </m:sSup>
                  </m:oMath>
                </a14:m>
                <a:r>
                  <a:rPr lang="en-US" b="1" dirty="0" smtClean="0"/>
                  <a:t>: </a:t>
                </a:r>
                <a14:m>
                  <m:oMath xmlns:m="http://schemas.openxmlformats.org/officeDocument/2006/math">
                    <m:r>
                      <a:rPr lang="en-US" b="1" i="1" dirty="0">
                        <a:solidFill>
                          <a:schemeClr val="tx2"/>
                        </a:solidFill>
                        <a:latin typeface="Cambria Math"/>
                      </a:rPr>
                      <m:t>𝒙</m:t>
                    </m:r>
                    <m:r>
                      <a:rPr lang="en-US" b="1" i="1" dirty="0">
                        <a:solidFill>
                          <a:schemeClr val="tx2"/>
                        </a:solidFill>
                        <a:latin typeface="Cambria Math"/>
                      </a:rPr>
                      <m:t>=</m:t>
                    </m:r>
                    <m:r>
                      <a:rPr lang="en-US" b="1" i="1" dirty="0">
                        <a:solidFill>
                          <a:schemeClr val="tx2"/>
                        </a:solidFill>
                        <a:latin typeface="Cambria Math"/>
                      </a:rPr>
                      <m:t>𝒋</m:t>
                    </m:r>
                    <m:r>
                      <a:rPr lang="en-US" b="1" i="1" dirty="0" smtClean="0">
                        <a:solidFill>
                          <a:schemeClr val="tx2"/>
                        </a:solidFill>
                        <a:latin typeface="Cambria Math"/>
                      </a:rPr>
                      <m:t>+</m:t>
                    </m:r>
                    <m:r>
                      <a:rPr lang="en-US" b="1" i="1" dirty="0" smtClean="0">
                        <a:solidFill>
                          <a:schemeClr val="tx2"/>
                        </a:solidFill>
                        <a:latin typeface="Cambria Math"/>
                      </a:rPr>
                      <m:t>𝟏</m:t>
                    </m:r>
                  </m:oMath>
                </a14:m>
                <a:r>
                  <a:rPr lang="en-US" dirty="0"/>
                  <a:t>, </a:t>
                </a:r>
                <a14:m>
                  <m:oMath xmlns:m="http://schemas.openxmlformats.org/officeDocument/2006/math">
                    <m:sSup>
                      <m:sSupPr>
                        <m:ctrlPr>
                          <a:rPr lang="en-US" i="1">
                            <a:latin typeface="Cambria Math"/>
                          </a:rPr>
                        </m:ctrlPr>
                      </m:sSupPr>
                      <m:e>
                        <m:r>
                          <a:rPr lang="en-US" i="1">
                            <a:latin typeface="Cambria Math"/>
                          </a:rPr>
                          <m:t>2</m:t>
                        </m:r>
                      </m:e>
                      <m:sup>
                        <m:r>
                          <a:rPr lang="en-US" i="1">
                            <a:latin typeface="Cambria Math"/>
                          </a:rPr>
                          <m:t>𝑥</m:t>
                        </m:r>
                      </m:sup>
                    </m:sSup>
                    <m:r>
                      <a:rPr lang="en-US" i="1">
                        <a:latin typeface="Cambria Math"/>
                      </a:rPr>
                      <m:t>=</m:t>
                    </m:r>
                    <m:sSup>
                      <m:sSupPr>
                        <m:ctrlPr>
                          <a:rPr lang="en-US" i="1">
                            <a:latin typeface="Cambria Math"/>
                          </a:rPr>
                        </m:ctrlPr>
                      </m:sSupPr>
                      <m:e>
                        <m:r>
                          <a:rPr lang="en-US" i="1">
                            <a:latin typeface="Cambria Math"/>
                          </a:rPr>
                          <m:t>2</m:t>
                        </m:r>
                      </m:e>
                      <m:sup>
                        <m:r>
                          <a:rPr lang="en-US" i="1">
                            <a:latin typeface="Cambria Math"/>
                          </a:rPr>
                          <m:t>𝑗</m:t>
                        </m:r>
                        <m:r>
                          <a:rPr lang="en-US" b="0" i="1" smtClean="0">
                            <a:latin typeface="Cambria Math"/>
                          </a:rPr>
                          <m:t>+1</m:t>
                        </m:r>
                      </m:sup>
                    </m:sSup>
                  </m:oMath>
                </a14:m>
                <a:endParaRPr lang="en-US" b="1" dirty="0" smtClean="0"/>
              </a:p>
              <a:p>
                <a:pPr marL="0" indent="0">
                  <a:buNone/>
                </a:pPr>
                <a:endParaRPr lang="en-US" b="1" dirty="0" smtClean="0">
                  <a:solidFill>
                    <a:schemeClr val="tx2"/>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1">
                          <a:solidFill>
                            <a:schemeClr val="tx2"/>
                          </a:solidFill>
                          <a:latin typeface="Cambria Math"/>
                        </a:rPr>
                        <m:t>𝐄</m:t>
                      </m:r>
                      <m:d>
                        <m:dPr>
                          <m:begChr m:val="["/>
                          <m:endChr m:val="|"/>
                          <m:ctrlPr>
                            <a:rPr lang="en-US" b="1" i="1">
                              <a:solidFill>
                                <a:schemeClr val="tx2"/>
                              </a:solidFill>
                              <a:latin typeface="Cambria Math"/>
                            </a:rPr>
                          </m:ctrlPr>
                        </m:dPr>
                        <m:e>
                          <m:sSup>
                            <m:sSupPr>
                              <m:ctrlPr>
                                <a:rPr lang="en-US" b="1" i="1">
                                  <a:solidFill>
                                    <a:schemeClr val="tx2"/>
                                  </a:solidFill>
                                  <a:latin typeface="Cambria Math"/>
                                </a:rPr>
                              </m:ctrlPr>
                            </m:sSupPr>
                            <m:e>
                              <m:r>
                                <a:rPr lang="en-US" b="1" i="1">
                                  <a:solidFill>
                                    <a:schemeClr val="tx2"/>
                                  </a:solidFill>
                                  <a:latin typeface="Cambria Math"/>
                                </a:rPr>
                                <m:t>𝟐</m:t>
                              </m:r>
                            </m:e>
                            <m:sup>
                              <m:sSub>
                                <m:sSubPr>
                                  <m:ctrlPr>
                                    <a:rPr lang="en-US" b="1" i="1">
                                      <a:solidFill>
                                        <a:schemeClr val="tx2"/>
                                      </a:solidFill>
                                      <a:latin typeface="Cambria Math"/>
                                    </a:rPr>
                                  </m:ctrlPr>
                                </m:sSubPr>
                                <m:e>
                                  <m:r>
                                    <a:rPr lang="en-US" b="1" i="1">
                                      <a:solidFill>
                                        <a:schemeClr val="tx2"/>
                                      </a:solidFill>
                                      <a:latin typeface="Cambria Math"/>
                                    </a:rPr>
                                    <m:t>𝑿</m:t>
                                  </m:r>
                                </m:e>
                                <m:sub>
                                  <m:r>
                                    <a:rPr lang="en-US" b="1" i="1">
                                      <a:solidFill>
                                        <a:schemeClr val="tx2"/>
                                      </a:solidFill>
                                      <a:latin typeface="Cambria Math"/>
                                    </a:rPr>
                                    <m:t>𝒏</m:t>
                                  </m:r>
                                </m:sub>
                              </m:sSub>
                            </m:sup>
                          </m:sSup>
                        </m:e>
                      </m:d>
                      <m:sSub>
                        <m:sSubPr>
                          <m:ctrlPr>
                            <a:rPr lang="en-US" b="1" i="1">
                              <a:solidFill>
                                <a:schemeClr val="tx2"/>
                              </a:solidFill>
                              <a:latin typeface="Cambria Math"/>
                            </a:rPr>
                          </m:ctrlPr>
                        </m:sSubPr>
                        <m:e>
                          <m:r>
                            <a:rPr lang="en-US" b="1" i="1">
                              <a:solidFill>
                                <a:schemeClr val="tx2"/>
                              </a:solidFill>
                              <a:latin typeface="Cambria Math"/>
                            </a:rPr>
                            <m:t>𝑿</m:t>
                          </m:r>
                        </m:e>
                        <m:sub>
                          <m:r>
                            <a:rPr lang="en-US" b="1" i="1">
                              <a:solidFill>
                                <a:schemeClr val="tx2"/>
                              </a:solidFill>
                              <a:latin typeface="Cambria Math"/>
                            </a:rPr>
                            <m:t>𝒏</m:t>
                          </m:r>
                          <m:r>
                            <a:rPr lang="en-US" b="1" i="1">
                              <a:solidFill>
                                <a:schemeClr val="tx2"/>
                              </a:solidFill>
                              <a:latin typeface="Cambria Math"/>
                            </a:rPr>
                            <m:t>−</m:t>
                          </m:r>
                          <m:r>
                            <a:rPr lang="en-US" b="1" i="1">
                              <a:solidFill>
                                <a:schemeClr val="tx2"/>
                              </a:solidFill>
                              <a:latin typeface="Cambria Math"/>
                            </a:rPr>
                            <m:t>𝟏</m:t>
                          </m:r>
                        </m:sub>
                      </m:sSub>
                      <m:r>
                        <a:rPr lang="en-US" b="1" i="1">
                          <a:solidFill>
                            <a:schemeClr val="tx2"/>
                          </a:solidFill>
                          <a:latin typeface="Cambria Math"/>
                        </a:rPr>
                        <m:t>=</m:t>
                      </m:r>
                      <m:r>
                        <a:rPr lang="en-US" b="1" i="1">
                          <a:solidFill>
                            <a:schemeClr val="tx2"/>
                          </a:solidFill>
                          <a:latin typeface="Cambria Math"/>
                        </a:rPr>
                        <m:t>𝒋</m:t>
                      </m:r>
                      <m:r>
                        <a:rPr lang="en-US" b="1" i="1">
                          <a:solidFill>
                            <a:schemeClr val="tx2"/>
                          </a:solidFill>
                          <a:latin typeface="Cambria Math"/>
                        </a:rPr>
                        <m:t>]=</m:t>
                      </m:r>
                      <m:d>
                        <m:dPr>
                          <m:ctrlPr>
                            <a:rPr lang="en-US" b="1" i="1" smtClean="0">
                              <a:solidFill>
                                <a:schemeClr val="tx2"/>
                              </a:solidFill>
                              <a:latin typeface="Cambria Math"/>
                            </a:rPr>
                          </m:ctrlPr>
                        </m:dPr>
                        <m:e>
                          <m:r>
                            <a:rPr lang="en-US" b="1" i="1" smtClean="0">
                              <a:solidFill>
                                <a:schemeClr val="tx2"/>
                              </a:solidFill>
                              <a:latin typeface="Cambria Math"/>
                            </a:rPr>
                            <m:t>𝟏</m:t>
                          </m:r>
                          <m:r>
                            <a:rPr lang="en-US" b="1" i="1" smtClean="0">
                              <a:solidFill>
                                <a:schemeClr val="tx2"/>
                              </a:solidFill>
                              <a:latin typeface="Cambria Math"/>
                            </a:rPr>
                            <m:t>−</m:t>
                          </m:r>
                          <m:sSup>
                            <m:sSupPr>
                              <m:ctrlPr>
                                <a:rPr lang="en-US" b="1" i="1" smtClean="0">
                                  <a:solidFill>
                                    <a:schemeClr val="tx2"/>
                                  </a:solidFill>
                                  <a:latin typeface="Cambria Math"/>
                                </a:rPr>
                              </m:ctrlPr>
                            </m:sSupPr>
                            <m:e>
                              <m:r>
                                <a:rPr lang="en-US" b="1" i="1" smtClean="0">
                                  <a:solidFill>
                                    <a:schemeClr val="tx2"/>
                                  </a:solidFill>
                                  <a:latin typeface="Cambria Math"/>
                                </a:rPr>
                                <m:t>𝟐</m:t>
                              </m:r>
                            </m:e>
                            <m:sup>
                              <m:r>
                                <a:rPr lang="en-US" b="1" i="1" smtClean="0">
                                  <a:solidFill>
                                    <a:schemeClr val="tx2"/>
                                  </a:solidFill>
                                  <a:latin typeface="Cambria Math"/>
                                </a:rPr>
                                <m:t>−</m:t>
                              </m:r>
                              <m:r>
                                <a:rPr lang="en-US" b="1" i="1" smtClean="0">
                                  <a:solidFill>
                                    <a:schemeClr val="tx2"/>
                                  </a:solidFill>
                                  <a:latin typeface="Cambria Math"/>
                                </a:rPr>
                                <m:t>𝒋</m:t>
                              </m:r>
                            </m:sup>
                          </m:sSup>
                        </m:e>
                      </m:d>
                      <m:sSup>
                        <m:sSupPr>
                          <m:ctrlPr>
                            <a:rPr lang="en-US" b="1" i="1" smtClean="0">
                              <a:solidFill>
                                <a:schemeClr val="tx2"/>
                              </a:solidFill>
                              <a:latin typeface="Cambria Math"/>
                            </a:rPr>
                          </m:ctrlPr>
                        </m:sSupPr>
                        <m:e>
                          <m:r>
                            <a:rPr lang="en-US" b="1" i="1" smtClean="0">
                              <a:solidFill>
                                <a:schemeClr val="tx2"/>
                              </a:solidFill>
                              <a:latin typeface="Cambria Math"/>
                            </a:rPr>
                            <m:t>𝟐</m:t>
                          </m:r>
                        </m:e>
                        <m:sup>
                          <m:r>
                            <a:rPr lang="en-US" b="1" i="1" smtClean="0">
                              <a:solidFill>
                                <a:schemeClr val="tx2"/>
                              </a:solidFill>
                              <a:latin typeface="Cambria Math"/>
                            </a:rPr>
                            <m:t>𝒋</m:t>
                          </m:r>
                        </m:sup>
                      </m:sSup>
                      <m:r>
                        <a:rPr lang="en-US" b="1" i="1" smtClean="0">
                          <a:solidFill>
                            <a:schemeClr val="tx2"/>
                          </a:solidFill>
                          <a:latin typeface="Cambria Math"/>
                        </a:rPr>
                        <m:t>+</m:t>
                      </m:r>
                      <m:sSup>
                        <m:sSupPr>
                          <m:ctrlPr>
                            <a:rPr lang="en-US" b="1" i="1" smtClean="0">
                              <a:solidFill>
                                <a:schemeClr val="tx2"/>
                              </a:solidFill>
                              <a:latin typeface="Cambria Math"/>
                            </a:rPr>
                          </m:ctrlPr>
                        </m:sSupPr>
                        <m:e>
                          <m:r>
                            <a:rPr lang="en-US" b="1" i="1" smtClean="0">
                              <a:solidFill>
                                <a:schemeClr val="tx2"/>
                              </a:solidFill>
                              <a:latin typeface="Cambria Math"/>
                            </a:rPr>
                            <m:t>𝟐</m:t>
                          </m:r>
                        </m:e>
                        <m:sup>
                          <m:r>
                            <a:rPr lang="en-US" b="1" i="1" smtClean="0">
                              <a:solidFill>
                                <a:schemeClr val="tx2"/>
                              </a:solidFill>
                              <a:latin typeface="Cambria Math"/>
                            </a:rPr>
                            <m:t>−</m:t>
                          </m:r>
                          <m:r>
                            <a:rPr lang="en-US" b="1" i="1" smtClean="0">
                              <a:solidFill>
                                <a:schemeClr val="tx2"/>
                              </a:solidFill>
                              <a:latin typeface="Cambria Math"/>
                            </a:rPr>
                            <m:t>𝒋</m:t>
                          </m:r>
                        </m:sup>
                      </m:sSup>
                      <m:sSup>
                        <m:sSupPr>
                          <m:ctrlPr>
                            <a:rPr lang="en-US" b="1" i="1" smtClean="0">
                              <a:solidFill>
                                <a:schemeClr val="tx2"/>
                              </a:solidFill>
                              <a:latin typeface="Cambria Math"/>
                            </a:rPr>
                          </m:ctrlPr>
                        </m:sSupPr>
                        <m:e>
                          <m:r>
                            <a:rPr lang="en-US" b="1" i="1" smtClean="0">
                              <a:solidFill>
                                <a:schemeClr val="tx2"/>
                              </a:solidFill>
                              <a:latin typeface="Cambria Math"/>
                            </a:rPr>
                            <m:t>𝟐</m:t>
                          </m:r>
                        </m:e>
                        <m:sup>
                          <m:r>
                            <a:rPr lang="en-US" b="1" i="1" smtClean="0">
                              <a:solidFill>
                                <a:schemeClr val="tx2"/>
                              </a:solidFill>
                              <a:latin typeface="Cambria Math"/>
                            </a:rPr>
                            <m:t>𝒋</m:t>
                          </m:r>
                          <m:r>
                            <a:rPr lang="en-US" b="1" i="1" smtClean="0">
                              <a:solidFill>
                                <a:schemeClr val="tx2"/>
                              </a:solidFill>
                              <a:latin typeface="Cambria Math"/>
                            </a:rPr>
                            <m:t>+</m:t>
                          </m:r>
                          <m:r>
                            <a:rPr lang="en-US" b="1" i="1" smtClean="0">
                              <a:solidFill>
                                <a:schemeClr val="tx2"/>
                              </a:solidFill>
                              <a:latin typeface="Cambria Math"/>
                            </a:rPr>
                            <m:t>𝟏</m:t>
                          </m:r>
                        </m:sup>
                      </m:sSup>
                      <m:r>
                        <a:rPr lang="en-US" b="1" i="1" smtClean="0">
                          <a:solidFill>
                            <a:schemeClr val="tx2"/>
                          </a:solidFill>
                          <a:latin typeface="Cambria Math"/>
                        </a:rPr>
                        <m:t>=</m:t>
                      </m:r>
                      <m:sSup>
                        <m:sSupPr>
                          <m:ctrlPr>
                            <a:rPr lang="en-US" b="1" i="1" smtClean="0">
                              <a:solidFill>
                                <a:schemeClr val="tx2"/>
                              </a:solidFill>
                              <a:latin typeface="Cambria Math"/>
                            </a:rPr>
                          </m:ctrlPr>
                        </m:sSupPr>
                        <m:e>
                          <m:r>
                            <a:rPr lang="en-US" b="1" i="1" smtClean="0">
                              <a:solidFill>
                                <a:schemeClr val="tx2"/>
                              </a:solidFill>
                              <a:latin typeface="Cambria Math"/>
                            </a:rPr>
                            <m:t>𝟐</m:t>
                          </m:r>
                        </m:e>
                        <m:sup>
                          <m:r>
                            <a:rPr lang="en-US" b="1" i="1" smtClean="0">
                              <a:solidFill>
                                <a:schemeClr val="tx2"/>
                              </a:solidFill>
                              <a:latin typeface="Cambria Math"/>
                            </a:rPr>
                            <m:t>𝒋</m:t>
                          </m:r>
                        </m:sup>
                      </m:sSup>
                      <m:r>
                        <a:rPr lang="en-US" b="1" i="1" smtClean="0">
                          <a:solidFill>
                            <a:schemeClr val="tx2"/>
                          </a:solidFill>
                          <a:latin typeface="Cambria Math"/>
                        </a:rPr>
                        <m:t>−</m:t>
                      </m:r>
                      <m:r>
                        <a:rPr lang="en-US" b="1" i="1" smtClean="0">
                          <a:solidFill>
                            <a:schemeClr val="tx2"/>
                          </a:solidFill>
                          <a:latin typeface="Cambria Math"/>
                        </a:rPr>
                        <m:t>𝟏</m:t>
                      </m:r>
                      <m:r>
                        <a:rPr lang="en-US" b="1" i="1" smtClean="0">
                          <a:solidFill>
                            <a:schemeClr val="tx2"/>
                          </a:solidFill>
                          <a:latin typeface="Cambria Math"/>
                        </a:rPr>
                        <m:t>+</m:t>
                      </m:r>
                      <m:r>
                        <a:rPr lang="en-US" b="1" i="1" smtClean="0">
                          <a:solidFill>
                            <a:schemeClr val="tx2"/>
                          </a:solidFill>
                          <a:latin typeface="Cambria Math"/>
                        </a:rPr>
                        <m:t>𝟐</m:t>
                      </m:r>
                      <m:r>
                        <a:rPr lang="en-US" b="1" i="1" smtClean="0">
                          <a:solidFill>
                            <a:schemeClr val="tx2"/>
                          </a:solidFill>
                          <a:latin typeface="Cambria Math"/>
                        </a:rPr>
                        <m:t>=</m:t>
                      </m:r>
                      <m:sSup>
                        <m:sSupPr>
                          <m:ctrlPr>
                            <a:rPr lang="en-US" b="1" i="1" smtClean="0">
                              <a:solidFill>
                                <a:schemeClr val="tx2"/>
                              </a:solidFill>
                              <a:latin typeface="Cambria Math"/>
                            </a:rPr>
                          </m:ctrlPr>
                        </m:sSupPr>
                        <m:e>
                          <m:r>
                            <a:rPr lang="en-US" b="1" i="1" smtClean="0">
                              <a:solidFill>
                                <a:schemeClr val="tx2"/>
                              </a:solidFill>
                              <a:latin typeface="Cambria Math"/>
                            </a:rPr>
                            <m:t>𝟐</m:t>
                          </m:r>
                        </m:e>
                        <m:sup>
                          <m:r>
                            <a:rPr lang="en-US" b="1" i="1" smtClean="0">
                              <a:solidFill>
                                <a:schemeClr val="tx2"/>
                              </a:solidFill>
                              <a:latin typeface="Cambria Math"/>
                            </a:rPr>
                            <m:t>𝒋</m:t>
                          </m:r>
                        </m:sup>
                      </m:sSup>
                      <m:r>
                        <a:rPr lang="en-US" b="1" i="1" smtClean="0">
                          <a:solidFill>
                            <a:schemeClr val="tx2"/>
                          </a:solidFill>
                          <a:latin typeface="Cambria Math"/>
                        </a:rPr>
                        <m:t>+</m:t>
                      </m:r>
                      <m:r>
                        <a:rPr lang="en-US" b="1" i="1" smtClean="0">
                          <a:solidFill>
                            <a:schemeClr val="tx2"/>
                          </a:solidFill>
                          <a:latin typeface="Cambria Math"/>
                        </a:rPr>
                        <m:t>𝟏</m:t>
                      </m:r>
                      <m:r>
                        <a:rPr lang="en-US" b="1" i="1" smtClean="0">
                          <a:solidFill>
                            <a:schemeClr val="tx2"/>
                          </a:solidFill>
                          <a:latin typeface="Cambria Math"/>
                        </a:rPr>
                        <m:t>  </m:t>
                      </m:r>
                    </m:oMath>
                  </m:oMathPara>
                </a14:m>
                <a:endParaRPr lang="en-US" b="1" dirty="0">
                  <a:solidFill>
                    <a:schemeClr val="tx2"/>
                  </a:solidFill>
                </a:endParaRPr>
              </a:p>
              <a:p>
                <a:pPr marL="0" indent="0">
                  <a:buNone/>
                </a:pPr>
                <a:endParaRPr lang="en-US" b="1" dirty="0"/>
              </a:p>
              <a:p>
                <a:endParaRPr lang="en-US" b="1" dirty="0" smtClean="0">
                  <a:solidFill>
                    <a:schemeClr val="tx2"/>
                  </a:solidFill>
                </a:endParaRPr>
              </a:p>
              <a:p>
                <a:endParaRPr lang="en-US" b="1"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24000"/>
                <a:ext cx="8686800" cy="4525963"/>
              </a:xfrm>
              <a:blipFill rotWithShape="1">
                <a:blip r:embed="rId2"/>
                <a:stretch>
                  <a:fillRect l="-1754"/>
                </a:stretch>
              </a:blipFill>
            </p:spPr>
            <p:txBody>
              <a:bodyPr/>
              <a:lstStyle/>
              <a:p>
                <a:r>
                  <a:rPr lang="en-US">
                    <a:noFill/>
                  </a:rPr>
                  <a:t> </a:t>
                </a:r>
              </a:p>
            </p:txBody>
          </p:sp>
        </mc:Fallback>
      </mc:AlternateContent>
      <p:sp>
        <p:nvSpPr>
          <p:cNvPr id="4" name="Rectangle 3"/>
          <p:cNvSpPr/>
          <p:nvPr/>
        </p:nvSpPr>
        <p:spPr>
          <a:xfrm>
            <a:off x="2286000" y="2133600"/>
            <a:ext cx="3124200" cy="76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Morris Algorithm: …</a:t>
            </a:r>
            <a:r>
              <a:rPr lang="en-US" dirty="0" err="1"/>
              <a:t>Unbiasedness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171" y="3655238"/>
                <a:ext cx="8229600" cy="2059762"/>
              </a:xfrm>
            </p:spPr>
            <p:txBody>
              <a:bodyPr/>
              <a:lstStyle/>
              <a:p>
                <a:pPr marL="0" indent="0">
                  <a:buNone/>
                </a:pPr>
                <a14:m>
                  <m:oMathPara xmlns:m="http://schemas.openxmlformats.org/officeDocument/2006/math">
                    <m:oMathParaPr>
                      <m:jc m:val="centerGroup"/>
                    </m:oMathParaPr>
                    <m:oMath xmlns:m="http://schemas.openxmlformats.org/officeDocument/2006/math">
                      <m:r>
                        <a:rPr lang="en-US" sz="2400" b="1" i="1" smtClean="0">
                          <a:solidFill>
                            <a:schemeClr val="tx2"/>
                          </a:solidFill>
                          <a:latin typeface="Cambria Math"/>
                        </a:rPr>
                        <m:t>=</m:t>
                      </m:r>
                      <m:nary>
                        <m:naryPr>
                          <m:chr m:val="∑"/>
                          <m:supHide m:val="on"/>
                          <m:ctrlPr>
                            <a:rPr lang="en-US" sz="2400" b="1" i="1">
                              <a:solidFill>
                                <a:schemeClr val="tx2"/>
                              </a:solidFill>
                              <a:latin typeface="Cambria Math"/>
                            </a:rPr>
                          </m:ctrlPr>
                        </m:naryPr>
                        <m:sub>
                          <m:r>
                            <m:rPr>
                              <m:brk m:alnAt="7"/>
                            </m:rPr>
                            <a:rPr lang="en-US" sz="2400" b="1" i="1">
                              <a:solidFill>
                                <a:schemeClr val="tx2"/>
                              </a:solidFill>
                              <a:latin typeface="Cambria Math"/>
                            </a:rPr>
                            <m:t>𝒋</m:t>
                          </m:r>
                          <m:r>
                            <a:rPr lang="en-US" sz="2400" b="1" i="1">
                              <a:solidFill>
                                <a:schemeClr val="tx2"/>
                              </a:solidFill>
                              <a:latin typeface="Cambria Math"/>
                            </a:rPr>
                            <m:t>≥</m:t>
                          </m:r>
                          <m:r>
                            <a:rPr lang="en-US" sz="2400" b="1" i="1">
                              <a:solidFill>
                                <a:schemeClr val="tx2"/>
                              </a:solidFill>
                              <a:latin typeface="Cambria Math"/>
                            </a:rPr>
                            <m:t>𝟏</m:t>
                          </m:r>
                        </m:sub>
                        <m:sup/>
                        <m:e>
                          <m:r>
                            <a:rPr lang="en-US" sz="2400" b="1">
                              <a:solidFill>
                                <a:schemeClr val="tx2"/>
                              </a:solidFill>
                              <a:latin typeface="Cambria Math"/>
                            </a:rPr>
                            <m:t>𝐏𝐫𝐨𝐛</m:t>
                          </m:r>
                          <m:d>
                            <m:dPr>
                              <m:begChr m:val="["/>
                              <m:endChr m:val="]"/>
                              <m:ctrlPr>
                                <a:rPr lang="en-US" sz="2400" b="1" i="1">
                                  <a:solidFill>
                                    <a:schemeClr val="tx2"/>
                                  </a:solidFill>
                                  <a:latin typeface="Cambria Math"/>
                                </a:rPr>
                              </m:ctrlPr>
                            </m:dPr>
                            <m:e>
                              <m:sSub>
                                <m:sSubPr>
                                  <m:ctrlPr>
                                    <a:rPr lang="en-US" sz="2400" b="1" i="1">
                                      <a:solidFill>
                                        <a:schemeClr val="tx2"/>
                                      </a:solidFill>
                                      <a:latin typeface="Cambria Math"/>
                                    </a:rPr>
                                  </m:ctrlPr>
                                </m:sSubPr>
                                <m:e>
                                  <m:r>
                                    <a:rPr lang="en-US" sz="2400" b="1" i="1">
                                      <a:solidFill>
                                        <a:schemeClr val="tx2"/>
                                      </a:solidFill>
                                      <a:latin typeface="Cambria Math"/>
                                    </a:rPr>
                                    <m:t>𝑿</m:t>
                                  </m:r>
                                </m:e>
                                <m:sub>
                                  <m:r>
                                    <a:rPr lang="en-US" sz="2400" b="1" i="1">
                                      <a:solidFill>
                                        <a:schemeClr val="tx2"/>
                                      </a:solidFill>
                                      <a:latin typeface="Cambria Math"/>
                                    </a:rPr>
                                    <m:t>𝒏</m:t>
                                  </m:r>
                                  <m:r>
                                    <a:rPr lang="en-US" sz="2400" b="1" i="1">
                                      <a:solidFill>
                                        <a:schemeClr val="tx2"/>
                                      </a:solidFill>
                                      <a:latin typeface="Cambria Math"/>
                                    </a:rPr>
                                    <m:t>−</m:t>
                                  </m:r>
                                  <m:r>
                                    <a:rPr lang="en-US" sz="2400" b="1" i="1">
                                      <a:solidFill>
                                        <a:schemeClr val="tx2"/>
                                      </a:solidFill>
                                      <a:latin typeface="Cambria Math"/>
                                    </a:rPr>
                                    <m:t>𝟏</m:t>
                                  </m:r>
                                </m:sub>
                              </m:sSub>
                              <m:r>
                                <a:rPr lang="en-US" sz="2400" b="1" i="1">
                                  <a:solidFill>
                                    <a:schemeClr val="tx2"/>
                                  </a:solidFill>
                                  <a:latin typeface="Cambria Math"/>
                                </a:rPr>
                                <m:t>=</m:t>
                              </m:r>
                              <m:r>
                                <a:rPr lang="en-US" sz="2400" b="1" i="1">
                                  <a:solidFill>
                                    <a:schemeClr val="tx2"/>
                                  </a:solidFill>
                                  <a:latin typeface="Cambria Math"/>
                                </a:rPr>
                                <m:t>𝒋</m:t>
                              </m:r>
                            </m:e>
                          </m:d>
                          <m:sSup>
                            <m:sSupPr>
                              <m:ctrlPr>
                                <a:rPr lang="en-US" sz="2400" b="1" i="1" smtClean="0">
                                  <a:solidFill>
                                    <a:schemeClr val="tx2"/>
                                  </a:solidFill>
                                  <a:latin typeface="Cambria Math"/>
                                </a:rPr>
                              </m:ctrlPr>
                            </m:sSupPr>
                            <m:e>
                              <m:r>
                                <a:rPr lang="en-US" sz="2400" b="1" i="0" smtClean="0">
                                  <a:solidFill>
                                    <a:schemeClr val="tx2"/>
                                  </a:solidFill>
                                  <a:latin typeface="Cambria Math"/>
                                </a:rPr>
                                <m:t>(</m:t>
                              </m:r>
                              <m:r>
                                <a:rPr lang="en-US" sz="2400" b="1" i="0" smtClean="0">
                                  <a:solidFill>
                                    <a:schemeClr val="tx2"/>
                                  </a:solidFill>
                                  <a:latin typeface="Cambria Math"/>
                                </a:rPr>
                                <m:t>𝟐</m:t>
                              </m:r>
                            </m:e>
                            <m:sup>
                              <m:r>
                                <a:rPr lang="en-US" sz="2400" b="1" i="0" smtClean="0">
                                  <a:solidFill>
                                    <a:schemeClr val="tx2"/>
                                  </a:solidFill>
                                  <a:latin typeface="Cambria Math"/>
                                </a:rPr>
                                <m:t>𝐣</m:t>
                              </m:r>
                            </m:sup>
                          </m:sSup>
                          <m:r>
                            <a:rPr lang="en-US" sz="2400" b="1" i="0" smtClean="0">
                              <a:solidFill>
                                <a:schemeClr val="tx2"/>
                              </a:solidFill>
                              <a:latin typeface="Cambria Math"/>
                            </a:rPr>
                            <m:t>+</m:t>
                          </m:r>
                          <m:r>
                            <a:rPr lang="en-US" sz="2400" b="1" i="0" smtClean="0">
                              <a:solidFill>
                                <a:schemeClr val="tx2"/>
                              </a:solidFill>
                              <a:latin typeface="Cambria Math"/>
                            </a:rPr>
                            <m:t>𝟏</m:t>
                          </m:r>
                          <m:r>
                            <a:rPr lang="en-US" sz="2400" b="1" i="1" smtClean="0">
                              <a:solidFill>
                                <a:schemeClr val="tx2"/>
                              </a:solidFill>
                              <a:latin typeface="Cambria Math"/>
                            </a:rPr>
                            <m:t>)</m:t>
                          </m:r>
                        </m:e>
                      </m:nary>
                    </m:oMath>
                  </m:oMathPara>
                </a14:m>
                <a:endParaRPr lang="en-US" sz="2800" dirty="0" smtClean="0"/>
              </a:p>
              <a:p>
                <a:pPr marL="0" indent="0">
                  <a:buNone/>
                </a:pPr>
                <a14:m>
                  <m:oMathPara xmlns:m="http://schemas.openxmlformats.org/officeDocument/2006/math">
                    <m:oMathParaPr>
                      <m:jc m:val="centerGroup"/>
                    </m:oMathParaPr>
                    <m:oMath xmlns:m="http://schemas.openxmlformats.org/officeDocument/2006/math">
                      <m:r>
                        <a:rPr lang="en-US" sz="2400" b="1" i="1">
                          <a:solidFill>
                            <a:schemeClr val="tx2"/>
                          </a:solidFill>
                          <a:latin typeface="Cambria Math"/>
                        </a:rPr>
                        <m:t>=</m:t>
                      </m:r>
                      <m:nary>
                        <m:naryPr>
                          <m:chr m:val="∑"/>
                          <m:supHide m:val="on"/>
                          <m:ctrlPr>
                            <a:rPr lang="en-US" sz="2400" b="1" i="1">
                              <a:solidFill>
                                <a:schemeClr val="tx2"/>
                              </a:solidFill>
                              <a:latin typeface="Cambria Math"/>
                            </a:rPr>
                          </m:ctrlPr>
                        </m:naryPr>
                        <m:sub>
                          <m:r>
                            <m:rPr>
                              <m:brk m:alnAt="7"/>
                            </m:rPr>
                            <a:rPr lang="en-US" sz="2400" b="1" i="1">
                              <a:solidFill>
                                <a:schemeClr val="tx2"/>
                              </a:solidFill>
                              <a:latin typeface="Cambria Math"/>
                            </a:rPr>
                            <m:t>𝒋</m:t>
                          </m:r>
                          <m:r>
                            <a:rPr lang="en-US" sz="2400" b="1" i="1">
                              <a:solidFill>
                                <a:schemeClr val="tx2"/>
                              </a:solidFill>
                              <a:latin typeface="Cambria Math"/>
                            </a:rPr>
                            <m:t>≥</m:t>
                          </m:r>
                          <m:r>
                            <a:rPr lang="en-US" sz="2400" b="1" i="1">
                              <a:solidFill>
                                <a:schemeClr val="tx2"/>
                              </a:solidFill>
                              <a:latin typeface="Cambria Math"/>
                            </a:rPr>
                            <m:t>𝟏</m:t>
                          </m:r>
                        </m:sub>
                        <m:sup/>
                        <m:e>
                          <m:r>
                            <a:rPr lang="en-US" sz="2400" b="1">
                              <a:solidFill>
                                <a:schemeClr val="tx2"/>
                              </a:solidFill>
                              <a:latin typeface="Cambria Math"/>
                            </a:rPr>
                            <m:t>𝐏𝐫𝐨𝐛</m:t>
                          </m:r>
                          <m:d>
                            <m:dPr>
                              <m:begChr m:val="["/>
                              <m:endChr m:val="]"/>
                              <m:ctrlPr>
                                <a:rPr lang="en-US" sz="2400" b="1" i="1">
                                  <a:solidFill>
                                    <a:schemeClr val="tx2"/>
                                  </a:solidFill>
                                  <a:latin typeface="Cambria Math"/>
                                </a:rPr>
                              </m:ctrlPr>
                            </m:dPr>
                            <m:e>
                              <m:sSub>
                                <m:sSubPr>
                                  <m:ctrlPr>
                                    <a:rPr lang="en-US" sz="2400" b="1" i="1">
                                      <a:solidFill>
                                        <a:schemeClr val="tx2"/>
                                      </a:solidFill>
                                      <a:latin typeface="Cambria Math"/>
                                    </a:rPr>
                                  </m:ctrlPr>
                                </m:sSubPr>
                                <m:e>
                                  <m:r>
                                    <a:rPr lang="en-US" sz="2400" b="1" i="1">
                                      <a:solidFill>
                                        <a:schemeClr val="tx2"/>
                                      </a:solidFill>
                                      <a:latin typeface="Cambria Math"/>
                                    </a:rPr>
                                    <m:t>𝑿</m:t>
                                  </m:r>
                                </m:e>
                                <m:sub>
                                  <m:r>
                                    <a:rPr lang="en-US" sz="2400" b="1" i="1">
                                      <a:solidFill>
                                        <a:schemeClr val="tx2"/>
                                      </a:solidFill>
                                      <a:latin typeface="Cambria Math"/>
                                    </a:rPr>
                                    <m:t>𝒏</m:t>
                                  </m:r>
                                  <m:r>
                                    <a:rPr lang="en-US" sz="2400" b="1" i="1">
                                      <a:solidFill>
                                        <a:schemeClr val="tx2"/>
                                      </a:solidFill>
                                      <a:latin typeface="Cambria Math"/>
                                    </a:rPr>
                                    <m:t>−</m:t>
                                  </m:r>
                                  <m:r>
                                    <a:rPr lang="en-US" sz="2400" b="1" i="1">
                                      <a:solidFill>
                                        <a:schemeClr val="tx2"/>
                                      </a:solidFill>
                                      <a:latin typeface="Cambria Math"/>
                                    </a:rPr>
                                    <m:t>𝟏</m:t>
                                  </m:r>
                                </m:sub>
                              </m:sSub>
                              <m:r>
                                <a:rPr lang="en-US" sz="2400" b="1" i="1">
                                  <a:solidFill>
                                    <a:schemeClr val="tx2"/>
                                  </a:solidFill>
                                  <a:latin typeface="Cambria Math"/>
                                </a:rPr>
                                <m:t>=</m:t>
                              </m:r>
                              <m:r>
                                <a:rPr lang="en-US" sz="2400" b="1" i="1">
                                  <a:solidFill>
                                    <a:schemeClr val="tx2"/>
                                  </a:solidFill>
                                  <a:latin typeface="Cambria Math"/>
                                </a:rPr>
                                <m:t>𝒋</m:t>
                              </m:r>
                            </m:e>
                          </m:d>
                          <m:sSup>
                            <m:sSupPr>
                              <m:ctrlPr>
                                <a:rPr lang="en-US" sz="2400" b="1" i="1">
                                  <a:solidFill>
                                    <a:schemeClr val="tx2"/>
                                  </a:solidFill>
                                  <a:latin typeface="Cambria Math"/>
                                </a:rPr>
                              </m:ctrlPr>
                            </m:sSupPr>
                            <m:e>
                              <m:r>
                                <a:rPr lang="en-US" sz="2400" b="1">
                                  <a:solidFill>
                                    <a:schemeClr val="tx2"/>
                                  </a:solidFill>
                                  <a:latin typeface="Cambria Math"/>
                                </a:rPr>
                                <m:t>(</m:t>
                              </m:r>
                              <m:r>
                                <a:rPr lang="en-US" sz="2400" b="1">
                                  <a:solidFill>
                                    <a:schemeClr val="tx2"/>
                                  </a:solidFill>
                                  <a:latin typeface="Cambria Math"/>
                                </a:rPr>
                                <m:t>𝟐</m:t>
                              </m:r>
                            </m:e>
                            <m:sup>
                              <m:r>
                                <a:rPr lang="en-US" sz="2400" b="1">
                                  <a:solidFill>
                                    <a:schemeClr val="tx2"/>
                                  </a:solidFill>
                                  <a:latin typeface="Cambria Math"/>
                                </a:rPr>
                                <m:t>𝐣</m:t>
                              </m:r>
                            </m:sup>
                          </m:sSup>
                          <m:r>
                            <a:rPr lang="en-US" sz="2400" b="1" i="1" smtClean="0">
                              <a:solidFill>
                                <a:schemeClr val="tx2"/>
                              </a:solidFill>
                              <a:latin typeface="Cambria Math"/>
                            </a:rPr>
                            <m:t>−</m:t>
                          </m:r>
                          <m:r>
                            <a:rPr lang="en-US" sz="2400" b="1" i="1" smtClean="0">
                              <a:solidFill>
                                <a:schemeClr val="tx2"/>
                              </a:solidFill>
                              <a:latin typeface="Cambria Math"/>
                            </a:rPr>
                            <m:t>𝟏</m:t>
                          </m:r>
                          <m:r>
                            <a:rPr lang="en-US" sz="2400" b="1" i="1" smtClean="0">
                              <a:solidFill>
                                <a:schemeClr val="tx2"/>
                              </a:solidFill>
                              <a:latin typeface="Cambria Math"/>
                            </a:rPr>
                            <m:t>)</m:t>
                          </m:r>
                          <m:r>
                            <a:rPr lang="en-US" sz="2400" b="1" i="0" smtClean="0">
                              <a:solidFill>
                                <a:schemeClr val="tx2"/>
                              </a:solidFill>
                              <a:latin typeface="Cambria Math"/>
                            </a:rPr>
                            <m:t>+</m:t>
                          </m:r>
                        </m:e>
                      </m:nary>
                      <m:nary>
                        <m:naryPr>
                          <m:chr m:val="∑"/>
                          <m:supHide m:val="on"/>
                          <m:ctrlPr>
                            <a:rPr lang="en-US" sz="2400" b="1" i="1">
                              <a:solidFill>
                                <a:schemeClr val="tx2"/>
                              </a:solidFill>
                              <a:latin typeface="Cambria Math"/>
                            </a:rPr>
                          </m:ctrlPr>
                        </m:naryPr>
                        <m:sub>
                          <m:r>
                            <m:rPr>
                              <m:brk m:alnAt="7"/>
                            </m:rPr>
                            <a:rPr lang="en-US" sz="2400" b="1" i="1">
                              <a:solidFill>
                                <a:schemeClr val="tx2"/>
                              </a:solidFill>
                              <a:latin typeface="Cambria Math"/>
                            </a:rPr>
                            <m:t>𝒋</m:t>
                          </m:r>
                          <m:r>
                            <a:rPr lang="en-US" sz="2400" b="1" i="1">
                              <a:solidFill>
                                <a:schemeClr val="tx2"/>
                              </a:solidFill>
                              <a:latin typeface="Cambria Math"/>
                            </a:rPr>
                            <m:t>≥</m:t>
                          </m:r>
                          <m:r>
                            <a:rPr lang="en-US" sz="2400" b="1" i="1">
                              <a:solidFill>
                                <a:schemeClr val="tx2"/>
                              </a:solidFill>
                              <a:latin typeface="Cambria Math"/>
                            </a:rPr>
                            <m:t>𝟏</m:t>
                          </m:r>
                        </m:sub>
                        <m:sup/>
                        <m:e>
                          <m:r>
                            <a:rPr lang="en-US" sz="2400" b="1">
                              <a:solidFill>
                                <a:schemeClr val="tx2"/>
                              </a:solidFill>
                              <a:latin typeface="Cambria Math"/>
                            </a:rPr>
                            <m:t>𝐏𝐫𝐨𝐛</m:t>
                          </m:r>
                          <m:d>
                            <m:dPr>
                              <m:begChr m:val="["/>
                              <m:endChr m:val="]"/>
                              <m:ctrlPr>
                                <a:rPr lang="en-US" sz="2400" b="1" i="1">
                                  <a:solidFill>
                                    <a:schemeClr val="tx2"/>
                                  </a:solidFill>
                                  <a:latin typeface="Cambria Math"/>
                                </a:rPr>
                              </m:ctrlPr>
                            </m:dPr>
                            <m:e>
                              <m:sSub>
                                <m:sSubPr>
                                  <m:ctrlPr>
                                    <a:rPr lang="en-US" sz="2400" b="1" i="1">
                                      <a:solidFill>
                                        <a:schemeClr val="tx2"/>
                                      </a:solidFill>
                                      <a:latin typeface="Cambria Math"/>
                                    </a:rPr>
                                  </m:ctrlPr>
                                </m:sSubPr>
                                <m:e>
                                  <m:r>
                                    <a:rPr lang="en-US" sz="2400" b="1" i="1">
                                      <a:solidFill>
                                        <a:schemeClr val="tx2"/>
                                      </a:solidFill>
                                      <a:latin typeface="Cambria Math"/>
                                    </a:rPr>
                                    <m:t>𝑿</m:t>
                                  </m:r>
                                </m:e>
                                <m:sub>
                                  <m:r>
                                    <a:rPr lang="en-US" sz="2400" b="1" i="1">
                                      <a:solidFill>
                                        <a:schemeClr val="tx2"/>
                                      </a:solidFill>
                                      <a:latin typeface="Cambria Math"/>
                                    </a:rPr>
                                    <m:t>𝒏</m:t>
                                  </m:r>
                                  <m:r>
                                    <a:rPr lang="en-US" sz="2400" b="1" i="1">
                                      <a:solidFill>
                                        <a:schemeClr val="tx2"/>
                                      </a:solidFill>
                                      <a:latin typeface="Cambria Math"/>
                                    </a:rPr>
                                    <m:t>−</m:t>
                                  </m:r>
                                  <m:r>
                                    <a:rPr lang="en-US" sz="2400" b="1" i="1">
                                      <a:solidFill>
                                        <a:schemeClr val="tx2"/>
                                      </a:solidFill>
                                      <a:latin typeface="Cambria Math"/>
                                    </a:rPr>
                                    <m:t>𝟏</m:t>
                                  </m:r>
                                </m:sub>
                              </m:sSub>
                              <m:r>
                                <a:rPr lang="en-US" sz="2400" b="1" i="1">
                                  <a:solidFill>
                                    <a:schemeClr val="tx2"/>
                                  </a:solidFill>
                                  <a:latin typeface="Cambria Math"/>
                                </a:rPr>
                                <m:t>=</m:t>
                              </m:r>
                              <m:r>
                                <a:rPr lang="en-US" sz="2400" b="1" i="1">
                                  <a:solidFill>
                                    <a:schemeClr val="tx2"/>
                                  </a:solidFill>
                                  <a:latin typeface="Cambria Math"/>
                                </a:rPr>
                                <m:t>𝒋</m:t>
                              </m:r>
                            </m:e>
                          </m:d>
                          <m:r>
                            <a:rPr lang="en-US" sz="2400" b="1" i="1" smtClean="0">
                              <a:solidFill>
                                <a:schemeClr val="tx2"/>
                              </a:solidFill>
                              <a:latin typeface="Cambria Math"/>
                            </a:rPr>
                            <m:t> </m:t>
                          </m:r>
                          <m:r>
                            <a:rPr lang="en-US" sz="2400" b="1" i="1" smtClean="0">
                              <a:solidFill>
                                <a:schemeClr val="tx2"/>
                              </a:solidFill>
                              <a:latin typeface="Cambria Math"/>
                            </a:rPr>
                            <m:t>𝟐</m:t>
                          </m:r>
                        </m:e>
                      </m:nary>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171" y="3655238"/>
                <a:ext cx="8229600" cy="2059762"/>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76400" y="1447800"/>
                <a:ext cx="5943600" cy="648191"/>
              </a:xfrm>
              <a:prstGeom prst="rect">
                <a:avLst/>
              </a:prstGeom>
              <a:ln w="15875">
                <a:solidFill>
                  <a:srgbClr val="00B05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a:solidFill>
                            <a:schemeClr val="tx2"/>
                          </a:solidFill>
                          <a:latin typeface="Cambria Math"/>
                        </a:rPr>
                        <m:t>𝐄</m:t>
                      </m:r>
                      <m:d>
                        <m:dPr>
                          <m:begChr m:val="["/>
                          <m:endChr m:val="|"/>
                          <m:ctrlPr>
                            <a:rPr lang="en-US" sz="3200" b="1" i="1">
                              <a:solidFill>
                                <a:schemeClr val="tx2"/>
                              </a:solidFill>
                              <a:latin typeface="Cambria Math"/>
                            </a:rPr>
                          </m:ctrlPr>
                        </m:dPr>
                        <m:e>
                          <m:sSup>
                            <m:sSupPr>
                              <m:ctrlPr>
                                <a:rPr lang="en-US" sz="3200" b="1" i="1">
                                  <a:solidFill>
                                    <a:schemeClr val="tx2"/>
                                  </a:solidFill>
                                  <a:latin typeface="Cambria Math"/>
                                </a:rPr>
                              </m:ctrlPr>
                            </m:sSupPr>
                            <m:e>
                              <m:r>
                                <a:rPr lang="en-US" sz="3200" b="1" i="1">
                                  <a:solidFill>
                                    <a:schemeClr val="tx2"/>
                                  </a:solidFill>
                                  <a:latin typeface="Cambria Math"/>
                                </a:rPr>
                                <m:t>𝟐</m:t>
                              </m:r>
                            </m:e>
                            <m:sup>
                              <m:sSub>
                                <m:sSubPr>
                                  <m:ctrlPr>
                                    <a:rPr lang="en-US" sz="3200" b="1" i="1">
                                      <a:solidFill>
                                        <a:schemeClr val="tx2"/>
                                      </a:solidFill>
                                      <a:latin typeface="Cambria Math"/>
                                    </a:rPr>
                                  </m:ctrlPr>
                                </m:sSubPr>
                                <m:e>
                                  <m:r>
                                    <a:rPr lang="en-US" sz="3200" b="1" i="1">
                                      <a:solidFill>
                                        <a:schemeClr val="tx2"/>
                                      </a:solidFill>
                                      <a:latin typeface="Cambria Math"/>
                                    </a:rPr>
                                    <m:t>𝑿</m:t>
                                  </m:r>
                                </m:e>
                                <m:sub>
                                  <m:r>
                                    <a:rPr lang="en-US" sz="3200" b="1" i="1">
                                      <a:solidFill>
                                        <a:schemeClr val="tx2"/>
                                      </a:solidFill>
                                      <a:latin typeface="Cambria Math"/>
                                    </a:rPr>
                                    <m:t>𝒏</m:t>
                                  </m:r>
                                </m:sub>
                              </m:sSub>
                            </m:sup>
                          </m:sSup>
                        </m:e>
                      </m:d>
                      <m:sSub>
                        <m:sSubPr>
                          <m:ctrlPr>
                            <a:rPr lang="en-US" sz="3200" b="1" i="1">
                              <a:solidFill>
                                <a:schemeClr val="tx2"/>
                              </a:solidFill>
                              <a:latin typeface="Cambria Math"/>
                            </a:rPr>
                          </m:ctrlPr>
                        </m:sSubPr>
                        <m:e>
                          <m:r>
                            <a:rPr lang="en-US" sz="3200" b="1" i="1">
                              <a:solidFill>
                                <a:schemeClr val="tx2"/>
                              </a:solidFill>
                              <a:latin typeface="Cambria Math"/>
                            </a:rPr>
                            <m:t>𝑿</m:t>
                          </m:r>
                        </m:e>
                        <m:sub>
                          <m:r>
                            <a:rPr lang="en-US" sz="3200" b="1" i="1">
                              <a:solidFill>
                                <a:schemeClr val="tx2"/>
                              </a:solidFill>
                              <a:latin typeface="Cambria Math"/>
                            </a:rPr>
                            <m:t>𝒏</m:t>
                          </m:r>
                          <m:r>
                            <a:rPr lang="en-US" sz="3200" b="1" i="1">
                              <a:solidFill>
                                <a:schemeClr val="tx2"/>
                              </a:solidFill>
                              <a:latin typeface="Cambria Math"/>
                            </a:rPr>
                            <m:t>−</m:t>
                          </m:r>
                          <m:r>
                            <a:rPr lang="en-US" sz="3200" b="1" i="1">
                              <a:solidFill>
                                <a:schemeClr val="tx2"/>
                              </a:solidFill>
                              <a:latin typeface="Cambria Math"/>
                            </a:rPr>
                            <m:t>𝟏</m:t>
                          </m:r>
                        </m:sub>
                      </m:sSub>
                      <m:r>
                        <a:rPr lang="en-US" sz="3200" b="1" i="1">
                          <a:solidFill>
                            <a:schemeClr val="tx2"/>
                          </a:solidFill>
                          <a:latin typeface="Cambria Math"/>
                        </a:rPr>
                        <m:t>=</m:t>
                      </m:r>
                      <m:r>
                        <a:rPr lang="en-US" sz="3200" b="1" i="1">
                          <a:solidFill>
                            <a:schemeClr val="tx2"/>
                          </a:solidFill>
                          <a:latin typeface="Cambria Math"/>
                        </a:rPr>
                        <m:t>𝒋</m:t>
                      </m:r>
                      <m:r>
                        <a:rPr lang="en-US" sz="3200" b="1" i="1">
                          <a:solidFill>
                            <a:schemeClr val="tx2"/>
                          </a:solidFill>
                          <a:latin typeface="Cambria Math"/>
                        </a:rPr>
                        <m:t>] =</m:t>
                      </m:r>
                      <m:sSup>
                        <m:sSupPr>
                          <m:ctrlPr>
                            <a:rPr lang="en-US" sz="3200" b="1" i="1">
                              <a:solidFill>
                                <a:schemeClr val="tx2"/>
                              </a:solidFill>
                              <a:latin typeface="Cambria Math"/>
                            </a:rPr>
                          </m:ctrlPr>
                        </m:sSupPr>
                        <m:e>
                          <m:r>
                            <a:rPr lang="en-US" sz="3200" b="1" i="1">
                              <a:solidFill>
                                <a:schemeClr val="tx2"/>
                              </a:solidFill>
                              <a:latin typeface="Cambria Math"/>
                            </a:rPr>
                            <m:t>𝟐</m:t>
                          </m:r>
                        </m:e>
                        <m:sup>
                          <m:r>
                            <a:rPr lang="en-US" sz="3200" b="1" i="1">
                              <a:solidFill>
                                <a:schemeClr val="tx2"/>
                              </a:solidFill>
                              <a:latin typeface="Cambria Math"/>
                            </a:rPr>
                            <m:t>𝒋</m:t>
                          </m:r>
                        </m:sup>
                      </m:sSup>
                      <m:r>
                        <a:rPr lang="en-US" sz="3200" b="1" i="1">
                          <a:solidFill>
                            <a:schemeClr val="tx2"/>
                          </a:solidFill>
                          <a:latin typeface="Cambria Math"/>
                        </a:rPr>
                        <m:t>+</m:t>
                      </m:r>
                      <m:r>
                        <a:rPr lang="en-US" sz="3200" b="1" i="1">
                          <a:solidFill>
                            <a:schemeClr val="tx2"/>
                          </a:solidFill>
                          <a:latin typeface="Cambria Math"/>
                        </a:rPr>
                        <m:t>𝟏</m:t>
                      </m:r>
                      <m:r>
                        <a:rPr lang="en-US" sz="3200" b="1" i="1">
                          <a:solidFill>
                            <a:schemeClr val="tx2"/>
                          </a:solidFill>
                          <a:latin typeface="Cambria Math"/>
                        </a:rPr>
                        <m:t>  </m:t>
                      </m:r>
                    </m:oMath>
                  </m:oMathPara>
                </a14:m>
                <a:endParaRPr lang="en-US" sz="3200" b="1" dirty="0">
                  <a:solidFill>
                    <a:schemeClr val="tx2"/>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76400" y="1447800"/>
                <a:ext cx="5943600" cy="648191"/>
              </a:xfrm>
              <a:prstGeom prst="rect">
                <a:avLst/>
              </a:prstGeom>
              <a:blipFill rotWithShape="1">
                <a:blip r:embed="rId3"/>
                <a:stretch>
                  <a:fillRect/>
                </a:stretch>
              </a:blipFill>
              <a:ln w="15875">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09600" y="2440704"/>
                <a:ext cx="8077200" cy="11927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a:solidFill>
                            <a:schemeClr val="tx2"/>
                          </a:solidFill>
                          <a:latin typeface="Cambria Math"/>
                        </a:rPr>
                        <m:t>𝐄</m:t>
                      </m:r>
                      <m:d>
                        <m:dPr>
                          <m:begChr m:val="["/>
                          <m:endChr m:val="]"/>
                          <m:ctrlPr>
                            <a:rPr lang="en-US" sz="2800" b="1" i="1">
                              <a:solidFill>
                                <a:schemeClr val="tx2"/>
                              </a:solidFill>
                              <a:latin typeface="Cambria Math"/>
                            </a:rPr>
                          </m:ctrlPr>
                        </m:dPr>
                        <m:e>
                          <m:sSup>
                            <m:sSupPr>
                              <m:ctrlPr>
                                <a:rPr lang="en-US" sz="2800" b="1" i="1">
                                  <a:solidFill>
                                    <a:schemeClr val="tx2"/>
                                  </a:solidFill>
                                  <a:latin typeface="Cambria Math"/>
                                </a:rPr>
                              </m:ctrlPr>
                            </m:sSupPr>
                            <m:e>
                              <m:r>
                                <a:rPr lang="en-US" sz="2800" b="1" i="1">
                                  <a:solidFill>
                                    <a:schemeClr val="tx2"/>
                                  </a:solidFill>
                                  <a:latin typeface="Cambria Math"/>
                                </a:rPr>
                                <m:t>𝟐</m:t>
                              </m:r>
                            </m:e>
                            <m:sup>
                              <m:sSub>
                                <m:sSubPr>
                                  <m:ctrlPr>
                                    <a:rPr lang="en-US" sz="2800" b="1" i="1">
                                      <a:solidFill>
                                        <a:schemeClr val="tx2"/>
                                      </a:solidFill>
                                      <a:latin typeface="Cambria Math"/>
                                    </a:rPr>
                                  </m:ctrlPr>
                                </m:sSubPr>
                                <m:e>
                                  <m:r>
                                    <a:rPr lang="en-US" sz="2800" b="1" i="1">
                                      <a:solidFill>
                                        <a:schemeClr val="tx2"/>
                                      </a:solidFill>
                                      <a:latin typeface="Cambria Math"/>
                                    </a:rPr>
                                    <m:t>𝑿</m:t>
                                  </m:r>
                                </m:e>
                                <m:sub>
                                  <m:r>
                                    <a:rPr lang="en-US" sz="2800" b="1" i="1">
                                      <a:solidFill>
                                        <a:schemeClr val="tx2"/>
                                      </a:solidFill>
                                      <a:latin typeface="Cambria Math"/>
                                    </a:rPr>
                                    <m:t>𝒏</m:t>
                                  </m:r>
                                </m:sub>
                              </m:sSub>
                            </m:sup>
                          </m:sSup>
                        </m:e>
                      </m:d>
                      <m:r>
                        <a:rPr lang="en-US" sz="2800" b="1" i="1">
                          <a:solidFill>
                            <a:schemeClr val="tx2"/>
                          </a:solidFill>
                          <a:latin typeface="Cambria Math"/>
                        </a:rPr>
                        <m:t>=</m:t>
                      </m:r>
                      <m:nary>
                        <m:naryPr>
                          <m:chr m:val="∑"/>
                          <m:supHide m:val="on"/>
                          <m:ctrlPr>
                            <a:rPr lang="en-US" sz="2800" b="1" i="1">
                              <a:solidFill>
                                <a:schemeClr val="tx2"/>
                              </a:solidFill>
                              <a:latin typeface="Cambria Math"/>
                            </a:rPr>
                          </m:ctrlPr>
                        </m:naryPr>
                        <m:sub>
                          <m:r>
                            <m:rPr>
                              <m:brk m:alnAt="7"/>
                            </m:rPr>
                            <a:rPr lang="en-US" sz="2800" b="1" i="1">
                              <a:solidFill>
                                <a:schemeClr val="tx2"/>
                              </a:solidFill>
                              <a:latin typeface="Cambria Math"/>
                            </a:rPr>
                            <m:t>𝒋</m:t>
                          </m:r>
                          <m:r>
                            <a:rPr lang="en-US" sz="2800" b="1" i="1">
                              <a:solidFill>
                                <a:schemeClr val="tx2"/>
                              </a:solidFill>
                              <a:latin typeface="Cambria Math"/>
                            </a:rPr>
                            <m:t>≥</m:t>
                          </m:r>
                          <m:r>
                            <a:rPr lang="en-US" sz="2800" b="1" i="1">
                              <a:solidFill>
                                <a:schemeClr val="tx2"/>
                              </a:solidFill>
                              <a:latin typeface="Cambria Math"/>
                            </a:rPr>
                            <m:t>𝟏</m:t>
                          </m:r>
                        </m:sub>
                        <m:sup/>
                        <m:e>
                          <m:r>
                            <a:rPr lang="en-US" sz="2800" b="1">
                              <a:solidFill>
                                <a:schemeClr val="tx2"/>
                              </a:solidFill>
                              <a:latin typeface="Cambria Math"/>
                            </a:rPr>
                            <m:t>𝐏𝐫𝐨𝐛</m:t>
                          </m:r>
                          <m:d>
                            <m:dPr>
                              <m:begChr m:val="["/>
                              <m:endChr m:val="]"/>
                              <m:ctrlPr>
                                <a:rPr lang="en-US" sz="2800" b="1" i="1">
                                  <a:solidFill>
                                    <a:schemeClr val="tx2"/>
                                  </a:solidFill>
                                  <a:latin typeface="Cambria Math"/>
                                </a:rPr>
                              </m:ctrlPr>
                            </m:dPr>
                            <m:e>
                              <m:sSub>
                                <m:sSubPr>
                                  <m:ctrlPr>
                                    <a:rPr lang="en-US" sz="2800" b="1" i="1">
                                      <a:solidFill>
                                        <a:schemeClr val="tx2"/>
                                      </a:solidFill>
                                      <a:latin typeface="Cambria Math"/>
                                    </a:rPr>
                                  </m:ctrlPr>
                                </m:sSubPr>
                                <m:e>
                                  <m:r>
                                    <a:rPr lang="en-US" sz="2800" b="1" i="1">
                                      <a:solidFill>
                                        <a:schemeClr val="tx2"/>
                                      </a:solidFill>
                                      <a:latin typeface="Cambria Math"/>
                                    </a:rPr>
                                    <m:t>𝑿</m:t>
                                  </m:r>
                                </m:e>
                                <m:sub>
                                  <m:r>
                                    <a:rPr lang="en-US" sz="2800" b="1" i="1">
                                      <a:solidFill>
                                        <a:schemeClr val="tx2"/>
                                      </a:solidFill>
                                      <a:latin typeface="Cambria Math"/>
                                    </a:rPr>
                                    <m:t>𝒏</m:t>
                                  </m:r>
                                  <m:r>
                                    <a:rPr lang="en-US" sz="2800" b="1" i="1">
                                      <a:solidFill>
                                        <a:schemeClr val="tx2"/>
                                      </a:solidFill>
                                      <a:latin typeface="Cambria Math"/>
                                    </a:rPr>
                                    <m:t>−</m:t>
                                  </m:r>
                                  <m:r>
                                    <a:rPr lang="en-US" sz="2800" b="1" i="1">
                                      <a:solidFill>
                                        <a:schemeClr val="tx2"/>
                                      </a:solidFill>
                                      <a:latin typeface="Cambria Math"/>
                                    </a:rPr>
                                    <m:t>𝟏</m:t>
                                  </m:r>
                                </m:sub>
                              </m:sSub>
                              <m:r>
                                <a:rPr lang="en-US" sz="2800" b="1" i="1">
                                  <a:solidFill>
                                    <a:schemeClr val="tx2"/>
                                  </a:solidFill>
                                  <a:latin typeface="Cambria Math"/>
                                </a:rPr>
                                <m:t>=</m:t>
                              </m:r>
                              <m:r>
                                <a:rPr lang="en-US" sz="2800" b="1" i="1">
                                  <a:solidFill>
                                    <a:schemeClr val="tx2"/>
                                  </a:solidFill>
                                  <a:latin typeface="Cambria Math"/>
                                </a:rPr>
                                <m:t>𝒋</m:t>
                              </m:r>
                            </m:e>
                          </m:d>
                          <m:r>
                            <a:rPr lang="en-US" sz="2800" b="1">
                              <a:solidFill>
                                <a:schemeClr val="tx2"/>
                              </a:solidFill>
                              <a:latin typeface="Cambria Math"/>
                            </a:rPr>
                            <m:t>𝐄</m:t>
                          </m:r>
                          <m:d>
                            <m:dPr>
                              <m:begChr m:val="["/>
                              <m:endChr m:val="|"/>
                              <m:ctrlPr>
                                <a:rPr lang="en-US" sz="2800" b="1" i="1">
                                  <a:solidFill>
                                    <a:schemeClr val="tx2"/>
                                  </a:solidFill>
                                  <a:latin typeface="Cambria Math"/>
                                </a:rPr>
                              </m:ctrlPr>
                            </m:dPr>
                            <m:e>
                              <m:sSup>
                                <m:sSupPr>
                                  <m:ctrlPr>
                                    <a:rPr lang="en-US" sz="2800" b="1" i="1">
                                      <a:solidFill>
                                        <a:schemeClr val="tx2"/>
                                      </a:solidFill>
                                      <a:latin typeface="Cambria Math"/>
                                    </a:rPr>
                                  </m:ctrlPr>
                                </m:sSupPr>
                                <m:e>
                                  <m:r>
                                    <a:rPr lang="en-US" sz="2800" b="1" i="1">
                                      <a:solidFill>
                                        <a:schemeClr val="tx2"/>
                                      </a:solidFill>
                                      <a:latin typeface="Cambria Math"/>
                                    </a:rPr>
                                    <m:t>𝟐</m:t>
                                  </m:r>
                                </m:e>
                                <m:sup>
                                  <m:sSub>
                                    <m:sSubPr>
                                      <m:ctrlPr>
                                        <a:rPr lang="en-US" sz="2800" b="1" i="1">
                                          <a:solidFill>
                                            <a:schemeClr val="tx2"/>
                                          </a:solidFill>
                                          <a:latin typeface="Cambria Math"/>
                                        </a:rPr>
                                      </m:ctrlPr>
                                    </m:sSubPr>
                                    <m:e>
                                      <m:r>
                                        <a:rPr lang="en-US" sz="2800" b="1" i="1">
                                          <a:solidFill>
                                            <a:schemeClr val="tx2"/>
                                          </a:solidFill>
                                          <a:latin typeface="Cambria Math"/>
                                        </a:rPr>
                                        <m:t>𝑿</m:t>
                                      </m:r>
                                    </m:e>
                                    <m:sub>
                                      <m:r>
                                        <a:rPr lang="en-US" sz="2800" b="1" i="1">
                                          <a:solidFill>
                                            <a:schemeClr val="tx2"/>
                                          </a:solidFill>
                                          <a:latin typeface="Cambria Math"/>
                                        </a:rPr>
                                        <m:t>𝒏</m:t>
                                      </m:r>
                                    </m:sub>
                                  </m:sSub>
                                </m:sup>
                              </m:sSup>
                            </m:e>
                          </m:d>
                          <m:sSub>
                            <m:sSubPr>
                              <m:ctrlPr>
                                <a:rPr lang="en-US" sz="2800" b="1" i="1">
                                  <a:solidFill>
                                    <a:schemeClr val="tx2"/>
                                  </a:solidFill>
                                  <a:latin typeface="Cambria Math"/>
                                </a:rPr>
                              </m:ctrlPr>
                            </m:sSubPr>
                            <m:e>
                              <m:r>
                                <a:rPr lang="en-US" sz="2800" b="1" i="1">
                                  <a:solidFill>
                                    <a:schemeClr val="tx2"/>
                                  </a:solidFill>
                                  <a:latin typeface="Cambria Math"/>
                                </a:rPr>
                                <m:t>𝑿</m:t>
                              </m:r>
                            </m:e>
                            <m:sub>
                              <m:r>
                                <a:rPr lang="en-US" sz="2800" b="1" i="1">
                                  <a:solidFill>
                                    <a:schemeClr val="tx2"/>
                                  </a:solidFill>
                                  <a:latin typeface="Cambria Math"/>
                                </a:rPr>
                                <m:t>𝒏</m:t>
                              </m:r>
                              <m:r>
                                <a:rPr lang="en-US" sz="2800" b="1" i="1">
                                  <a:solidFill>
                                    <a:schemeClr val="tx2"/>
                                  </a:solidFill>
                                  <a:latin typeface="Cambria Math"/>
                                </a:rPr>
                                <m:t>−</m:t>
                              </m:r>
                              <m:r>
                                <a:rPr lang="en-US" sz="2800" b="1" i="1">
                                  <a:solidFill>
                                    <a:schemeClr val="tx2"/>
                                  </a:solidFill>
                                  <a:latin typeface="Cambria Math"/>
                                </a:rPr>
                                <m:t>𝟏</m:t>
                              </m:r>
                            </m:sub>
                          </m:sSub>
                          <m:r>
                            <a:rPr lang="en-US" sz="2800" b="1" i="1">
                              <a:solidFill>
                                <a:schemeClr val="tx2"/>
                              </a:solidFill>
                              <a:latin typeface="Cambria Math"/>
                            </a:rPr>
                            <m:t>=</m:t>
                          </m:r>
                          <m:r>
                            <a:rPr lang="en-US" sz="2800" b="1" i="1">
                              <a:solidFill>
                                <a:schemeClr val="tx2"/>
                              </a:solidFill>
                              <a:latin typeface="Cambria Math"/>
                            </a:rPr>
                            <m:t>𝒋</m:t>
                          </m:r>
                          <m:r>
                            <a:rPr lang="en-US" sz="2800" b="1" i="1">
                              <a:solidFill>
                                <a:schemeClr val="tx2"/>
                              </a:solidFill>
                              <a:latin typeface="Cambria Math"/>
                            </a:rPr>
                            <m:t>]</m:t>
                          </m:r>
                        </m:e>
                      </m:nary>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609600" y="2440704"/>
                <a:ext cx="8077200" cy="1192762"/>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Arrow Connector 6"/>
          <p:cNvCxnSpPr>
            <a:stCxn id="4" idx="2"/>
          </p:cNvCxnSpPr>
          <p:nvPr/>
        </p:nvCxnSpPr>
        <p:spPr>
          <a:xfrm>
            <a:off x="4648200" y="2095991"/>
            <a:ext cx="1066800" cy="64720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rot="16200000">
            <a:off x="2777671" y="3789686"/>
            <a:ext cx="762000" cy="35814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16200000">
            <a:off x="6090557" y="4290431"/>
            <a:ext cx="762000" cy="260168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Rectangle 11"/>
              <p:cNvSpPr/>
              <p:nvPr/>
            </p:nvSpPr>
            <p:spPr>
              <a:xfrm>
                <a:off x="0" y="5803853"/>
                <a:ext cx="5880199" cy="530915"/>
              </a:xfrm>
              <a:prstGeom prst="rect">
                <a:avLst/>
              </a:prstGeom>
            </p:spPr>
            <p:txBody>
              <a:bodyPr wrap="none">
                <a:spAutoFit/>
              </a:bodyPr>
              <a:lstStyle/>
              <a:p>
                <a:pPr/>
                <a14:m>
                  <m:oMath xmlns:m="http://schemas.openxmlformats.org/officeDocument/2006/math">
                    <m:r>
                      <a:rPr lang="en-US" sz="2800" b="1" i="0" smtClean="0">
                        <a:solidFill>
                          <a:schemeClr val="tx2"/>
                        </a:solidFill>
                        <a:latin typeface="Cambria Math"/>
                      </a:rPr>
                      <m:t>=</m:t>
                    </m:r>
                    <m:r>
                      <a:rPr lang="en-US" sz="2800" b="1" smtClean="0">
                        <a:solidFill>
                          <a:schemeClr val="tx2"/>
                        </a:solidFill>
                        <a:latin typeface="Cambria Math"/>
                      </a:rPr>
                      <m:t>𝐄</m:t>
                    </m:r>
                    <m:d>
                      <m:dPr>
                        <m:begChr m:val="["/>
                        <m:endChr m:val="]"/>
                        <m:ctrlPr>
                          <a:rPr lang="en-US" sz="2800" b="1" i="1">
                            <a:solidFill>
                              <a:schemeClr val="tx2"/>
                            </a:solidFill>
                            <a:latin typeface="Cambria Math"/>
                          </a:rPr>
                        </m:ctrlPr>
                      </m:dPr>
                      <m:e>
                        <m:sSup>
                          <m:sSupPr>
                            <m:ctrlPr>
                              <a:rPr lang="en-US" sz="2800" b="1" i="1">
                                <a:solidFill>
                                  <a:schemeClr val="tx2"/>
                                </a:solidFill>
                                <a:latin typeface="Cambria Math"/>
                              </a:rPr>
                            </m:ctrlPr>
                          </m:sSupPr>
                          <m:e>
                            <m:r>
                              <a:rPr lang="en-US" sz="2800" b="1" i="1">
                                <a:solidFill>
                                  <a:schemeClr val="tx2"/>
                                </a:solidFill>
                                <a:latin typeface="Cambria Math"/>
                              </a:rPr>
                              <m:t>𝟐</m:t>
                            </m:r>
                          </m:e>
                          <m:sup>
                            <m:sSub>
                              <m:sSubPr>
                                <m:ctrlPr>
                                  <a:rPr lang="en-US" sz="2800" b="1" i="1">
                                    <a:solidFill>
                                      <a:schemeClr val="tx2"/>
                                    </a:solidFill>
                                    <a:latin typeface="Cambria Math"/>
                                  </a:rPr>
                                </m:ctrlPr>
                              </m:sSubPr>
                              <m:e>
                                <m:r>
                                  <a:rPr lang="en-US" sz="2800" b="1" i="1">
                                    <a:solidFill>
                                      <a:schemeClr val="tx2"/>
                                    </a:solidFill>
                                    <a:latin typeface="Cambria Math"/>
                                  </a:rPr>
                                  <m:t>𝑿</m:t>
                                </m:r>
                              </m:e>
                              <m:sub>
                                <m:r>
                                  <a:rPr lang="en-US" sz="2800" b="1" i="1">
                                    <a:solidFill>
                                      <a:schemeClr val="tx2"/>
                                    </a:solidFill>
                                    <a:latin typeface="Cambria Math"/>
                                  </a:rPr>
                                  <m:t>𝒏</m:t>
                                </m:r>
                                <m:r>
                                  <a:rPr lang="en-US" sz="2800" b="1" i="1" smtClean="0">
                                    <a:solidFill>
                                      <a:schemeClr val="tx2"/>
                                    </a:solidFill>
                                    <a:latin typeface="Cambria Math"/>
                                  </a:rPr>
                                  <m:t>−</m:t>
                                </m:r>
                                <m:r>
                                  <a:rPr lang="en-US" sz="2800" b="1" i="1" smtClean="0">
                                    <a:solidFill>
                                      <a:schemeClr val="tx2"/>
                                    </a:solidFill>
                                    <a:latin typeface="Cambria Math"/>
                                  </a:rPr>
                                  <m:t>𝟏</m:t>
                                </m:r>
                              </m:sub>
                            </m:sSub>
                          </m:sup>
                        </m:sSup>
                        <m:r>
                          <a:rPr lang="en-US" sz="2800" b="1" i="1">
                            <a:solidFill>
                              <a:schemeClr val="tx2"/>
                            </a:solidFill>
                            <a:latin typeface="Cambria Math"/>
                          </a:rPr>
                          <m:t>−</m:t>
                        </m:r>
                        <m:r>
                          <a:rPr lang="en-US" sz="2800" b="1" i="1">
                            <a:solidFill>
                              <a:schemeClr val="tx2"/>
                            </a:solidFill>
                            <a:latin typeface="Cambria Math"/>
                          </a:rPr>
                          <m:t>𝟏</m:t>
                        </m:r>
                      </m:e>
                    </m:d>
                    <m:r>
                      <a:rPr lang="en-US" sz="2800" b="1" i="1" smtClean="0">
                        <a:solidFill>
                          <a:schemeClr val="tx2"/>
                        </a:solidFill>
                        <a:latin typeface="Cambria Math"/>
                      </a:rPr>
                      <m:t>=</m:t>
                    </m:r>
                    <m:r>
                      <a:rPr lang="en-US" sz="2400" b="1" i="1" smtClean="0">
                        <a:solidFill>
                          <a:schemeClr val="tx2"/>
                        </a:solidFill>
                        <a:latin typeface="Cambria Math"/>
                      </a:rPr>
                      <m:t>𝒏</m:t>
                    </m:r>
                    <m:r>
                      <a:rPr lang="en-US" sz="2400" b="1" i="1" smtClean="0">
                        <a:solidFill>
                          <a:schemeClr val="tx2"/>
                        </a:solidFill>
                        <a:latin typeface="Cambria Math"/>
                      </a:rPr>
                      <m:t>−</m:t>
                    </m:r>
                    <m:r>
                      <a:rPr lang="en-US" sz="2400" b="1" i="1" smtClean="0">
                        <a:solidFill>
                          <a:schemeClr val="tx2"/>
                        </a:solidFill>
                        <a:latin typeface="Cambria Math"/>
                      </a:rPr>
                      <m:t>𝟏</m:t>
                    </m:r>
                  </m:oMath>
                </a14:m>
                <a:r>
                  <a:rPr lang="en-US" sz="2400" dirty="0" smtClean="0"/>
                  <a:t>by induction </a:t>
                </a:r>
                <a:r>
                  <a:rPr lang="en-US" sz="2400" dirty="0" err="1" smtClean="0"/>
                  <a:t>hyp</a:t>
                </a:r>
                <a:r>
                  <a:rPr lang="en-US" sz="2400" dirty="0" smtClean="0"/>
                  <a:t>.</a:t>
                </a:r>
                <a:endParaRPr lang="en-US" sz="2400" dirty="0"/>
              </a:p>
            </p:txBody>
          </p:sp>
        </mc:Choice>
        <mc:Fallback>
          <p:sp>
            <p:nvSpPr>
              <p:cNvPr id="12" name="Rectangle 11"/>
              <p:cNvSpPr>
                <a:spLocks noRot="1" noChangeAspect="1" noMove="1" noResize="1" noEditPoints="1" noAdjustHandles="1" noChangeArrowheads="1" noChangeShapeType="1" noTextEdit="1"/>
              </p:cNvSpPr>
              <p:nvPr/>
            </p:nvSpPr>
            <p:spPr>
              <a:xfrm>
                <a:off x="0" y="5803853"/>
                <a:ext cx="5880199" cy="530915"/>
              </a:xfrm>
              <a:prstGeom prst="rect">
                <a:avLst/>
              </a:prstGeom>
              <a:blipFill rotWithShape="1">
                <a:blip r:embed="rId5"/>
                <a:stretch>
                  <a:fillRect r="-518" b="-252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72675" y="5768360"/>
                <a:ext cx="4812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2"/>
                          </a:solidFill>
                          <a:latin typeface="Cambria Math"/>
                        </a:rPr>
                        <m:t>𝟏</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272675" y="5768360"/>
                <a:ext cx="481222"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19200" y="6281051"/>
                <a:ext cx="150836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tx2"/>
                          </a:solidFill>
                          <a:latin typeface="Cambria Math"/>
                        </a:rPr>
                        <m:t>=</m:t>
                      </m:r>
                      <m:r>
                        <a:rPr lang="en-US" sz="2800" b="1" i="1" smtClean="0">
                          <a:solidFill>
                            <a:schemeClr val="tx2"/>
                          </a:solidFill>
                          <a:latin typeface="Cambria Math"/>
                        </a:rPr>
                        <m:t>𝒏</m:t>
                      </m:r>
                      <m:r>
                        <a:rPr lang="en-US" sz="2800" b="1" i="1" smtClean="0">
                          <a:solidFill>
                            <a:schemeClr val="tx2"/>
                          </a:solidFill>
                          <a:latin typeface="Cambria Math"/>
                        </a:rPr>
                        <m:t>+</m:t>
                      </m:r>
                      <m:r>
                        <a:rPr lang="en-US" sz="2800" b="1" i="1" smtClean="0">
                          <a:solidFill>
                            <a:schemeClr val="tx2"/>
                          </a:solidFill>
                          <a:latin typeface="Cambria Math"/>
                        </a:rPr>
                        <m:t>𝟏</m:t>
                      </m:r>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1219200" y="6281051"/>
                <a:ext cx="1508362" cy="52322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32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Morris Algorithm: Variance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How good is the estimate?  </a:t>
                </a:r>
              </a:p>
              <a:p>
                <a:r>
                  <a:rPr lang="en-US" dirty="0" smtClean="0"/>
                  <a:t>The </a:t>
                </a:r>
                <a:r>
                  <a:rPr lang="en-US" dirty="0" err="1" smtClean="0"/>
                  <a:t>r.v.’s</a:t>
                </a:r>
                <a:r>
                  <a:rPr lang="en-US" dirty="0" smtClean="0"/>
                  <a:t>  </a:t>
                </a:r>
                <a14:m>
                  <m:oMath xmlns:m="http://schemas.openxmlformats.org/officeDocument/2006/math">
                    <m:acc>
                      <m:accPr>
                        <m:chr m:val="̂"/>
                        <m:ctrlPr>
                          <a:rPr lang="en-US" b="0" i="1" smtClean="0">
                            <a:latin typeface="Cambria Math"/>
                          </a:rPr>
                        </m:ctrlPr>
                      </m:accPr>
                      <m:e>
                        <m:r>
                          <a:rPr lang="en-US" b="0" i="1" smtClean="0">
                            <a:latin typeface="Cambria Math"/>
                          </a:rPr>
                          <m:t>𝑛</m:t>
                        </m:r>
                      </m:e>
                    </m:acc>
                    <m:r>
                      <a:rPr lang="en-US" b="0" i="1" dirty="0" smtClean="0">
                        <a:latin typeface="Cambria Math"/>
                      </a:rPr>
                      <m:t>=</m:t>
                    </m:r>
                    <m:sSup>
                      <m:sSupPr>
                        <m:ctrlPr>
                          <a:rPr lang="en-US" b="0" i="1" dirty="0" smtClean="0">
                            <a:latin typeface="Cambria Math"/>
                          </a:rPr>
                        </m:ctrlPr>
                      </m:sSupPr>
                      <m:e>
                        <m:r>
                          <a:rPr lang="en-US" b="0" i="1" dirty="0" smtClean="0">
                            <a:latin typeface="Cambria Math"/>
                          </a:rPr>
                          <m:t>2</m:t>
                        </m:r>
                      </m:e>
                      <m:sup>
                        <m:sSub>
                          <m:sSubPr>
                            <m:ctrlPr>
                              <a:rPr lang="en-US" b="0" i="1" dirty="0" smtClean="0">
                                <a:latin typeface="Cambria Math"/>
                              </a:rPr>
                            </m:ctrlPr>
                          </m:sSubPr>
                          <m:e>
                            <m:r>
                              <a:rPr lang="en-US" b="0" i="1" dirty="0" smtClean="0">
                                <a:latin typeface="Cambria Math"/>
                              </a:rPr>
                              <m:t>𝑋</m:t>
                            </m:r>
                          </m:e>
                          <m:sub>
                            <m:r>
                              <a:rPr lang="en-US" b="0" i="1" dirty="0" smtClean="0">
                                <a:latin typeface="Cambria Math"/>
                              </a:rPr>
                              <m:t>𝑛</m:t>
                            </m:r>
                          </m:sub>
                        </m:sSub>
                      </m:sup>
                    </m:sSup>
                    <m:r>
                      <a:rPr lang="en-US" b="0" i="1" dirty="0" smtClean="0">
                        <a:latin typeface="Cambria Math"/>
                      </a:rPr>
                      <m:t>−1</m:t>
                    </m:r>
                  </m:oMath>
                </a14:m>
                <a:r>
                  <a:rPr lang="en-US" dirty="0" smtClean="0"/>
                  <a:t>and </a:t>
                </a:r>
                <a14:m>
                  <m:oMath xmlns:m="http://schemas.openxmlformats.org/officeDocument/2006/math">
                    <m:acc>
                      <m:accPr>
                        <m:chr m:val="̂"/>
                        <m:ctrlPr>
                          <a:rPr lang="en-US" b="0" i="1" dirty="0" smtClean="0">
                            <a:latin typeface="Cambria Math"/>
                          </a:rPr>
                        </m:ctrlPr>
                      </m:accPr>
                      <m:e>
                        <m:r>
                          <a:rPr lang="en-US" b="0" i="1" dirty="0" smtClean="0">
                            <a:latin typeface="Cambria Math"/>
                          </a:rPr>
                          <m:t>𝑛</m:t>
                        </m:r>
                      </m:e>
                    </m:acc>
                    <m:r>
                      <a:rPr lang="en-US" b="0" i="1" dirty="0" smtClean="0">
                        <a:latin typeface="Cambria Math"/>
                      </a:rPr>
                      <m:t>+1=</m:t>
                    </m:r>
                    <m:r>
                      <a:rPr lang="en-US" b="0" i="1" dirty="0" smtClean="0">
                        <a:latin typeface="Cambria Math"/>
                      </a:rPr>
                      <m:t>𝑛</m:t>
                    </m:r>
                    <m:r>
                      <a:rPr lang="en-US" b="0" i="1" dirty="0" smtClean="0">
                        <a:latin typeface="Cambria Math"/>
                      </a:rPr>
                      <m:t>=</m:t>
                    </m:r>
                    <m:sSup>
                      <m:sSupPr>
                        <m:ctrlPr>
                          <a:rPr lang="en-US" b="0" i="1" dirty="0" smtClean="0">
                            <a:latin typeface="Cambria Math"/>
                          </a:rPr>
                        </m:ctrlPr>
                      </m:sSupPr>
                      <m:e>
                        <m:r>
                          <a:rPr lang="en-US" b="0" i="1" dirty="0" smtClean="0">
                            <a:latin typeface="Cambria Math"/>
                          </a:rPr>
                          <m:t>2</m:t>
                        </m:r>
                      </m:e>
                      <m:sup>
                        <m:sSub>
                          <m:sSubPr>
                            <m:ctrlPr>
                              <a:rPr lang="en-US" b="0" i="1" dirty="0" smtClean="0">
                                <a:latin typeface="Cambria Math"/>
                              </a:rPr>
                            </m:ctrlPr>
                          </m:sSubPr>
                          <m:e>
                            <m:r>
                              <a:rPr lang="en-US" b="0" i="1" dirty="0" smtClean="0">
                                <a:latin typeface="Cambria Math"/>
                              </a:rPr>
                              <m:t>𝑋</m:t>
                            </m:r>
                          </m:e>
                          <m:sub>
                            <m:r>
                              <a:rPr lang="en-US" b="0" i="1" dirty="0" smtClean="0">
                                <a:latin typeface="Cambria Math"/>
                              </a:rPr>
                              <m:t>𝑛</m:t>
                            </m:r>
                          </m:sub>
                        </m:sSub>
                      </m:sup>
                    </m:sSup>
                  </m:oMath>
                </a14:m>
                <a:r>
                  <a:rPr lang="en-US" dirty="0" smtClean="0"/>
                  <a:t> have the same variance </a:t>
                </a:r>
                <a14:m>
                  <m:oMath xmlns:m="http://schemas.openxmlformats.org/officeDocument/2006/math">
                    <m:r>
                      <m:rPr>
                        <m:sty m:val="p"/>
                      </m:rPr>
                      <a:rPr lang="en-US" b="0" i="0" dirty="0" smtClean="0">
                        <a:latin typeface="Cambria Math"/>
                      </a:rPr>
                      <m:t>V</m:t>
                    </m:r>
                    <m:d>
                      <m:dPr>
                        <m:begChr m:val="["/>
                        <m:endChr m:val="]"/>
                        <m:ctrlPr>
                          <a:rPr lang="en-US" b="0" i="1" dirty="0" smtClean="0">
                            <a:latin typeface="Cambria Math"/>
                          </a:rPr>
                        </m:ctrlPr>
                      </m:dPr>
                      <m:e>
                        <m:acc>
                          <m:accPr>
                            <m:chr m:val="̂"/>
                            <m:ctrlPr>
                              <a:rPr lang="en-US" i="1" dirty="0">
                                <a:latin typeface="Cambria Math"/>
                              </a:rPr>
                            </m:ctrlPr>
                          </m:accPr>
                          <m:e>
                            <m:r>
                              <a:rPr lang="en-US" i="1" dirty="0">
                                <a:latin typeface="Cambria Math"/>
                              </a:rPr>
                              <m:t>𝑛</m:t>
                            </m:r>
                          </m:e>
                        </m:acc>
                      </m:e>
                    </m:d>
                    <m:r>
                      <a:rPr lang="en-US" b="0" i="1" dirty="0" smtClean="0">
                        <a:latin typeface="Cambria Math"/>
                      </a:rPr>
                      <m:t>=</m:t>
                    </m:r>
                    <m:r>
                      <a:rPr lang="en-US" b="0" i="1" dirty="0" smtClean="0">
                        <a:latin typeface="Cambria Math"/>
                      </a:rPr>
                      <m:t>𝑉</m:t>
                    </m:r>
                    <m:r>
                      <a:rPr lang="en-US" b="0" i="1" dirty="0" smtClean="0">
                        <a:latin typeface="Cambria Math"/>
                      </a:rPr>
                      <m:t>[</m:t>
                    </m:r>
                    <m:acc>
                      <m:accPr>
                        <m:chr m:val="̂"/>
                        <m:ctrlPr>
                          <a:rPr lang="en-US" i="1" dirty="0">
                            <a:latin typeface="Cambria Math"/>
                          </a:rPr>
                        </m:ctrlPr>
                      </m:accPr>
                      <m:e>
                        <m:r>
                          <a:rPr lang="en-US" i="1" dirty="0">
                            <a:latin typeface="Cambria Math"/>
                          </a:rPr>
                          <m:t>𝑛</m:t>
                        </m:r>
                      </m:e>
                    </m:acc>
                    <m:r>
                      <a:rPr lang="en-US" b="0" i="1" dirty="0" smtClean="0">
                        <a:latin typeface="Cambria Math"/>
                      </a:rPr>
                      <m:t>+1]</m:t>
                    </m:r>
                  </m:oMath>
                </a14:m>
                <a:endParaRPr lang="en-US" dirty="0" smtClean="0"/>
              </a:p>
              <a:p>
                <a14:m>
                  <m:oMath xmlns:m="http://schemas.openxmlformats.org/officeDocument/2006/math">
                    <m:r>
                      <a:rPr lang="en-US" i="1">
                        <a:latin typeface="Cambria Math"/>
                      </a:rPr>
                      <m:t>𝑉</m:t>
                    </m:r>
                    <m:d>
                      <m:dPr>
                        <m:begChr m:val="["/>
                        <m:endChr m:val="]"/>
                        <m:ctrlPr>
                          <a:rPr lang="en-US" i="1">
                            <a:latin typeface="Cambria Math"/>
                          </a:rPr>
                        </m:ctrlPr>
                      </m:dPr>
                      <m:e>
                        <m:acc>
                          <m:accPr>
                            <m:chr m:val="̂"/>
                            <m:ctrlPr>
                              <a:rPr lang="en-US" i="1">
                                <a:latin typeface="Cambria Math"/>
                              </a:rPr>
                            </m:ctrlPr>
                          </m:accPr>
                          <m:e>
                            <m:r>
                              <a:rPr lang="en-US" i="1">
                                <a:latin typeface="Cambria Math"/>
                              </a:rPr>
                              <m:t>𝑛</m:t>
                            </m:r>
                          </m:e>
                        </m:acc>
                        <m:r>
                          <a:rPr lang="en-US" b="0" i="1" smtClean="0">
                            <a:latin typeface="Cambria Math"/>
                          </a:rPr>
                          <m:t>+1</m:t>
                        </m:r>
                      </m:e>
                    </m:d>
                    <m:r>
                      <a:rPr lang="en-US" i="1">
                        <a:latin typeface="Cambria Math"/>
                      </a:rPr>
                      <m:t>=</m:t>
                    </m:r>
                    <m:r>
                      <a:rPr lang="en-US" b="0" i="1" smtClean="0">
                        <a:latin typeface="Cambria Math"/>
                      </a:rPr>
                      <m:t>𝐸</m:t>
                    </m:r>
                    <m:d>
                      <m:dPr>
                        <m:begChr m:val="["/>
                        <m:endChr m:val="]"/>
                        <m:ctrlPr>
                          <a:rPr lang="en-US" b="0" i="1" smtClean="0">
                            <a:latin typeface="Cambria Math"/>
                          </a:rPr>
                        </m:ctrlPr>
                      </m:dPr>
                      <m:e>
                        <m:sSup>
                          <m:sSupPr>
                            <m:ctrlPr>
                              <a:rPr lang="en-US" b="0" i="1" smtClean="0">
                                <a:latin typeface="Cambria Math"/>
                              </a:rPr>
                            </m:ctrlPr>
                          </m:sSupPr>
                          <m:e>
                            <m:r>
                              <a:rPr lang="en-US" b="0" i="1" smtClean="0">
                                <a:latin typeface="Cambria Math"/>
                              </a:rPr>
                              <m:t>2</m:t>
                            </m:r>
                          </m:e>
                          <m:sup>
                            <m:sSub>
                              <m:sSubPr>
                                <m:ctrlPr>
                                  <a:rPr lang="en-US" b="0" i="1" smtClean="0">
                                    <a:latin typeface="Cambria Math"/>
                                  </a:rPr>
                                </m:ctrlPr>
                              </m:sSubPr>
                              <m:e>
                                <m:r>
                                  <a:rPr lang="en-US" b="0" i="1" smtClean="0">
                                    <a:latin typeface="Cambria Math"/>
                                  </a:rPr>
                                  <m:t>2</m:t>
                                </m:r>
                                <m:r>
                                  <a:rPr lang="en-US" b="0" i="1" smtClean="0">
                                    <a:latin typeface="Cambria Math"/>
                                  </a:rPr>
                                  <m:t>𝑋</m:t>
                                </m:r>
                              </m:e>
                              <m:sub>
                                <m:r>
                                  <a:rPr lang="en-US" b="0" i="1" smtClean="0">
                                    <a:latin typeface="Cambria Math"/>
                                  </a:rPr>
                                  <m:t>𝑛</m:t>
                                </m:r>
                              </m:sub>
                            </m:sSub>
                          </m:sup>
                        </m:sSup>
                      </m:e>
                    </m:d>
                    <m:r>
                      <a:rPr lang="en-US" b="0" i="1" smtClean="0">
                        <a:latin typeface="Cambria Math"/>
                      </a:rPr>
                      <m:t>−</m:t>
                    </m:r>
                    <m:sSup>
                      <m:sSupPr>
                        <m:ctrlPr>
                          <a:rPr lang="en-US" b="0" i="1" smtClean="0">
                            <a:latin typeface="Cambria Math"/>
                          </a:rPr>
                        </m:ctrlPr>
                      </m:sSupPr>
                      <m:e>
                        <m:r>
                          <a:rPr lang="en-US" b="0" i="1" smtClean="0">
                            <a:latin typeface="Cambria Math"/>
                          </a:rPr>
                          <m:t>(</m:t>
                        </m:r>
                        <m:r>
                          <a:rPr lang="en-US" b="0" i="1" smtClean="0">
                            <a:latin typeface="Cambria Math"/>
                          </a:rPr>
                          <m:t>𝑛</m:t>
                        </m:r>
                        <m:r>
                          <a:rPr lang="en-US" b="0" i="1" smtClean="0">
                            <a:latin typeface="Cambria Math"/>
                          </a:rPr>
                          <m:t>+1)</m:t>
                        </m:r>
                      </m:e>
                      <m:sup>
                        <m:r>
                          <a:rPr lang="en-US" b="0" i="1" smtClean="0">
                            <a:latin typeface="Cambria Math"/>
                          </a:rPr>
                          <m:t>2</m:t>
                        </m:r>
                      </m:sup>
                    </m:sSup>
                  </m:oMath>
                </a14:m>
                <a:endParaRPr lang="en-US" dirty="0" smtClean="0"/>
              </a:p>
              <a:p>
                <a:r>
                  <a:rPr lang="en-US" dirty="0" smtClean="0"/>
                  <a:t>We can show </a:t>
                </a:r>
                <a14:m>
                  <m:oMath xmlns:m="http://schemas.openxmlformats.org/officeDocument/2006/math">
                    <m:r>
                      <a:rPr lang="en-US" i="1">
                        <a:latin typeface="Cambria Math"/>
                      </a:rPr>
                      <m:t>𝐸</m:t>
                    </m:r>
                    <m:d>
                      <m:dPr>
                        <m:begChr m:val="["/>
                        <m:endChr m:val="]"/>
                        <m:ctrlPr>
                          <a:rPr lang="en-US" i="1">
                            <a:latin typeface="Cambria Math"/>
                          </a:rPr>
                        </m:ctrlPr>
                      </m:dPr>
                      <m:e>
                        <m:sSup>
                          <m:sSupPr>
                            <m:ctrlPr>
                              <a:rPr lang="en-US" i="1">
                                <a:latin typeface="Cambria Math"/>
                              </a:rPr>
                            </m:ctrlPr>
                          </m:sSupPr>
                          <m:e>
                            <m:r>
                              <a:rPr lang="en-US" i="1">
                                <a:latin typeface="Cambria Math"/>
                              </a:rPr>
                              <m:t>2</m:t>
                            </m:r>
                          </m:e>
                          <m:sup>
                            <m:sSub>
                              <m:sSubPr>
                                <m:ctrlPr>
                                  <a:rPr lang="en-US" i="1">
                                    <a:latin typeface="Cambria Math"/>
                                  </a:rPr>
                                </m:ctrlPr>
                              </m:sSubPr>
                              <m:e>
                                <m:r>
                                  <a:rPr lang="en-US" i="1">
                                    <a:latin typeface="Cambria Math"/>
                                  </a:rPr>
                                  <m:t>2</m:t>
                                </m:r>
                                <m:r>
                                  <a:rPr lang="en-US" i="1">
                                    <a:latin typeface="Cambria Math"/>
                                  </a:rPr>
                                  <m:t>𝑋</m:t>
                                </m:r>
                              </m:e>
                              <m:sub>
                                <m:r>
                                  <a:rPr lang="en-US" i="1">
                                    <a:latin typeface="Cambria Math"/>
                                  </a:rPr>
                                  <m:t>𝑛</m:t>
                                </m:r>
                              </m:sub>
                            </m:sSub>
                          </m:sup>
                        </m:sSup>
                      </m:e>
                    </m:d>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2</m:t>
                        </m:r>
                      </m:den>
                    </m:f>
                    <m:sSup>
                      <m:sSupPr>
                        <m:ctrlPr>
                          <a:rPr lang="en-US" b="0" i="1" smtClean="0">
                            <a:latin typeface="Cambria Math"/>
                          </a:rPr>
                        </m:ctrlPr>
                      </m:sSupPr>
                      <m:e>
                        <m:r>
                          <a:rPr lang="en-US" b="0" i="1" smtClean="0">
                            <a:latin typeface="Cambria Math"/>
                          </a:rPr>
                          <m:t>𝑛</m:t>
                        </m:r>
                      </m:e>
                      <m:sup>
                        <m:r>
                          <a:rPr lang="en-US" b="0" i="1" smtClean="0">
                            <a:latin typeface="Cambria Math"/>
                          </a:rPr>
                          <m:t>2</m:t>
                        </m:r>
                      </m:sup>
                    </m:sSup>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2</m:t>
                        </m:r>
                      </m:den>
                    </m:f>
                    <m:r>
                      <a:rPr lang="en-US" b="0" i="1" smtClean="0">
                        <a:latin typeface="Cambria Math"/>
                      </a:rPr>
                      <m:t>𝑛</m:t>
                    </m:r>
                    <m:r>
                      <a:rPr lang="en-US" b="0" i="1" smtClean="0">
                        <a:latin typeface="Cambria Math"/>
                      </a:rPr>
                      <m:t>+1</m:t>
                    </m:r>
                  </m:oMath>
                </a14:m>
                <a:endParaRPr lang="en-US" b="0" dirty="0" smtClean="0"/>
              </a:p>
              <a:p>
                <a:r>
                  <a:rPr lang="en-US" dirty="0" smtClean="0"/>
                  <a:t>This means </a:t>
                </a:r>
                <a14:m>
                  <m:oMath xmlns:m="http://schemas.openxmlformats.org/officeDocument/2006/math">
                    <m:r>
                      <a:rPr lang="en-US" i="1">
                        <a:latin typeface="Cambria Math"/>
                      </a:rPr>
                      <m:t>𝑉</m:t>
                    </m:r>
                    <m:d>
                      <m:dPr>
                        <m:begChr m:val="["/>
                        <m:endChr m:val="]"/>
                        <m:ctrlPr>
                          <a:rPr lang="en-US" i="1">
                            <a:latin typeface="Cambria Math"/>
                          </a:rPr>
                        </m:ctrlPr>
                      </m:dPr>
                      <m:e>
                        <m:acc>
                          <m:accPr>
                            <m:chr m:val="̂"/>
                            <m:ctrlPr>
                              <a:rPr lang="en-US" i="1">
                                <a:latin typeface="Cambria Math"/>
                              </a:rPr>
                            </m:ctrlPr>
                          </m:accPr>
                          <m:e>
                            <m:r>
                              <a:rPr lang="en-US" i="1">
                                <a:latin typeface="Cambria Math"/>
                              </a:rPr>
                              <m:t>𝑛</m:t>
                            </m:r>
                          </m:e>
                        </m:acc>
                      </m:e>
                    </m:d>
                    <m:r>
                      <a:rPr lang="en-US"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2</m:t>
                        </m:r>
                      </m:den>
                    </m:f>
                    <m:sSup>
                      <m:sSupPr>
                        <m:ctrlPr>
                          <a:rPr lang="en-US" b="0" i="1" smtClean="0">
                            <a:latin typeface="Cambria Math"/>
                            <a:ea typeface="Cambria Math"/>
                          </a:rPr>
                        </m:ctrlPr>
                      </m:sSupPr>
                      <m:e>
                        <m:r>
                          <a:rPr lang="en-US" b="0" i="1" smtClean="0">
                            <a:latin typeface="Cambria Math"/>
                            <a:ea typeface="Cambria Math"/>
                          </a:rPr>
                          <m:t>𝑛</m:t>
                        </m:r>
                      </m:e>
                      <m:sup>
                        <m:r>
                          <a:rPr lang="en-US" b="0" i="1" smtClean="0">
                            <a:latin typeface="Cambria Math"/>
                            <a:ea typeface="Cambria Math"/>
                          </a:rPr>
                          <m:t>2</m:t>
                        </m:r>
                      </m:sup>
                    </m:sSup>
                  </m:oMath>
                </a14:m>
                <a:r>
                  <a:rPr lang="en-US" dirty="0" smtClean="0"/>
                  <a:t>  and CV</a:t>
                </a:r>
                <a:r>
                  <a:rPr lang="en-US" dirty="0">
                    <a:ea typeface="Cambria Math"/>
                  </a:rPr>
                  <a:t> </a:t>
                </a:r>
                <a14:m>
                  <m:oMath xmlns:m="http://schemas.openxmlformats.org/officeDocument/2006/math">
                    <m:r>
                      <a:rPr lang="en-US">
                        <a:latin typeface="Cambria Math"/>
                        <a:ea typeface="Cambria Math"/>
                      </a:rPr>
                      <m:t>=</m:t>
                    </m:r>
                    <m:f>
                      <m:fPr>
                        <m:ctrlPr>
                          <a:rPr lang="en-US" i="1">
                            <a:latin typeface="Cambria Math"/>
                            <a:ea typeface="Cambria Math"/>
                          </a:rPr>
                        </m:ctrlPr>
                      </m:fPr>
                      <m:num>
                        <m:r>
                          <m:rPr>
                            <m:sty m:val="p"/>
                          </m:rPr>
                          <a:rPr lang="el-GR" i="1">
                            <a:latin typeface="Cambria Math"/>
                            <a:ea typeface="Cambria Math"/>
                          </a:rPr>
                          <m:t>σ</m:t>
                        </m:r>
                      </m:num>
                      <m:den>
                        <m:r>
                          <a:rPr lang="en-US" i="1">
                            <a:latin typeface="Cambria Math"/>
                            <a:ea typeface="Cambria Math"/>
                          </a:rPr>
                          <m:t>𝜇</m:t>
                        </m:r>
                      </m:den>
                    </m:f>
                    <m:r>
                      <a:rPr lang="en-US" i="1">
                        <a:latin typeface="Cambria Math"/>
                        <a:ea typeface="Cambria Math"/>
                      </a:rPr>
                      <m:t> ≈</m:t>
                    </m:r>
                    <m:f>
                      <m:fPr>
                        <m:ctrlPr>
                          <a:rPr lang="en-US" b="0" i="1" smtClean="0">
                            <a:latin typeface="Cambria Math"/>
                            <a:ea typeface="Cambria Math"/>
                          </a:rPr>
                        </m:ctrlPr>
                      </m:fPr>
                      <m:num>
                        <m:r>
                          <a:rPr lang="en-US" b="0" i="1" smtClean="0">
                            <a:latin typeface="Cambria Math"/>
                            <a:ea typeface="Cambria Math"/>
                          </a:rPr>
                          <m:t>1</m:t>
                        </m:r>
                      </m:num>
                      <m:den>
                        <m:rad>
                          <m:radPr>
                            <m:degHide m:val="on"/>
                            <m:ctrlPr>
                              <a:rPr lang="en-US" b="0" i="1" smtClean="0">
                                <a:latin typeface="Cambria Math"/>
                                <a:ea typeface="Cambria Math"/>
                              </a:rPr>
                            </m:ctrlPr>
                          </m:radPr>
                          <m:deg/>
                          <m:e>
                            <m:r>
                              <a:rPr lang="en-US" b="0" i="1" smtClean="0">
                                <a:latin typeface="Cambria Math"/>
                                <a:ea typeface="Cambria Math"/>
                              </a:rPr>
                              <m:t>2</m:t>
                            </m:r>
                          </m:e>
                        </m:rad>
                      </m:den>
                    </m:f>
                  </m:oMath>
                </a14:m>
                <a:r>
                  <a:rPr lang="en-US" dirty="0" smtClean="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1752"/>
                </a:stretch>
              </a:blipFill>
            </p:spPr>
            <p:txBody>
              <a:bodyPr/>
              <a:lstStyle/>
              <a:p>
                <a:r>
                  <a:rPr lang="en-US">
                    <a:noFill/>
                  </a:rPr>
                  <a:t> </a:t>
                </a:r>
              </a:p>
            </p:txBody>
          </p:sp>
        </mc:Fallback>
      </mc:AlternateContent>
      <p:sp>
        <p:nvSpPr>
          <p:cNvPr id="4" name="TextBox 3"/>
          <p:cNvSpPr txBox="1"/>
          <p:nvPr/>
        </p:nvSpPr>
        <p:spPr>
          <a:xfrm>
            <a:off x="762000" y="5867400"/>
            <a:ext cx="4504759" cy="584775"/>
          </a:xfrm>
          <a:prstGeom prst="rect">
            <a:avLst/>
          </a:prstGeom>
          <a:noFill/>
        </p:spPr>
        <p:txBody>
          <a:bodyPr wrap="none" rtlCol="0">
            <a:spAutoFit/>
          </a:bodyPr>
          <a:lstStyle/>
          <a:p>
            <a:r>
              <a:rPr lang="en-US" sz="3200" dirty="0" smtClean="0">
                <a:solidFill>
                  <a:srgbClr val="FF0000"/>
                </a:solidFill>
              </a:rPr>
              <a:t>How to reduce the error ?</a:t>
            </a:r>
            <a:endParaRPr lang="en-US" sz="3200" dirty="0">
              <a:solidFill>
                <a:srgbClr val="FF0000"/>
              </a:solidFill>
            </a:endParaRPr>
          </a:p>
        </p:txBody>
      </p:sp>
    </p:spTree>
    <p:extLst>
      <p:ext uri="{BB962C8B-B14F-4D97-AF65-F5344CB8AC3E}">
        <p14:creationId xmlns:p14="http://schemas.microsoft.com/office/powerpoint/2010/main" val="119775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Morris Algorithm: Reducing variance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4419600"/>
              </a:xfrm>
            </p:spPr>
            <p:txBody>
              <a:bodyPr>
                <a:normAutofit/>
              </a:bodyPr>
              <a:lstStyle/>
              <a:p>
                <a:pPr marL="0" indent="0">
                  <a:buNone/>
                </a:pPr>
                <a:r>
                  <a:rPr lang="en-US" dirty="0" smtClean="0"/>
                  <a:t> </a:t>
                </a:r>
                <a14:m>
                  <m:oMath xmlns:m="http://schemas.openxmlformats.org/officeDocument/2006/math">
                    <m:r>
                      <a:rPr lang="en-US" i="1">
                        <a:latin typeface="Cambria Math"/>
                      </a:rPr>
                      <m:t>𝑉</m:t>
                    </m:r>
                    <m:d>
                      <m:dPr>
                        <m:begChr m:val="["/>
                        <m:endChr m:val="]"/>
                        <m:ctrlPr>
                          <a:rPr lang="en-US" i="1">
                            <a:latin typeface="Cambria Math"/>
                          </a:rPr>
                        </m:ctrlPr>
                      </m:dPr>
                      <m:e>
                        <m:acc>
                          <m:accPr>
                            <m:chr m:val="̂"/>
                            <m:ctrlPr>
                              <a:rPr lang="en-US" i="1">
                                <a:latin typeface="Cambria Math"/>
                              </a:rPr>
                            </m:ctrlPr>
                          </m:accPr>
                          <m:e>
                            <m:r>
                              <a:rPr lang="en-US" i="1">
                                <a:latin typeface="Cambria Math"/>
                              </a:rPr>
                              <m:t>𝑛</m:t>
                            </m:r>
                          </m:e>
                        </m:acc>
                      </m:e>
                    </m:d>
                    <m:r>
                      <a:rPr lang="en-US" b="0" i="1" smtClean="0">
                        <a:latin typeface="Cambria Math"/>
                      </a:rPr>
                      <m:t>=</m:t>
                    </m:r>
                    <m:sSup>
                      <m:sSupPr>
                        <m:ctrlPr>
                          <a:rPr lang="en-US" b="0" i="1" smtClean="0">
                            <a:latin typeface="Cambria Math"/>
                            <a:ea typeface="Cambria Math"/>
                          </a:rPr>
                        </m:ctrlPr>
                      </m:sSupPr>
                      <m:e>
                        <m:r>
                          <m:rPr>
                            <m:sty m:val="p"/>
                          </m:rPr>
                          <a:rPr lang="el-GR" i="1">
                            <a:latin typeface="Cambria Math"/>
                            <a:ea typeface="Cambria Math"/>
                          </a:rPr>
                          <m:t>σ</m:t>
                        </m:r>
                      </m:e>
                      <m:sup>
                        <m:r>
                          <a:rPr lang="en-US" b="0" i="1" smtClean="0">
                            <a:latin typeface="Cambria Math"/>
                            <a:ea typeface="Cambria Math"/>
                          </a:rPr>
                          <m:t>2</m:t>
                        </m:r>
                      </m:sup>
                    </m:sSup>
                    <m:r>
                      <a:rPr lang="en-US"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2</m:t>
                        </m:r>
                      </m:den>
                    </m:f>
                    <m:sSup>
                      <m:sSupPr>
                        <m:ctrlPr>
                          <a:rPr lang="en-US" b="0" i="1" smtClean="0">
                            <a:latin typeface="Cambria Math"/>
                            <a:ea typeface="Cambria Math"/>
                          </a:rPr>
                        </m:ctrlPr>
                      </m:sSupPr>
                      <m:e>
                        <m:r>
                          <a:rPr lang="en-US" b="0" i="1" smtClean="0">
                            <a:latin typeface="Cambria Math"/>
                            <a:ea typeface="Cambria Math"/>
                          </a:rPr>
                          <m:t>𝑛</m:t>
                        </m:r>
                      </m:e>
                      <m:sup>
                        <m:r>
                          <a:rPr lang="en-US" b="0" i="1" smtClean="0">
                            <a:latin typeface="Cambria Math"/>
                            <a:ea typeface="Cambria Math"/>
                          </a:rPr>
                          <m:t>2</m:t>
                        </m:r>
                      </m:sup>
                    </m:sSup>
                  </m:oMath>
                </a14:m>
                <a:r>
                  <a:rPr lang="en-US" dirty="0" smtClean="0"/>
                  <a:t>  and CV</a:t>
                </a:r>
                <a:r>
                  <a:rPr lang="en-US" dirty="0">
                    <a:ea typeface="Cambria Math"/>
                  </a:rPr>
                  <a:t> </a:t>
                </a:r>
                <a14:m>
                  <m:oMath xmlns:m="http://schemas.openxmlformats.org/officeDocument/2006/math">
                    <m:r>
                      <a:rPr lang="en-US" b="0" i="0" smtClean="0">
                        <a:latin typeface="Cambria Math"/>
                        <a:ea typeface="Cambria Math"/>
                      </a:rPr>
                      <m:t>=</m:t>
                    </m:r>
                    <m:f>
                      <m:fPr>
                        <m:ctrlPr>
                          <a:rPr lang="en-US" b="0" i="1" smtClean="0">
                            <a:latin typeface="Cambria Math"/>
                            <a:ea typeface="Cambria Math"/>
                          </a:rPr>
                        </m:ctrlPr>
                      </m:fPr>
                      <m:num>
                        <m:r>
                          <m:rPr>
                            <m:sty m:val="p"/>
                          </m:rPr>
                          <a:rPr lang="el-GR" b="0" i="1" smtClean="0">
                            <a:latin typeface="Cambria Math"/>
                            <a:ea typeface="Cambria Math"/>
                          </a:rPr>
                          <m:t>σ</m:t>
                        </m:r>
                      </m:num>
                      <m:den>
                        <m:r>
                          <a:rPr lang="en-US" b="0" i="1" smtClean="0">
                            <a:latin typeface="Cambria Math"/>
                            <a:ea typeface="Cambria Math"/>
                          </a:rPr>
                          <m:t>𝜇</m:t>
                        </m:r>
                      </m:den>
                    </m:f>
                    <m:r>
                      <a:rPr lang="en-US" i="1">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ad>
                          <m:radPr>
                            <m:degHide m:val="on"/>
                            <m:ctrlPr>
                              <a:rPr lang="en-US" b="0" i="1" smtClean="0">
                                <a:latin typeface="Cambria Math"/>
                                <a:ea typeface="Cambria Math"/>
                              </a:rPr>
                            </m:ctrlPr>
                          </m:radPr>
                          <m:deg/>
                          <m:e>
                            <m:r>
                              <a:rPr lang="en-US" b="0" i="1" smtClean="0">
                                <a:latin typeface="Cambria Math"/>
                                <a:ea typeface="Cambria Math"/>
                              </a:rPr>
                              <m:t>2</m:t>
                            </m:r>
                          </m:e>
                        </m:rad>
                      </m:den>
                    </m:f>
                  </m:oMath>
                </a14:m>
                <a:r>
                  <a:rPr lang="en-US" dirty="0" smtClean="0"/>
                  <a:t> </a:t>
                </a:r>
              </a:p>
              <a:p>
                <a:pPr marL="0" indent="0">
                  <a:buNone/>
                </a:pPr>
                <a:r>
                  <a:rPr lang="en-US" b="1" dirty="0" smtClean="0">
                    <a:solidFill>
                      <a:schemeClr val="tx2"/>
                    </a:solidFill>
                  </a:rPr>
                  <a:t>Dedicated Method</a:t>
                </a:r>
                <a:r>
                  <a:rPr lang="en-US" dirty="0" smtClean="0"/>
                  <a:t>:  Base change – </a:t>
                </a:r>
              </a:p>
              <a:p>
                <a:pPr marL="400050" lvl="1" indent="0">
                  <a:buNone/>
                </a:pPr>
                <a:r>
                  <a:rPr lang="en-US" sz="3200" dirty="0" smtClean="0">
                    <a:solidFill>
                      <a:srgbClr val="C00000"/>
                    </a:solidFill>
                  </a:rPr>
                  <a:t>IDEA</a:t>
                </a:r>
                <a:r>
                  <a:rPr lang="en-US" sz="3200" dirty="0" smtClean="0"/>
                  <a:t>: Instead of counting </a:t>
                </a:r>
                <a14:m>
                  <m:oMath xmlns:m="http://schemas.openxmlformats.org/officeDocument/2006/math">
                    <m:func>
                      <m:funcPr>
                        <m:ctrlPr>
                          <a:rPr lang="en-US" sz="3200" b="1" i="1" smtClean="0">
                            <a:solidFill>
                              <a:schemeClr val="tx2"/>
                            </a:solidFill>
                            <a:latin typeface="Cambria Math"/>
                          </a:rPr>
                        </m:ctrlPr>
                      </m:funcPr>
                      <m:fName>
                        <m:sSub>
                          <m:sSubPr>
                            <m:ctrlPr>
                              <a:rPr lang="en-US" sz="3200" b="1" i="1" smtClean="0">
                                <a:solidFill>
                                  <a:schemeClr val="tx2"/>
                                </a:solidFill>
                                <a:latin typeface="Cambria Math"/>
                              </a:rPr>
                            </m:ctrlPr>
                          </m:sSubPr>
                          <m:e>
                            <m:r>
                              <a:rPr lang="en-US" sz="3200" b="1" i="0" smtClean="0">
                                <a:solidFill>
                                  <a:schemeClr val="tx2"/>
                                </a:solidFill>
                                <a:latin typeface="Cambria Math"/>
                              </a:rPr>
                              <m:t>𝐥𝐨𝐠</m:t>
                            </m:r>
                          </m:e>
                          <m:sub>
                            <m:r>
                              <a:rPr lang="en-US" sz="3200" b="1" i="1" smtClean="0">
                                <a:solidFill>
                                  <a:schemeClr val="tx2"/>
                                </a:solidFill>
                                <a:latin typeface="Cambria Math"/>
                              </a:rPr>
                              <m:t>𝟐</m:t>
                            </m:r>
                          </m:sub>
                        </m:sSub>
                      </m:fName>
                      <m:e>
                        <m:r>
                          <a:rPr lang="en-US" sz="3200" b="1" i="1" smtClean="0">
                            <a:solidFill>
                              <a:schemeClr val="tx2"/>
                            </a:solidFill>
                            <a:latin typeface="Cambria Math"/>
                          </a:rPr>
                          <m:t>𝒏</m:t>
                        </m:r>
                      </m:e>
                    </m:func>
                  </m:oMath>
                </a14:m>
                <a:r>
                  <a:rPr lang="en-US" sz="3200" dirty="0" smtClean="0"/>
                  <a:t>, count </a:t>
                </a:r>
                <a14:m>
                  <m:oMath xmlns:m="http://schemas.openxmlformats.org/officeDocument/2006/math">
                    <m:func>
                      <m:funcPr>
                        <m:ctrlPr>
                          <a:rPr lang="en-US" sz="3200" b="1" i="1" smtClean="0">
                            <a:solidFill>
                              <a:schemeClr val="tx2"/>
                            </a:solidFill>
                            <a:latin typeface="Cambria Math"/>
                          </a:rPr>
                        </m:ctrlPr>
                      </m:funcPr>
                      <m:fName>
                        <m:sSub>
                          <m:sSubPr>
                            <m:ctrlPr>
                              <a:rPr lang="en-US" sz="3200" b="1" i="1">
                                <a:solidFill>
                                  <a:schemeClr val="tx2"/>
                                </a:solidFill>
                                <a:latin typeface="Cambria Math"/>
                              </a:rPr>
                            </m:ctrlPr>
                          </m:sSubPr>
                          <m:e>
                            <m:r>
                              <a:rPr lang="en-US" sz="3200" b="1" i="0">
                                <a:solidFill>
                                  <a:schemeClr val="tx2"/>
                                </a:solidFill>
                                <a:latin typeface="Cambria Math"/>
                              </a:rPr>
                              <m:t>𝐥𝐨𝐠</m:t>
                            </m:r>
                          </m:e>
                          <m:sub>
                            <m:r>
                              <a:rPr lang="en-US" sz="3200" b="1" i="1" smtClean="0">
                                <a:solidFill>
                                  <a:schemeClr val="tx2"/>
                                </a:solidFill>
                                <a:latin typeface="Cambria Math"/>
                              </a:rPr>
                              <m:t>𝒃</m:t>
                            </m:r>
                          </m:sub>
                        </m:sSub>
                      </m:fName>
                      <m:e>
                        <m:r>
                          <a:rPr lang="en-US" sz="3200" b="1" i="1">
                            <a:solidFill>
                              <a:schemeClr val="tx2"/>
                            </a:solidFill>
                            <a:latin typeface="Cambria Math"/>
                          </a:rPr>
                          <m:t>𝒏</m:t>
                        </m:r>
                      </m:e>
                    </m:func>
                  </m:oMath>
                </a14:m>
                <a:r>
                  <a:rPr lang="en-US" sz="3200" dirty="0" smtClean="0"/>
                  <a:t> </a:t>
                </a:r>
              </a:p>
              <a:p>
                <a:pPr marL="857250" lvl="1" indent="-457200">
                  <a:buFont typeface="Wingdings" panose="05000000000000000000" pitchFamily="2" charset="2"/>
                  <a:buChar char="Ø"/>
                </a:pPr>
                <a:r>
                  <a:rPr lang="en-US" sz="3200" dirty="0" smtClean="0"/>
                  <a:t>Increment counter with probability </a:t>
                </a:r>
                <a14:m>
                  <m:oMath xmlns:m="http://schemas.openxmlformats.org/officeDocument/2006/math">
                    <m:sSup>
                      <m:sSupPr>
                        <m:ctrlPr>
                          <a:rPr lang="en-US" sz="3200" b="1" i="1" smtClean="0">
                            <a:solidFill>
                              <a:schemeClr val="tx2"/>
                            </a:solidFill>
                            <a:latin typeface="Cambria Math"/>
                          </a:rPr>
                        </m:ctrlPr>
                      </m:sSupPr>
                      <m:e>
                        <m:r>
                          <a:rPr lang="en-US" sz="3200" b="1" i="1">
                            <a:solidFill>
                              <a:schemeClr val="tx2"/>
                            </a:solidFill>
                            <a:latin typeface="Cambria Math"/>
                          </a:rPr>
                          <m:t>𝒃</m:t>
                        </m:r>
                      </m:e>
                      <m:sup>
                        <m:r>
                          <a:rPr lang="en-US" sz="3200" b="1" i="1" smtClean="0">
                            <a:solidFill>
                              <a:schemeClr val="tx2"/>
                            </a:solidFill>
                            <a:latin typeface="Cambria Math"/>
                          </a:rPr>
                          <m:t>−</m:t>
                        </m:r>
                        <m:r>
                          <a:rPr lang="en-US" sz="3200" b="1" i="1" smtClean="0">
                            <a:solidFill>
                              <a:schemeClr val="tx2"/>
                            </a:solidFill>
                            <a:latin typeface="Cambria Math"/>
                          </a:rPr>
                          <m:t>𝒙</m:t>
                        </m:r>
                      </m:sup>
                    </m:sSup>
                  </m:oMath>
                </a14:m>
                <a:r>
                  <a:rPr lang="en-US" sz="3200" dirty="0"/>
                  <a:t> </a:t>
                </a:r>
              </a:p>
              <a:p>
                <a:pPr marL="400050" lvl="1" indent="0">
                  <a:buNone/>
                </a:pPr>
                <a:r>
                  <a:rPr lang="en-US" sz="3200" dirty="0" smtClean="0"/>
                  <a:t>When </a:t>
                </a:r>
                <a14:m>
                  <m:oMath xmlns:m="http://schemas.openxmlformats.org/officeDocument/2006/math">
                    <m:r>
                      <a:rPr lang="en-US" sz="3200" b="1" i="1" smtClean="0">
                        <a:solidFill>
                          <a:schemeClr val="tx2"/>
                        </a:solidFill>
                        <a:latin typeface="Cambria Math"/>
                      </a:rPr>
                      <m:t>𝒃</m:t>
                    </m:r>
                  </m:oMath>
                </a14:m>
                <a:r>
                  <a:rPr lang="en-US" sz="3200" dirty="0" smtClean="0"/>
                  <a:t> is closer to 1, we increase accuracy but also increase counter size. </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4419600"/>
              </a:xfrm>
              <a:blipFill rotWithShape="1">
                <a:blip r:embed="rId4"/>
                <a:stretch>
                  <a:fillRect l="-1801" r="-2161"/>
                </a:stretch>
              </a:blipFill>
            </p:spPr>
            <p:txBody>
              <a:bodyPr/>
              <a:lstStyle/>
              <a:p>
                <a:r>
                  <a:rPr lang="en-US">
                    <a:noFill/>
                  </a:rPr>
                  <a:t> </a:t>
                </a:r>
              </a:p>
            </p:txBody>
          </p:sp>
        </mc:Fallback>
      </mc:AlternateContent>
    </p:spTree>
    <p:extLst>
      <p:ext uri="{BB962C8B-B14F-4D97-AF65-F5344CB8AC3E}">
        <p14:creationId xmlns:p14="http://schemas.microsoft.com/office/powerpoint/2010/main" val="34922621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Morris Algorithm: Reducing variance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dirty="0" smtClean="0"/>
                  <a:t> </a:t>
                </a:r>
                <a14:m>
                  <m:oMath xmlns:m="http://schemas.openxmlformats.org/officeDocument/2006/math">
                    <m:r>
                      <a:rPr lang="en-US" i="1">
                        <a:latin typeface="Cambria Math"/>
                      </a:rPr>
                      <m:t>𝑉</m:t>
                    </m:r>
                    <m:d>
                      <m:dPr>
                        <m:begChr m:val="["/>
                        <m:endChr m:val="]"/>
                        <m:ctrlPr>
                          <a:rPr lang="en-US" i="1">
                            <a:latin typeface="Cambria Math"/>
                          </a:rPr>
                        </m:ctrlPr>
                      </m:dPr>
                      <m:e>
                        <m:acc>
                          <m:accPr>
                            <m:chr m:val="̂"/>
                            <m:ctrlPr>
                              <a:rPr lang="en-US" i="1">
                                <a:latin typeface="Cambria Math"/>
                              </a:rPr>
                            </m:ctrlPr>
                          </m:accPr>
                          <m:e>
                            <m:r>
                              <a:rPr lang="en-US" i="1">
                                <a:latin typeface="Cambria Math"/>
                              </a:rPr>
                              <m:t>𝑛</m:t>
                            </m:r>
                          </m:e>
                        </m:acc>
                      </m:e>
                    </m:d>
                    <m:r>
                      <a:rPr lang="en-US" b="0" i="1" smtClean="0">
                        <a:latin typeface="Cambria Math"/>
                      </a:rPr>
                      <m:t>=</m:t>
                    </m:r>
                    <m:sSup>
                      <m:sSupPr>
                        <m:ctrlPr>
                          <a:rPr lang="en-US" b="0" i="1" smtClean="0">
                            <a:latin typeface="Cambria Math"/>
                            <a:ea typeface="Cambria Math"/>
                          </a:rPr>
                        </m:ctrlPr>
                      </m:sSupPr>
                      <m:e>
                        <m:r>
                          <m:rPr>
                            <m:sty m:val="p"/>
                          </m:rPr>
                          <a:rPr lang="el-GR" i="1">
                            <a:latin typeface="Cambria Math"/>
                            <a:ea typeface="Cambria Math"/>
                          </a:rPr>
                          <m:t>σ</m:t>
                        </m:r>
                      </m:e>
                      <m:sup>
                        <m:r>
                          <a:rPr lang="en-US" b="0" i="1" smtClean="0">
                            <a:latin typeface="Cambria Math"/>
                            <a:ea typeface="Cambria Math"/>
                          </a:rPr>
                          <m:t>2</m:t>
                        </m:r>
                      </m:sup>
                    </m:sSup>
                    <m:r>
                      <a:rPr lang="en-US"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2</m:t>
                        </m:r>
                      </m:den>
                    </m:f>
                    <m:sSup>
                      <m:sSupPr>
                        <m:ctrlPr>
                          <a:rPr lang="en-US" b="0" i="1" smtClean="0">
                            <a:latin typeface="Cambria Math"/>
                            <a:ea typeface="Cambria Math"/>
                          </a:rPr>
                        </m:ctrlPr>
                      </m:sSupPr>
                      <m:e>
                        <m:r>
                          <a:rPr lang="en-US" b="0" i="1" smtClean="0">
                            <a:latin typeface="Cambria Math"/>
                            <a:ea typeface="Cambria Math"/>
                          </a:rPr>
                          <m:t>𝑛</m:t>
                        </m:r>
                      </m:e>
                      <m:sup>
                        <m:r>
                          <a:rPr lang="en-US" b="0" i="1" smtClean="0">
                            <a:latin typeface="Cambria Math"/>
                            <a:ea typeface="Cambria Math"/>
                          </a:rPr>
                          <m:t>2</m:t>
                        </m:r>
                      </m:sup>
                    </m:sSup>
                  </m:oMath>
                </a14:m>
                <a:r>
                  <a:rPr lang="en-US" dirty="0" smtClean="0"/>
                  <a:t>  and CV</a:t>
                </a:r>
                <a:r>
                  <a:rPr lang="en-US" dirty="0">
                    <a:ea typeface="Cambria Math"/>
                  </a:rPr>
                  <a:t> </a:t>
                </a:r>
                <a14:m>
                  <m:oMath xmlns:m="http://schemas.openxmlformats.org/officeDocument/2006/math">
                    <m:r>
                      <a:rPr lang="en-US" b="0" i="0" smtClean="0">
                        <a:latin typeface="Cambria Math"/>
                        <a:ea typeface="Cambria Math"/>
                      </a:rPr>
                      <m:t>=</m:t>
                    </m:r>
                    <m:f>
                      <m:fPr>
                        <m:ctrlPr>
                          <a:rPr lang="en-US" b="0" i="1" smtClean="0">
                            <a:latin typeface="Cambria Math"/>
                            <a:ea typeface="Cambria Math"/>
                          </a:rPr>
                        </m:ctrlPr>
                      </m:fPr>
                      <m:num>
                        <m:r>
                          <m:rPr>
                            <m:sty m:val="p"/>
                          </m:rPr>
                          <a:rPr lang="el-GR" b="0" i="1" smtClean="0">
                            <a:latin typeface="Cambria Math"/>
                            <a:ea typeface="Cambria Math"/>
                          </a:rPr>
                          <m:t>σ</m:t>
                        </m:r>
                      </m:num>
                      <m:den>
                        <m:r>
                          <a:rPr lang="en-US" b="0" i="1" smtClean="0">
                            <a:latin typeface="Cambria Math"/>
                            <a:ea typeface="Cambria Math"/>
                          </a:rPr>
                          <m:t>𝜇</m:t>
                        </m:r>
                      </m:den>
                    </m:f>
                    <m:r>
                      <a:rPr lang="en-US" i="1">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ad>
                          <m:radPr>
                            <m:degHide m:val="on"/>
                            <m:ctrlPr>
                              <a:rPr lang="en-US" b="0" i="1" smtClean="0">
                                <a:latin typeface="Cambria Math"/>
                                <a:ea typeface="Cambria Math"/>
                              </a:rPr>
                            </m:ctrlPr>
                          </m:radPr>
                          <m:deg/>
                          <m:e>
                            <m:r>
                              <a:rPr lang="en-US" b="0" i="1" smtClean="0">
                                <a:latin typeface="Cambria Math"/>
                                <a:ea typeface="Cambria Math"/>
                              </a:rPr>
                              <m:t>2</m:t>
                            </m:r>
                          </m:e>
                        </m:rad>
                      </m:den>
                    </m:f>
                  </m:oMath>
                </a14:m>
                <a:r>
                  <a:rPr lang="en-US" dirty="0" smtClean="0"/>
                  <a:t> </a:t>
                </a:r>
              </a:p>
              <a:p>
                <a:pPr marL="0" indent="0">
                  <a:buNone/>
                </a:pPr>
                <a:r>
                  <a:rPr lang="en-US" b="1" dirty="0" smtClean="0">
                    <a:solidFill>
                      <a:schemeClr val="tx2"/>
                    </a:solidFill>
                  </a:rPr>
                  <a:t>Generic Method</a:t>
                </a:r>
                <a:r>
                  <a:rPr lang="en-US" dirty="0" smtClean="0"/>
                  <a:t>:  </a:t>
                </a:r>
              </a:p>
              <a:p>
                <a:pPr>
                  <a:buFont typeface="Wingdings" panose="05000000000000000000" pitchFamily="2" charset="2"/>
                  <a:buChar char="§"/>
                </a:pPr>
                <a:r>
                  <a:rPr lang="en-US" dirty="0" smtClean="0"/>
                  <a:t>Use </a:t>
                </a:r>
                <a14:m>
                  <m:oMath xmlns:m="http://schemas.openxmlformats.org/officeDocument/2006/math">
                    <m:r>
                      <a:rPr lang="en-US" b="1" i="1" dirty="0" smtClean="0">
                        <a:solidFill>
                          <a:schemeClr val="tx2"/>
                        </a:solidFill>
                        <a:latin typeface="Cambria Math"/>
                      </a:rPr>
                      <m:t>𝒌</m:t>
                    </m:r>
                  </m:oMath>
                </a14:m>
                <a:r>
                  <a:rPr lang="en-US" dirty="0" smtClean="0"/>
                  <a:t> i</a:t>
                </a:r>
                <a:r>
                  <a:rPr lang="en-US" i="1" dirty="0" smtClean="0"/>
                  <a:t>ndependent</a:t>
                </a:r>
                <a:r>
                  <a:rPr lang="en-US" dirty="0" smtClean="0"/>
                  <a:t> counters  </a:t>
                </a:r>
                <a14:m>
                  <m:oMath xmlns:m="http://schemas.openxmlformats.org/officeDocument/2006/math">
                    <m:sSub>
                      <m:sSubPr>
                        <m:ctrlPr>
                          <a:rPr lang="en-US" b="1" i="1" smtClean="0">
                            <a:solidFill>
                              <a:schemeClr val="tx2"/>
                            </a:solidFill>
                            <a:latin typeface="Cambria Math"/>
                          </a:rPr>
                        </m:ctrlPr>
                      </m:sSubPr>
                      <m:e>
                        <m:r>
                          <a:rPr lang="en-US" b="1" i="1" smtClean="0">
                            <a:solidFill>
                              <a:schemeClr val="tx2"/>
                            </a:solidFill>
                            <a:latin typeface="Cambria Math"/>
                          </a:rPr>
                          <m:t>𝒚</m:t>
                        </m:r>
                      </m:e>
                      <m:sub>
                        <m:r>
                          <a:rPr lang="en-US" b="1" i="1" smtClean="0">
                            <a:solidFill>
                              <a:schemeClr val="tx2"/>
                            </a:solidFill>
                            <a:latin typeface="Cambria Math"/>
                          </a:rPr>
                          <m:t>𝟏</m:t>
                        </m:r>
                      </m:sub>
                    </m:sSub>
                    <m:r>
                      <a:rPr lang="en-US" b="1" i="1" smtClean="0">
                        <a:solidFill>
                          <a:schemeClr val="tx2"/>
                        </a:solidFill>
                        <a:latin typeface="Cambria Math"/>
                      </a:rPr>
                      <m:t>,</m:t>
                    </m:r>
                    <m:sSub>
                      <m:sSubPr>
                        <m:ctrlPr>
                          <a:rPr lang="en-US" b="1" i="1" smtClean="0">
                            <a:solidFill>
                              <a:schemeClr val="tx2"/>
                            </a:solidFill>
                            <a:latin typeface="Cambria Math"/>
                          </a:rPr>
                        </m:ctrlPr>
                      </m:sSubPr>
                      <m:e>
                        <m:r>
                          <a:rPr lang="en-US" b="1" i="1" smtClean="0">
                            <a:solidFill>
                              <a:schemeClr val="tx2"/>
                            </a:solidFill>
                            <a:latin typeface="Cambria Math"/>
                          </a:rPr>
                          <m:t>𝒚</m:t>
                        </m:r>
                      </m:e>
                      <m:sub>
                        <m:r>
                          <a:rPr lang="en-US" b="1" i="1" smtClean="0">
                            <a:solidFill>
                              <a:schemeClr val="tx2"/>
                            </a:solidFill>
                            <a:latin typeface="Cambria Math"/>
                          </a:rPr>
                          <m:t>𝟐</m:t>
                        </m:r>
                      </m:sub>
                    </m:sSub>
                    <m:r>
                      <a:rPr lang="en-US" b="1" i="1" smtClean="0">
                        <a:solidFill>
                          <a:schemeClr val="tx2"/>
                        </a:solidFill>
                        <a:latin typeface="Cambria Math"/>
                      </a:rPr>
                      <m:t>,…,</m:t>
                    </m:r>
                    <m:sSub>
                      <m:sSubPr>
                        <m:ctrlPr>
                          <a:rPr lang="en-US" b="1" i="1" smtClean="0">
                            <a:solidFill>
                              <a:schemeClr val="tx2"/>
                            </a:solidFill>
                            <a:latin typeface="Cambria Math"/>
                          </a:rPr>
                        </m:ctrlPr>
                      </m:sSubPr>
                      <m:e>
                        <m:r>
                          <a:rPr lang="en-US" b="1" i="1" smtClean="0">
                            <a:solidFill>
                              <a:schemeClr val="tx2"/>
                            </a:solidFill>
                            <a:latin typeface="Cambria Math"/>
                          </a:rPr>
                          <m:t>𝒚</m:t>
                        </m:r>
                      </m:e>
                      <m:sub>
                        <m:r>
                          <a:rPr lang="en-US" b="1" i="1" smtClean="0">
                            <a:solidFill>
                              <a:schemeClr val="tx2"/>
                            </a:solidFill>
                            <a:latin typeface="Cambria Math"/>
                          </a:rPr>
                          <m:t>𝒌</m:t>
                        </m:r>
                      </m:sub>
                    </m:sSub>
                    <m:r>
                      <a:rPr lang="en-US" b="0" i="1" smtClean="0">
                        <a:latin typeface="Cambria Math"/>
                      </a:rPr>
                      <m:t> </m:t>
                    </m:r>
                  </m:oMath>
                </a14:m>
                <a:endParaRPr lang="en-US" b="0" dirty="0" smtClean="0"/>
              </a:p>
              <a:p>
                <a:pPr>
                  <a:buFont typeface="Wingdings" panose="05000000000000000000" pitchFamily="2" charset="2"/>
                  <a:buChar char="§"/>
                </a:pPr>
                <a:r>
                  <a:rPr lang="en-US" dirty="0" smtClean="0"/>
                  <a:t>Compute estimates</a:t>
                </a:r>
              </a:p>
              <a:p>
                <a:pPr marL="0" indent="0">
                  <a:buNone/>
                </a:pPr>
                <a14:m>
                  <m:oMathPara xmlns:m="http://schemas.openxmlformats.org/officeDocument/2006/math">
                    <m:oMathParaPr>
                      <m:jc m:val="centerGroup"/>
                    </m:oMathParaPr>
                    <m:oMath xmlns:m="http://schemas.openxmlformats.org/officeDocument/2006/math">
                      <m:sSup>
                        <m:sSupPr>
                          <m:ctrlPr>
                            <a:rPr lang="en-US" b="1" i="1">
                              <a:solidFill>
                                <a:schemeClr val="tx2"/>
                              </a:solidFill>
                              <a:latin typeface="Cambria Math"/>
                            </a:rPr>
                          </m:ctrlPr>
                        </m:sSupPr>
                        <m:e>
                          <m:sSub>
                            <m:sSubPr>
                              <m:ctrlPr>
                                <a:rPr lang="en-US" b="1" i="1" smtClean="0">
                                  <a:solidFill>
                                    <a:schemeClr val="tx2"/>
                                  </a:solidFill>
                                  <a:latin typeface="Cambria Math"/>
                                </a:rPr>
                              </m:ctrlPr>
                            </m:sSubPr>
                            <m:e>
                              <m:r>
                                <a:rPr lang="en-US" b="1" i="1" smtClean="0">
                                  <a:solidFill>
                                    <a:schemeClr val="tx2"/>
                                  </a:solidFill>
                                  <a:latin typeface="Cambria Math"/>
                                </a:rPr>
                                <m:t>𝒁</m:t>
                              </m:r>
                            </m:e>
                            <m:sub>
                              <m:r>
                                <a:rPr lang="en-US" b="1" i="1" smtClean="0">
                                  <a:solidFill>
                                    <a:schemeClr val="tx2"/>
                                  </a:solidFill>
                                  <a:latin typeface="Cambria Math"/>
                                </a:rPr>
                                <m:t>𝒊</m:t>
                              </m:r>
                            </m:sub>
                          </m:sSub>
                          <m:r>
                            <a:rPr lang="en-US" b="1" i="1" smtClean="0">
                              <a:solidFill>
                                <a:schemeClr val="tx2"/>
                              </a:solidFill>
                              <a:latin typeface="Cambria Math"/>
                            </a:rPr>
                            <m:t>=</m:t>
                          </m:r>
                          <m:r>
                            <a:rPr lang="en-US" b="1" i="1">
                              <a:solidFill>
                                <a:schemeClr val="tx2"/>
                              </a:solidFill>
                              <a:latin typeface="Cambria Math"/>
                            </a:rPr>
                            <m:t>𝟐</m:t>
                          </m:r>
                        </m:e>
                        <m:sup>
                          <m:sSub>
                            <m:sSubPr>
                              <m:ctrlPr>
                                <a:rPr lang="en-US" b="1" i="1">
                                  <a:solidFill>
                                    <a:schemeClr val="tx2"/>
                                  </a:solidFill>
                                  <a:latin typeface="Cambria Math"/>
                                </a:rPr>
                              </m:ctrlPr>
                            </m:sSubPr>
                            <m:e>
                              <m:r>
                                <a:rPr lang="en-US" b="1" i="1">
                                  <a:solidFill>
                                    <a:schemeClr val="tx2"/>
                                  </a:solidFill>
                                  <a:latin typeface="Cambria Math"/>
                                </a:rPr>
                                <m:t>𝒚</m:t>
                              </m:r>
                            </m:e>
                            <m:sub>
                              <m:r>
                                <a:rPr lang="en-US" b="1" i="1">
                                  <a:solidFill>
                                    <a:schemeClr val="tx2"/>
                                  </a:solidFill>
                                  <a:latin typeface="Cambria Math"/>
                                </a:rPr>
                                <m:t>𝒊</m:t>
                              </m:r>
                            </m:sub>
                          </m:sSub>
                        </m:sup>
                      </m:sSup>
                      <m:r>
                        <a:rPr lang="en-US" b="1" i="1">
                          <a:solidFill>
                            <a:schemeClr val="tx2"/>
                          </a:solidFill>
                          <a:latin typeface="Cambria Math"/>
                        </a:rPr>
                        <m:t>−</m:t>
                      </m:r>
                      <m:r>
                        <a:rPr lang="en-US" b="1" i="1">
                          <a:solidFill>
                            <a:schemeClr val="tx2"/>
                          </a:solidFill>
                          <a:latin typeface="Cambria Math"/>
                        </a:rPr>
                        <m:t>𝟏</m:t>
                      </m:r>
                      <m:r>
                        <a:rPr lang="en-US" b="1" i="1">
                          <a:solidFill>
                            <a:schemeClr val="tx2"/>
                          </a:solidFill>
                          <a:latin typeface="Cambria Math"/>
                        </a:rPr>
                        <m:t> </m:t>
                      </m:r>
                    </m:oMath>
                  </m:oMathPara>
                </a14:m>
                <a:endParaRPr lang="en-US" dirty="0"/>
              </a:p>
              <a:p>
                <a:pPr>
                  <a:buFont typeface="Wingdings" panose="05000000000000000000" pitchFamily="2" charset="2"/>
                  <a:buChar char="§"/>
                </a:pPr>
                <a:r>
                  <a:rPr lang="en-US" dirty="0"/>
                  <a:t>A</a:t>
                </a:r>
                <a:r>
                  <a:rPr lang="en-US" dirty="0" smtClean="0"/>
                  <a:t>verage the estimates </a:t>
                </a:r>
              </a:p>
              <a:p>
                <a:pPr marL="0" indent="0">
                  <a:buNone/>
                </a:pPr>
                <a14:m>
                  <m:oMathPara xmlns:m="http://schemas.openxmlformats.org/officeDocument/2006/math">
                    <m:oMathParaPr>
                      <m:jc m:val="centerGroup"/>
                    </m:oMathParaPr>
                    <m:oMath xmlns:m="http://schemas.openxmlformats.org/officeDocument/2006/math">
                      <m:acc>
                        <m:accPr>
                          <m:chr m:val="̂"/>
                          <m:ctrlPr>
                            <a:rPr lang="en-US" b="1" i="1" smtClean="0">
                              <a:solidFill>
                                <a:schemeClr val="tx2"/>
                              </a:solidFill>
                              <a:latin typeface="Cambria Math"/>
                            </a:rPr>
                          </m:ctrlPr>
                        </m:accPr>
                        <m:e>
                          <m:r>
                            <a:rPr lang="en-US" b="1" i="1" smtClean="0">
                              <a:solidFill>
                                <a:schemeClr val="tx2"/>
                              </a:solidFill>
                              <a:latin typeface="Cambria Math"/>
                            </a:rPr>
                            <m:t>𝒏</m:t>
                          </m:r>
                          <m:r>
                            <a:rPr lang="en-US" b="1" i="1" smtClean="0">
                              <a:solidFill>
                                <a:schemeClr val="tx2"/>
                              </a:solidFill>
                              <a:latin typeface="Cambria Math"/>
                            </a:rPr>
                            <m:t>′</m:t>
                          </m:r>
                        </m:e>
                      </m:acc>
                      <m:r>
                        <a:rPr lang="en-US" b="1" i="1" smtClean="0">
                          <a:solidFill>
                            <a:schemeClr val="tx2"/>
                          </a:solidFill>
                          <a:latin typeface="Cambria Math"/>
                        </a:rPr>
                        <m:t>=</m:t>
                      </m:r>
                      <m:f>
                        <m:fPr>
                          <m:ctrlPr>
                            <a:rPr lang="en-US" b="1" i="1" smtClean="0">
                              <a:solidFill>
                                <a:schemeClr val="tx2"/>
                              </a:solidFill>
                              <a:latin typeface="Cambria Math"/>
                            </a:rPr>
                          </m:ctrlPr>
                        </m:fPr>
                        <m:num>
                          <m:nary>
                            <m:naryPr>
                              <m:chr m:val="∑"/>
                              <m:ctrlPr>
                                <a:rPr lang="en-US" b="1" i="1" smtClean="0">
                                  <a:solidFill>
                                    <a:schemeClr val="tx2"/>
                                  </a:solidFill>
                                  <a:latin typeface="Cambria Math"/>
                                </a:rPr>
                              </m:ctrlPr>
                            </m:naryPr>
                            <m:sub>
                              <m:r>
                                <a:rPr lang="en-US" b="1" i="1" smtClean="0">
                                  <a:solidFill>
                                    <a:schemeClr val="tx2"/>
                                  </a:solidFill>
                                  <a:latin typeface="Cambria Math"/>
                                </a:rPr>
                                <m:t>𝒊</m:t>
                              </m:r>
                              <m:r>
                                <a:rPr lang="en-US" b="1" i="1" smtClean="0">
                                  <a:solidFill>
                                    <a:schemeClr val="tx2"/>
                                  </a:solidFill>
                                  <a:latin typeface="Cambria Math"/>
                                </a:rPr>
                                <m:t>=</m:t>
                              </m:r>
                              <m:r>
                                <a:rPr lang="en-US" b="1" i="1" smtClean="0">
                                  <a:solidFill>
                                    <a:schemeClr val="tx2"/>
                                  </a:solidFill>
                                  <a:latin typeface="Cambria Math"/>
                                </a:rPr>
                                <m:t>𝟏</m:t>
                              </m:r>
                            </m:sub>
                            <m:sup>
                              <m:r>
                                <a:rPr lang="en-US" b="1" i="1" smtClean="0">
                                  <a:solidFill>
                                    <a:schemeClr val="tx2"/>
                                  </a:solidFill>
                                  <a:latin typeface="Cambria Math"/>
                                </a:rPr>
                                <m:t>𝒌</m:t>
                              </m:r>
                            </m:sup>
                            <m:e>
                              <m:sSub>
                                <m:sSubPr>
                                  <m:ctrlPr>
                                    <a:rPr lang="en-US" b="1" i="1" smtClean="0">
                                      <a:solidFill>
                                        <a:schemeClr val="tx2"/>
                                      </a:solidFill>
                                      <a:latin typeface="Cambria Math"/>
                                    </a:rPr>
                                  </m:ctrlPr>
                                </m:sSubPr>
                                <m:e>
                                  <m:sSub>
                                    <m:sSubPr>
                                      <m:ctrlPr>
                                        <a:rPr lang="en-US" b="1" i="1" smtClean="0">
                                          <a:solidFill>
                                            <a:schemeClr val="tx2"/>
                                          </a:solidFill>
                                          <a:latin typeface="Cambria Math"/>
                                        </a:rPr>
                                      </m:ctrlPr>
                                    </m:sSubPr>
                                    <m:e>
                                      <m:r>
                                        <a:rPr lang="en-US" b="1" i="1" smtClean="0">
                                          <a:solidFill>
                                            <a:schemeClr val="tx2"/>
                                          </a:solidFill>
                                          <a:latin typeface="Cambria Math"/>
                                        </a:rPr>
                                        <m:t>𝒁</m:t>
                                      </m:r>
                                    </m:e>
                                    <m:sub>
                                      <m:r>
                                        <a:rPr lang="en-US" b="1" i="1" smtClean="0">
                                          <a:solidFill>
                                            <a:schemeClr val="tx2"/>
                                          </a:solidFill>
                                          <a:latin typeface="Cambria Math"/>
                                        </a:rPr>
                                        <m:t>𝒊</m:t>
                                      </m:r>
                                    </m:sub>
                                  </m:sSub>
                                </m:e>
                                <m:sub>
                                  <m:r>
                                    <a:rPr lang="en-US" b="1" i="1" smtClean="0">
                                      <a:solidFill>
                                        <a:schemeClr val="tx2"/>
                                      </a:solidFill>
                                      <a:latin typeface="Cambria Math"/>
                                    </a:rPr>
                                    <m:t> </m:t>
                                  </m:r>
                                </m:sub>
                              </m:sSub>
                            </m:e>
                          </m:nary>
                        </m:num>
                        <m:den>
                          <m:r>
                            <a:rPr lang="en-US" b="1" i="1" smtClean="0">
                              <a:solidFill>
                                <a:schemeClr val="tx2"/>
                              </a:solidFill>
                              <a:latin typeface="Cambria Math"/>
                            </a:rPr>
                            <m:t>𝒌</m:t>
                          </m:r>
                        </m:den>
                      </m:f>
                    </m:oMath>
                  </m:oMathPara>
                </a14:m>
                <a:endParaRPr lang="en-US" b="1" dirty="0" smtClean="0">
                  <a:solidFill>
                    <a:schemeClr val="tx2"/>
                  </a:solidFill>
                </a:endParaRP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724400"/>
              </a:xfrm>
              <a:blipFill rotWithShape="1">
                <a:blip r:embed="rId3"/>
                <a:stretch>
                  <a:fillRect l="-1852"/>
                </a:stretch>
              </a:blipFill>
            </p:spPr>
            <p:txBody>
              <a:bodyPr/>
              <a:lstStyle/>
              <a:p>
                <a:r>
                  <a:rPr lang="en-US">
                    <a:noFill/>
                  </a:rPr>
                  <a:t> </a:t>
                </a:r>
              </a:p>
            </p:txBody>
          </p:sp>
        </mc:Fallback>
      </mc:AlternateContent>
    </p:spTree>
    <p:extLst>
      <p:ext uri="{BB962C8B-B14F-4D97-AF65-F5344CB8AC3E}">
        <p14:creationId xmlns:p14="http://schemas.microsoft.com/office/powerpoint/2010/main" val="2650032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Reducing variance by averaging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724400"/>
              </a:xfrm>
            </p:spPr>
            <p:txBody>
              <a:bodyPr>
                <a:normAutofit fontScale="92500"/>
              </a:bodyPr>
              <a:lstStyle/>
              <a:p>
                <a:pPr marL="0" indent="0">
                  <a:buNone/>
                </a:pPr>
                <a14:m>
                  <m:oMath xmlns:m="http://schemas.openxmlformats.org/officeDocument/2006/math">
                    <m:r>
                      <a:rPr lang="en-US" b="1" i="1" dirty="0" smtClean="0">
                        <a:solidFill>
                          <a:schemeClr val="tx2"/>
                        </a:solidFill>
                        <a:latin typeface="Cambria Math"/>
                      </a:rPr>
                      <m:t>𝒌</m:t>
                    </m:r>
                  </m:oMath>
                </a14:m>
                <a:r>
                  <a:rPr lang="en-US" dirty="0" smtClean="0"/>
                  <a:t> (pairwise) i</a:t>
                </a:r>
                <a:r>
                  <a:rPr lang="en-US" i="1" dirty="0" smtClean="0"/>
                  <a:t>ndependent</a:t>
                </a:r>
                <a:r>
                  <a:rPr lang="en-US" dirty="0" smtClean="0"/>
                  <a:t> estimates </a:t>
                </a:r>
                <a14:m>
                  <m:oMath xmlns:m="http://schemas.openxmlformats.org/officeDocument/2006/math">
                    <m:sSub>
                      <m:sSubPr>
                        <m:ctrlPr>
                          <a:rPr lang="en-US" b="1" i="1">
                            <a:solidFill>
                              <a:schemeClr val="tx2"/>
                            </a:solidFill>
                            <a:latin typeface="Cambria Math"/>
                          </a:rPr>
                        </m:ctrlPr>
                      </m:sSubPr>
                      <m:e>
                        <m:r>
                          <a:rPr lang="en-US" b="1" i="1">
                            <a:solidFill>
                              <a:schemeClr val="tx2"/>
                            </a:solidFill>
                            <a:latin typeface="Cambria Math"/>
                          </a:rPr>
                          <m:t>𝒁</m:t>
                        </m:r>
                      </m:e>
                      <m:sub>
                        <m:r>
                          <a:rPr lang="en-US" b="1" i="1">
                            <a:solidFill>
                              <a:schemeClr val="tx2"/>
                            </a:solidFill>
                            <a:latin typeface="Cambria Math"/>
                          </a:rPr>
                          <m:t>𝒊</m:t>
                        </m:r>
                      </m:sub>
                    </m:sSub>
                  </m:oMath>
                </a14:m>
                <a:r>
                  <a:rPr lang="en-US" dirty="0" smtClean="0"/>
                  <a:t> with expectation </a:t>
                </a:r>
                <a14:m>
                  <m:oMath xmlns:m="http://schemas.openxmlformats.org/officeDocument/2006/math">
                    <m:r>
                      <a:rPr lang="en-US" b="1" i="1" smtClean="0">
                        <a:solidFill>
                          <a:schemeClr val="tx2"/>
                        </a:solidFill>
                        <a:latin typeface="Cambria Math"/>
                        <a:ea typeface="Cambria Math"/>
                      </a:rPr>
                      <m:t>𝝁</m:t>
                    </m:r>
                  </m:oMath>
                </a14:m>
                <a:r>
                  <a:rPr lang="en-US" dirty="0" smtClean="0"/>
                  <a:t> and variance </a:t>
                </a:r>
                <a14:m>
                  <m:oMath xmlns:m="http://schemas.openxmlformats.org/officeDocument/2006/math">
                    <m:sSup>
                      <m:sSupPr>
                        <m:ctrlPr>
                          <a:rPr lang="en-US" b="1" i="1" smtClean="0">
                            <a:solidFill>
                              <a:schemeClr val="tx2"/>
                            </a:solidFill>
                            <a:latin typeface="Cambria Math"/>
                            <a:ea typeface="Cambria Math"/>
                          </a:rPr>
                        </m:ctrlPr>
                      </m:sSupPr>
                      <m:e>
                        <m:r>
                          <a:rPr lang="el-GR" b="1" i="1" smtClean="0">
                            <a:solidFill>
                              <a:schemeClr val="tx2"/>
                            </a:solidFill>
                            <a:latin typeface="Cambria Math"/>
                            <a:ea typeface="Cambria Math"/>
                          </a:rPr>
                          <m:t>𝝈</m:t>
                        </m:r>
                      </m:e>
                      <m:sup>
                        <m:r>
                          <a:rPr lang="en-US" b="1" i="1" smtClean="0">
                            <a:solidFill>
                              <a:schemeClr val="tx2"/>
                            </a:solidFill>
                            <a:latin typeface="Cambria Math"/>
                            <a:ea typeface="Cambria Math"/>
                          </a:rPr>
                          <m:t>𝟐</m:t>
                        </m:r>
                      </m:sup>
                    </m:sSup>
                  </m:oMath>
                </a14:m>
                <a:r>
                  <a:rPr lang="en-US" b="1" dirty="0" smtClean="0"/>
                  <a:t>.</a:t>
                </a:r>
                <a:endParaRPr lang="en-US" b="1" dirty="0"/>
              </a:p>
              <a:p>
                <a:pPr marL="0" indent="0">
                  <a:buNone/>
                </a:pPr>
                <a:r>
                  <a:rPr lang="en-US" dirty="0"/>
                  <a:t>T</a:t>
                </a:r>
                <a:r>
                  <a:rPr lang="en-US" dirty="0" smtClean="0"/>
                  <a:t>he average estimator   </a:t>
                </a:r>
                <a14:m>
                  <m:oMath xmlns:m="http://schemas.openxmlformats.org/officeDocument/2006/math">
                    <m:acc>
                      <m:accPr>
                        <m:chr m:val="̂"/>
                        <m:ctrlPr>
                          <a:rPr lang="en-US" b="1" i="1" smtClean="0">
                            <a:solidFill>
                              <a:schemeClr val="tx2"/>
                            </a:solidFill>
                            <a:latin typeface="Cambria Math"/>
                          </a:rPr>
                        </m:ctrlPr>
                      </m:accPr>
                      <m:e>
                        <m:r>
                          <a:rPr lang="en-US" b="1" i="1" smtClean="0">
                            <a:solidFill>
                              <a:schemeClr val="tx2"/>
                            </a:solidFill>
                            <a:latin typeface="Cambria Math"/>
                          </a:rPr>
                          <m:t>𝒏</m:t>
                        </m:r>
                        <m:r>
                          <a:rPr lang="en-US" b="1" i="1" smtClean="0">
                            <a:solidFill>
                              <a:schemeClr val="tx2"/>
                            </a:solidFill>
                            <a:latin typeface="Cambria Math"/>
                          </a:rPr>
                          <m:t>′</m:t>
                        </m:r>
                      </m:e>
                    </m:acc>
                    <m:r>
                      <a:rPr lang="en-US" b="1" i="1" smtClean="0">
                        <a:solidFill>
                          <a:schemeClr val="tx2"/>
                        </a:solidFill>
                        <a:latin typeface="Cambria Math"/>
                      </a:rPr>
                      <m:t>=</m:t>
                    </m:r>
                    <m:f>
                      <m:fPr>
                        <m:ctrlPr>
                          <a:rPr lang="en-US" b="1" i="1" smtClean="0">
                            <a:solidFill>
                              <a:schemeClr val="tx2"/>
                            </a:solidFill>
                            <a:latin typeface="Cambria Math"/>
                          </a:rPr>
                        </m:ctrlPr>
                      </m:fPr>
                      <m:num>
                        <m:nary>
                          <m:naryPr>
                            <m:chr m:val="∑"/>
                            <m:ctrlPr>
                              <a:rPr lang="en-US" b="1" i="1" smtClean="0">
                                <a:solidFill>
                                  <a:schemeClr val="tx2"/>
                                </a:solidFill>
                                <a:latin typeface="Cambria Math"/>
                              </a:rPr>
                            </m:ctrlPr>
                          </m:naryPr>
                          <m:sub>
                            <m:r>
                              <a:rPr lang="en-US" b="1" i="1" smtClean="0">
                                <a:solidFill>
                                  <a:schemeClr val="tx2"/>
                                </a:solidFill>
                                <a:latin typeface="Cambria Math"/>
                              </a:rPr>
                              <m:t>𝒊</m:t>
                            </m:r>
                            <m:r>
                              <a:rPr lang="en-US" b="1" i="1" smtClean="0">
                                <a:solidFill>
                                  <a:schemeClr val="tx2"/>
                                </a:solidFill>
                                <a:latin typeface="Cambria Math"/>
                              </a:rPr>
                              <m:t>=</m:t>
                            </m:r>
                            <m:r>
                              <a:rPr lang="en-US" b="1" i="1" smtClean="0">
                                <a:solidFill>
                                  <a:schemeClr val="tx2"/>
                                </a:solidFill>
                                <a:latin typeface="Cambria Math"/>
                              </a:rPr>
                              <m:t>𝟏</m:t>
                            </m:r>
                          </m:sub>
                          <m:sup>
                            <m:r>
                              <a:rPr lang="en-US" b="1" i="1" smtClean="0">
                                <a:solidFill>
                                  <a:schemeClr val="tx2"/>
                                </a:solidFill>
                                <a:latin typeface="Cambria Math"/>
                              </a:rPr>
                              <m:t>𝒌</m:t>
                            </m:r>
                          </m:sup>
                          <m:e>
                            <m:sSub>
                              <m:sSubPr>
                                <m:ctrlPr>
                                  <a:rPr lang="en-US" b="1" i="1" smtClean="0">
                                    <a:solidFill>
                                      <a:schemeClr val="tx2"/>
                                    </a:solidFill>
                                    <a:latin typeface="Cambria Math"/>
                                  </a:rPr>
                                </m:ctrlPr>
                              </m:sSubPr>
                              <m:e>
                                <m:sSub>
                                  <m:sSubPr>
                                    <m:ctrlPr>
                                      <a:rPr lang="en-US" b="1" i="1" smtClean="0">
                                        <a:solidFill>
                                          <a:schemeClr val="tx2"/>
                                        </a:solidFill>
                                        <a:latin typeface="Cambria Math"/>
                                      </a:rPr>
                                    </m:ctrlPr>
                                  </m:sSubPr>
                                  <m:e>
                                    <m:r>
                                      <a:rPr lang="en-US" b="1" i="1" smtClean="0">
                                        <a:solidFill>
                                          <a:schemeClr val="tx2"/>
                                        </a:solidFill>
                                        <a:latin typeface="Cambria Math"/>
                                      </a:rPr>
                                      <m:t>𝒁</m:t>
                                    </m:r>
                                  </m:e>
                                  <m:sub>
                                    <m:r>
                                      <a:rPr lang="en-US" b="1" i="1" smtClean="0">
                                        <a:solidFill>
                                          <a:schemeClr val="tx2"/>
                                        </a:solidFill>
                                        <a:latin typeface="Cambria Math"/>
                                      </a:rPr>
                                      <m:t>𝒊</m:t>
                                    </m:r>
                                  </m:sub>
                                </m:sSub>
                              </m:e>
                              <m:sub>
                                <m:r>
                                  <a:rPr lang="en-US" b="1" i="1" smtClean="0">
                                    <a:solidFill>
                                      <a:schemeClr val="tx2"/>
                                    </a:solidFill>
                                    <a:latin typeface="Cambria Math"/>
                                  </a:rPr>
                                  <m:t> </m:t>
                                </m:r>
                              </m:sub>
                            </m:sSub>
                          </m:e>
                        </m:nary>
                      </m:num>
                      <m:den>
                        <m:r>
                          <a:rPr lang="en-US" b="1" i="1" smtClean="0">
                            <a:solidFill>
                              <a:schemeClr val="tx2"/>
                            </a:solidFill>
                            <a:latin typeface="Cambria Math"/>
                          </a:rPr>
                          <m:t>𝒌</m:t>
                        </m:r>
                      </m:den>
                    </m:f>
                  </m:oMath>
                </a14:m>
                <a:endParaRPr lang="en-US" b="1" dirty="0" smtClean="0">
                  <a:solidFill>
                    <a:schemeClr val="tx2"/>
                  </a:solidFill>
                </a:endParaRPr>
              </a:p>
              <a:p>
                <a:pPr>
                  <a:buFont typeface="Wingdings" panose="05000000000000000000" pitchFamily="2" charset="2"/>
                  <a:buChar char="§"/>
                </a:pPr>
                <a:r>
                  <a:rPr lang="en-US" dirty="0" smtClean="0"/>
                  <a:t>Expectation:  </a:t>
                </a:r>
                <a14:m>
                  <m:oMath xmlns:m="http://schemas.openxmlformats.org/officeDocument/2006/math">
                    <m:r>
                      <a:rPr lang="en-US" b="1" i="1" smtClean="0">
                        <a:solidFill>
                          <a:schemeClr val="tx2"/>
                        </a:solidFill>
                        <a:latin typeface="Cambria Math"/>
                      </a:rPr>
                      <m:t>𝑬</m:t>
                    </m:r>
                    <m:d>
                      <m:dPr>
                        <m:begChr m:val="["/>
                        <m:endChr m:val="]"/>
                        <m:ctrlPr>
                          <a:rPr lang="en-US" b="1" i="1" smtClean="0">
                            <a:solidFill>
                              <a:schemeClr val="tx2"/>
                            </a:solidFill>
                            <a:latin typeface="Cambria Math"/>
                          </a:rPr>
                        </m:ctrlPr>
                      </m:dPr>
                      <m:e>
                        <m:acc>
                          <m:accPr>
                            <m:chr m:val="̂"/>
                            <m:ctrlPr>
                              <a:rPr lang="en-US" b="1" i="1" smtClean="0">
                                <a:solidFill>
                                  <a:schemeClr val="tx2"/>
                                </a:solidFill>
                                <a:latin typeface="Cambria Math"/>
                              </a:rPr>
                            </m:ctrlPr>
                          </m:accPr>
                          <m:e>
                            <m:sSup>
                              <m:sSupPr>
                                <m:ctrlPr>
                                  <a:rPr lang="en-US" b="1" i="1" smtClean="0">
                                    <a:solidFill>
                                      <a:schemeClr val="tx2"/>
                                    </a:solidFill>
                                    <a:latin typeface="Cambria Math"/>
                                  </a:rPr>
                                </m:ctrlPr>
                              </m:sSupPr>
                              <m:e>
                                <m:r>
                                  <a:rPr lang="en-US" b="1" i="1" smtClean="0">
                                    <a:solidFill>
                                      <a:schemeClr val="tx2"/>
                                    </a:solidFill>
                                    <a:latin typeface="Cambria Math"/>
                                  </a:rPr>
                                  <m:t>𝒏</m:t>
                                </m:r>
                              </m:e>
                              <m:sup>
                                <m:r>
                                  <a:rPr lang="en-US" b="1" i="1" smtClean="0">
                                    <a:solidFill>
                                      <a:schemeClr val="tx2"/>
                                    </a:solidFill>
                                    <a:latin typeface="Cambria Math"/>
                                  </a:rPr>
                                  <m:t>′</m:t>
                                </m:r>
                              </m:sup>
                            </m:sSup>
                          </m:e>
                        </m:acc>
                      </m:e>
                    </m:d>
                    <m:r>
                      <a:rPr lang="en-US" b="1" i="1" smtClean="0">
                        <a:solidFill>
                          <a:schemeClr val="tx2"/>
                        </a:solidFill>
                        <a:latin typeface="Cambria Math"/>
                      </a:rPr>
                      <m:t>=</m:t>
                    </m:r>
                    <m:f>
                      <m:fPr>
                        <m:ctrlPr>
                          <a:rPr lang="en-US" b="1" i="1" smtClean="0">
                            <a:solidFill>
                              <a:schemeClr val="tx2"/>
                            </a:solidFill>
                            <a:latin typeface="Cambria Math"/>
                          </a:rPr>
                        </m:ctrlPr>
                      </m:fPr>
                      <m:num>
                        <m:r>
                          <a:rPr lang="en-US" b="1" i="1" smtClean="0">
                            <a:solidFill>
                              <a:schemeClr val="tx2"/>
                            </a:solidFill>
                            <a:latin typeface="Cambria Math"/>
                          </a:rPr>
                          <m:t>𝟏</m:t>
                        </m:r>
                      </m:num>
                      <m:den>
                        <m:r>
                          <a:rPr lang="en-US" b="1" i="1" smtClean="0">
                            <a:solidFill>
                              <a:schemeClr val="tx2"/>
                            </a:solidFill>
                            <a:latin typeface="Cambria Math"/>
                          </a:rPr>
                          <m:t>𝒌</m:t>
                        </m:r>
                      </m:den>
                    </m:f>
                    <m:nary>
                      <m:naryPr>
                        <m:chr m:val="∑"/>
                        <m:ctrlPr>
                          <a:rPr lang="en-US" b="1" i="1" smtClean="0">
                            <a:solidFill>
                              <a:schemeClr val="tx2"/>
                            </a:solidFill>
                            <a:latin typeface="Cambria Math"/>
                          </a:rPr>
                        </m:ctrlPr>
                      </m:naryPr>
                      <m:sub>
                        <m:r>
                          <a:rPr lang="en-US" b="1" i="1" smtClean="0">
                            <a:solidFill>
                              <a:schemeClr val="tx2"/>
                            </a:solidFill>
                            <a:latin typeface="Cambria Math"/>
                          </a:rPr>
                          <m:t>𝒊</m:t>
                        </m:r>
                        <m:r>
                          <a:rPr lang="en-US" b="1" i="1" smtClean="0">
                            <a:solidFill>
                              <a:schemeClr val="tx2"/>
                            </a:solidFill>
                            <a:latin typeface="Cambria Math"/>
                          </a:rPr>
                          <m:t>=</m:t>
                        </m:r>
                        <m:r>
                          <a:rPr lang="en-US" b="1" i="1" smtClean="0">
                            <a:solidFill>
                              <a:schemeClr val="tx2"/>
                            </a:solidFill>
                            <a:latin typeface="Cambria Math"/>
                          </a:rPr>
                          <m:t>𝟏</m:t>
                        </m:r>
                      </m:sub>
                      <m:sup>
                        <m:r>
                          <a:rPr lang="en-US" b="1" i="1" smtClean="0">
                            <a:solidFill>
                              <a:schemeClr val="tx2"/>
                            </a:solidFill>
                            <a:latin typeface="Cambria Math"/>
                          </a:rPr>
                          <m:t>𝒌</m:t>
                        </m:r>
                      </m:sup>
                      <m:e>
                        <m:r>
                          <a:rPr lang="en-US" b="1" i="1" smtClean="0">
                            <a:solidFill>
                              <a:schemeClr val="tx2"/>
                            </a:solidFill>
                            <a:latin typeface="Cambria Math"/>
                          </a:rPr>
                          <m:t>𝑬</m:t>
                        </m:r>
                        <m:d>
                          <m:dPr>
                            <m:begChr m:val="["/>
                            <m:endChr m:val="]"/>
                            <m:ctrlPr>
                              <a:rPr lang="en-US" b="1" i="1" smtClean="0">
                                <a:solidFill>
                                  <a:schemeClr val="tx2"/>
                                </a:solidFill>
                                <a:latin typeface="Cambria Math"/>
                              </a:rPr>
                            </m:ctrlPr>
                          </m:dPr>
                          <m:e>
                            <m:sSub>
                              <m:sSubPr>
                                <m:ctrlPr>
                                  <a:rPr lang="en-US" b="1" i="1" smtClean="0">
                                    <a:solidFill>
                                      <a:schemeClr val="tx2"/>
                                    </a:solidFill>
                                    <a:latin typeface="Cambria Math"/>
                                  </a:rPr>
                                </m:ctrlPr>
                              </m:sSubPr>
                              <m:e>
                                <m:r>
                                  <a:rPr lang="en-US" b="1" i="1" smtClean="0">
                                    <a:solidFill>
                                      <a:schemeClr val="tx2"/>
                                    </a:solidFill>
                                    <a:latin typeface="Cambria Math"/>
                                  </a:rPr>
                                  <m:t>𝒁</m:t>
                                </m:r>
                              </m:e>
                              <m:sub>
                                <m:r>
                                  <a:rPr lang="en-US" b="1" i="1" smtClean="0">
                                    <a:solidFill>
                                      <a:schemeClr val="tx2"/>
                                    </a:solidFill>
                                    <a:latin typeface="Cambria Math"/>
                                  </a:rPr>
                                  <m:t>𝒊</m:t>
                                </m:r>
                              </m:sub>
                            </m:sSub>
                          </m:e>
                        </m:d>
                        <m:r>
                          <a:rPr lang="en-US" b="1" i="1" smtClean="0">
                            <a:solidFill>
                              <a:schemeClr val="tx2"/>
                            </a:solidFill>
                            <a:latin typeface="Cambria Math"/>
                          </a:rPr>
                          <m:t>=</m:t>
                        </m:r>
                        <m:f>
                          <m:fPr>
                            <m:ctrlPr>
                              <a:rPr lang="en-US" b="1" i="1" smtClean="0">
                                <a:solidFill>
                                  <a:schemeClr val="tx2"/>
                                </a:solidFill>
                                <a:latin typeface="Cambria Math"/>
                              </a:rPr>
                            </m:ctrlPr>
                          </m:fPr>
                          <m:num>
                            <m:r>
                              <a:rPr lang="en-US" b="1" i="1" smtClean="0">
                                <a:solidFill>
                                  <a:schemeClr val="tx2"/>
                                </a:solidFill>
                                <a:latin typeface="Cambria Math"/>
                              </a:rPr>
                              <m:t>𝟏</m:t>
                            </m:r>
                          </m:num>
                          <m:den>
                            <m:r>
                              <a:rPr lang="en-US" b="1" i="1" smtClean="0">
                                <a:solidFill>
                                  <a:schemeClr val="tx2"/>
                                </a:solidFill>
                                <a:latin typeface="Cambria Math"/>
                              </a:rPr>
                              <m:t>𝒌</m:t>
                            </m:r>
                          </m:den>
                        </m:f>
                        <m:r>
                          <a:rPr lang="en-US" b="1" i="1" smtClean="0">
                            <a:solidFill>
                              <a:schemeClr val="tx2"/>
                            </a:solidFill>
                            <a:latin typeface="Cambria Math"/>
                          </a:rPr>
                          <m:t>𝒌</m:t>
                        </m:r>
                        <m:r>
                          <a:rPr lang="en-US" b="1" i="1" smtClean="0">
                            <a:solidFill>
                              <a:schemeClr val="tx2"/>
                            </a:solidFill>
                            <a:latin typeface="Cambria Math"/>
                          </a:rPr>
                          <m:t>𝝁</m:t>
                        </m:r>
                        <m:r>
                          <a:rPr lang="en-US" b="1" i="1" smtClean="0">
                            <a:solidFill>
                              <a:schemeClr val="tx2"/>
                            </a:solidFill>
                            <a:latin typeface="Cambria Math"/>
                          </a:rPr>
                          <m:t>=</m:t>
                        </m:r>
                        <m:r>
                          <a:rPr lang="en-US" b="1" i="1" smtClean="0">
                            <a:solidFill>
                              <a:schemeClr val="tx2"/>
                            </a:solidFill>
                            <a:latin typeface="Cambria Math"/>
                          </a:rPr>
                          <m:t>𝝁</m:t>
                        </m:r>
                      </m:e>
                    </m:nary>
                  </m:oMath>
                </a14:m>
                <a:endParaRPr lang="en-US" b="1" dirty="0" smtClean="0"/>
              </a:p>
              <a:p>
                <a:pPr>
                  <a:buFont typeface="Wingdings" panose="05000000000000000000" pitchFamily="2" charset="2"/>
                  <a:buChar char="§"/>
                </a:pPr>
                <a:r>
                  <a:rPr lang="en-US" dirty="0" smtClean="0"/>
                  <a:t>Variance:</a:t>
                </a:r>
                <a14:m>
                  <m:oMath xmlns:m="http://schemas.openxmlformats.org/officeDocument/2006/math">
                    <m:r>
                      <a:rPr lang="en-US" b="0" i="0" smtClean="0">
                        <a:latin typeface="Cambria Math"/>
                      </a:rPr>
                      <m:t>  </m:t>
                    </m:r>
                    <m:sSup>
                      <m:sSupPr>
                        <m:ctrlPr>
                          <a:rPr lang="en-US" b="1" i="1" smtClean="0">
                            <a:solidFill>
                              <a:schemeClr val="tx2"/>
                            </a:solidFill>
                            <a:latin typeface="Cambria Math"/>
                          </a:rPr>
                        </m:ctrlPr>
                      </m:sSupPr>
                      <m:e>
                        <m:r>
                          <a:rPr lang="en-US" b="1" i="1" smtClean="0">
                            <a:solidFill>
                              <a:schemeClr val="tx2"/>
                            </a:solidFill>
                            <a:latin typeface="Cambria Math"/>
                          </a:rPr>
                          <m:t> </m:t>
                        </m:r>
                        <m:d>
                          <m:dPr>
                            <m:ctrlPr>
                              <a:rPr lang="en-US" b="1" i="1" smtClean="0">
                                <a:solidFill>
                                  <a:schemeClr val="tx2"/>
                                </a:solidFill>
                                <a:latin typeface="Cambria Math"/>
                              </a:rPr>
                            </m:ctrlPr>
                          </m:dPr>
                          <m:e>
                            <m:f>
                              <m:fPr>
                                <m:ctrlPr>
                                  <a:rPr lang="en-US" b="1" i="1" smtClean="0">
                                    <a:solidFill>
                                      <a:schemeClr val="tx2"/>
                                    </a:solidFill>
                                    <a:latin typeface="Cambria Math"/>
                                  </a:rPr>
                                </m:ctrlPr>
                              </m:fPr>
                              <m:num>
                                <m:r>
                                  <a:rPr lang="en-US" b="1" i="1" smtClean="0">
                                    <a:solidFill>
                                      <a:schemeClr val="tx2"/>
                                    </a:solidFill>
                                    <a:latin typeface="Cambria Math"/>
                                  </a:rPr>
                                  <m:t>𝟏</m:t>
                                </m:r>
                              </m:num>
                              <m:den>
                                <m:r>
                                  <a:rPr lang="en-US" b="1" i="1" smtClean="0">
                                    <a:solidFill>
                                      <a:schemeClr val="tx2"/>
                                    </a:solidFill>
                                    <a:latin typeface="Cambria Math"/>
                                  </a:rPr>
                                  <m:t>𝒌</m:t>
                                </m:r>
                              </m:den>
                            </m:f>
                          </m:e>
                        </m:d>
                      </m:e>
                      <m:sup>
                        <m:r>
                          <a:rPr lang="en-US" b="1" i="1" smtClean="0">
                            <a:solidFill>
                              <a:schemeClr val="tx2"/>
                            </a:solidFill>
                            <a:latin typeface="Cambria Math"/>
                          </a:rPr>
                          <m:t>𝟐</m:t>
                        </m:r>
                      </m:sup>
                    </m:sSup>
                    <m:nary>
                      <m:naryPr>
                        <m:chr m:val="∑"/>
                        <m:ctrlPr>
                          <a:rPr lang="en-US" b="1" i="1" smtClean="0">
                            <a:solidFill>
                              <a:schemeClr val="tx2"/>
                            </a:solidFill>
                            <a:latin typeface="Cambria Math"/>
                          </a:rPr>
                        </m:ctrlPr>
                      </m:naryPr>
                      <m:sub>
                        <m:r>
                          <a:rPr lang="en-US" b="1" i="1" smtClean="0">
                            <a:solidFill>
                              <a:schemeClr val="tx2"/>
                            </a:solidFill>
                            <a:latin typeface="Cambria Math"/>
                          </a:rPr>
                          <m:t>𝒊</m:t>
                        </m:r>
                        <m:r>
                          <a:rPr lang="en-US" b="1" i="1" smtClean="0">
                            <a:solidFill>
                              <a:schemeClr val="tx2"/>
                            </a:solidFill>
                            <a:latin typeface="Cambria Math"/>
                          </a:rPr>
                          <m:t>=</m:t>
                        </m:r>
                        <m:r>
                          <a:rPr lang="en-US" b="1" i="1" smtClean="0">
                            <a:solidFill>
                              <a:schemeClr val="tx2"/>
                            </a:solidFill>
                            <a:latin typeface="Cambria Math"/>
                          </a:rPr>
                          <m:t>𝟏</m:t>
                        </m:r>
                      </m:sub>
                      <m:sup>
                        <m:r>
                          <a:rPr lang="en-US" b="1" i="1" smtClean="0">
                            <a:solidFill>
                              <a:schemeClr val="tx2"/>
                            </a:solidFill>
                            <a:latin typeface="Cambria Math"/>
                          </a:rPr>
                          <m:t>𝒌</m:t>
                        </m:r>
                      </m:sup>
                      <m:e>
                        <m:r>
                          <a:rPr lang="en-US" b="1" i="1" smtClean="0">
                            <a:solidFill>
                              <a:schemeClr val="tx2"/>
                            </a:solidFill>
                            <a:latin typeface="Cambria Math"/>
                          </a:rPr>
                          <m:t>𝑽</m:t>
                        </m:r>
                        <m:d>
                          <m:dPr>
                            <m:begChr m:val="["/>
                            <m:endChr m:val="]"/>
                            <m:ctrlPr>
                              <a:rPr lang="en-US" b="1" i="1" smtClean="0">
                                <a:solidFill>
                                  <a:schemeClr val="tx2"/>
                                </a:solidFill>
                                <a:latin typeface="Cambria Math"/>
                              </a:rPr>
                            </m:ctrlPr>
                          </m:dPr>
                          <m:e>
                            <m:sSub>
                              <m:sSubPr>
                                <m:ctrlPr>
                                  <a:rPr lang="en-US" b="1" i="1" smtClean="0">
                                    <a:solidFill>
                                      <a:schemeClr val="tx2"/>
                                    </a:solidFill>
                                    <a:latin typeface="Cambria Math"/>
                                  </a:rPr>
                                </m:ctrlPr>
                              </m:sSubPr>
                              <m:e>
                                <m:r>
                                  <a:rPr lang="en-US" b="1" i="1" smtClean="0">
                                    <a:solidFill>
                                      <a:schemeClr val="tx2"/>
                                    </a:solidFill>
                                    <a:latin typeface="Cambria Math"/>
                                  </a:rPr>
                                  <m:t>𝒁</m:t>
                                </m:r>
                              </m:e>
                              <m:sub>
                                <m:r>
                                  <a:rPr lang="en-US" b="1" i="1" smtClean="0">
                                    <a:solidFill>
                                      <a:schemeClr val="tx2"/>
                                    </a:solidFill>
                                    <a:latin typeface="Cambria Math"/>
                                  </a:rPr>
                                  <m:t>𝒊</m:t>
                                </m:r>
                              </m:sub>
                            </m:sSub>
                          </m:e>
                        </m:d>
                        <m:r>
                          <a:rPr lang="en-US" b="1" i="1" smtClean="0">
                            <a:solidFill>
                              <a:schemeClr val="tx2"/>
                            </a:solidFill>
                            <a:latin typeface="Cambria Math"/>
                          </a:rPr>
                          <m:t>=</m:t>
                        </m:r>
                        <m:sSup>
                          <m:sSupPr>
                            <m:ctrlPr>
                              <a:rPr lang="en-US" b="1" i="1" smtClean="0">
                                <a:solidFill>
                                  <a:schemeClr val="tx2"/>
                                </a:solidFill>
                                <a:latin typeface="Cambria Math"/>
                              </a:rPr>
                            </m:ctrlPr>
                          </m:sSupPr>
                          <m:e>
                            <m:d>
                              <m:dPr>
                                <m:ctrlPr>
                                  <a:rPr lang="en-US" b="1" i="1" smtClean="0">
                                    <a:solidFill>
                                      <a:schemeClr val="tx2"/>
                                    </a:solidFill>
                                    <a:latin typeface="Cambria Math"/>
                                  </a:rPr>
                                </m:ctrlPr>
                              </m:dPr>
                              <m:e>
                                <m:f>
                                  <m:fPr>
                                    <m:ctrlPr>
                                      <a:rPr lang="en-US" b="1" i="1" smtClean="0">
                                        <a:solidFill>
                                          <a:schemeClr val="tx2"/>
                                        </a:solidFill>
                                        <a:latin typeface="Cambria Math"/>
                                      </a:rPr>
                                    </m:ctrlPr>
                                  </m:fPr>
                                  <m:num>
                                    <m:r>
                                      <a:rPr lang="en-US" b="1" i="1" smtClean="0">
                                        <a:solidFill>
                                          <a:schemeClr val="tx2"/>
                                        </a:solidFill>
                                        <a:latin typeface="Cambria Math"/>
                                      </a:rPr>
                                      <m:t>𝟏</m:t>
                                    </m:r>
                                  </m:num>
                                  <m:den>
                                    <m:r>
                                      <a:rPr lang="en-US" b="1" i="1" smtClean="0">
                                        <a:solidFill>
                                          <a:schemeClr val="tx2"/>
                                        </a:solidFill>
                                        <a:latin typeface="Cambria Math"/>
                                      </a:rPr>
                                      <m:t>𝒌</m:t>
                                    </m:r>
                                  </m:den>
                                </m:f>
                              </m:e>
                            </m:d>
                          </m:e>
                          <m:sup>
                            <m:r>
                              <a:rPr lang="en-US" b="1" i="1" smtClean="0">
                                <a:solidFill>
                                  <a:schemeClr val="tx2"/>
                                </a:solidFill>
                                <a:latin typeface="Cambria Math"/>
                              </a:rPr>
                              <m:t>𝟐</m:t>
                            </m:r>
                          </m:sup>
                        </m:sSup>
                        <m:r>
                          <a:rPr lang="en-US" b="1" i="1" smtClean="0">
                            <a:solidFill>
                              <a:schemeClr val="tx2"/>
                            </a:solidFill>
                            <a:latin typeface="Cambria Math"/>
                          </a:rPr>
                          <m:t>𝒌</m:t>
                        </m:r>
                        <m:sSup>
                          <m:sSupPr>
                            <m:ctrlPr>
                              <a:rPr lang="en-US" b="1" i="1" smtClean="0">
                                <a:solidFill>
                                  <a:schemeClr val="tx2"/>
                                </a:solidFill>
                                <a:latin typeface="Cambria Math"/>
                              </a:rPr>
                            </m:ctrlPr>
                          </m:sSupPr>
                          <m:e>
                            <m:r>
                              <a:rPr lang="en-US" b="1" i="1" smtClean="0">
                                <a:solidFill>
                                  <a:schemeClr val="tx2"/>
                                </a:solidFill>
                                <a:latin typeface="Cambria Math"/>
                              </a:rPr>
                              <m:t>𝝈</m:t>
                            </m:r>
                          </m:e>
                          <m:sup>
                            <m:r>
                              <a:rPr lang="en-US" b="1" i="1" smtClean="0">
                                <a:solidFill>
                                  <a:schemeClr val="tx2"/>
                                </a:solidFill>
                                <a:latin typeface="Cambria Math"/>
                              </a:rPr>
                              <m:t>𝟐</m:t>
                            </m:r>
                          </m:sup>
                        </m:sSup>
                        <m:r>
                          <a:rPr lang="en-US" b="1" i="1" smtClean="0">
                            <a:solidFill>
                              <a:schemeClr val="tx2"/>
                            </a:solidFill>
                            <a:latin typeface="Cambria Math"/>
                          </a:rPr>
                          <m:t>=</m:t>
                        </m:r>
                        <m:f>
                          <m:fPr>
                            <m:ctrlPr>
                              <a:rPr lang="en-US" b="1" i="1" smtClean="0">
                                <a:solidFill>
                                  <a:schemeClr val="tx2"/>
                                </a:solidFill>
                                <a:latin typeface="Cambria Math"/>
                              </a:rPr>
                            </m:ctrlPr>
                          </m:fPr>
                          <m:num>
                            <m:sSup>
                              <m:sSupPr>
                                <m:ctrlPr>
                                  <a:rPr lang="en-US" b="1" i="1" smtClean="0">
                                    <a:solidFill>
                                      <a:schemeClr val="tx2"/>
                                    </a:solidFill>
                                    <a:latin typeface="Cambria Math"/>
                                  </a:rPr>
                                </m:ctrlPr>
                              </m:sSupPr>
                              <m:e>
                                <m:r>
                                  <a:rPr lang="en-US" b="1" i="1" smtClean="0">
                                    <a:solidFill>
                                      <a:schemeClr val="tx2"/>
                                    </a:solidFill>
                                    <a:latin typeface="Cambria Math"/>
                                  </a:rPr>
                                  <m:t>𝝈</m:t>
                                </m:r>
                              </m:e>
                              <m:sup>
                                <m:r>
                                  <a:rPr lang="en-US" b="1" i="1" smtClean="0">
                                    <a:solidFill>
                                      <a:schemeClr val="tx2"/>
                                    </a:solidFill>
                                    <a:latin typeface="Cambria Math"/>
                                  </a:rPr>
                                  <m:t>𝟐</m:t>
                                </m:r>
                              </m:sup>
                            </m:sSup>
                          </m:num>
                          <m:den>
                            <m:r>
                              <a:rPr lang="en-US" b="1" i="1" smtClean="0">
                                <a:solidFill>
                                  <a:schemeClr val="tx2"/>
                                </a:solidFill>
                                <a:latin typeface="Cambria Math"/>
                              </a:rPr>
                              <m:t>𝒌</m:t>
                            </m:r>
                          </m:den>
                        </m:f>
                      </m:e>
                    </m:nary>
                  </m:oMath>
                </a14:m>
                <a:endParaRPr lang="en-US" b="1" dirty="0" smtClean="0"/>
              </a:p>
              <a:p>
                <a:pPr>
                  <a:buFont typeface="Wingdings" panose="05000000000000000000" pitchFamily="2" charset="2"/>
                  <a:buChar char="§"/>
                </a:pPr>
                <a:r>
                  <a:rPr lang="en-US" dirty="0" smtClean="0"/>
                  <a:t>CV : </a:t>
                </a:r>
                <a14:m>
                  <m:oMath xmlns:m="http://schemas.openxmlformats.org/officeDocument/2006/math">
                    <m:f>
                      <m:fPr>
                        <m:ctrlPr>
                          <a:rPr lang="en-US" b="1" i="1" smtClean="0">
                            <a:solidFill>
                              <a:schemeClr val="tx2"/>
                            </a:solidFill>
                            <a:latin typeface="Cambria Math"/>
                            <a:ea typeface="Cambria Math"/>
                          </a:rPr>
                        </m:ctrlPr>
                      </m:fPr>
                      <m:num>
                        <m:r>
                          <a:rPr lang="el-GR" b="1" i="1">
                            <a:solidFill>
                              <a:schemeClr val="tx2"/>
                            </a:solidFill>
                            <a:latin typeface="Cambria Math"/>
                            <a:ea typeface="Cambria Math"/>
                          </a:rPr>
                          <m:t>𝝈</m:t>
                        </m:r>
                      </m:num>
                      <m:den>
                        <m:r>
                          <a:rPr lang="en-US" b="1" i="1">
                            <a:solidFill>
                              <a:schemeClr val="tx2"/>
                            </a:solidFill>
                            <a:latin typeface="Cambria Math"/>
                            <a:ea typeface="Cambria Math"/>
                          </a:rPr>
                          <m:t>𝝁</m:t>
                        </m:r>
                      </m:den>
                    </m:f>
                  </m:oMath>
                </a14:m>
                <a:r>
                  <a:rPr lang="en-US" dirty="0" smtClean="0"/>
                  <a:t> decreases by a factor of </a:t>
                </a:r>
                <a14:m>
                  <m:oMath xmlns:m="http://schemas.openxmlformats.org/officeDocument/2006/math">
                    <m:rad>
                      <m:radPr>
                        <m:degHide m:val="on"/>
                        <m:ctrlPr>
                          <a:rPr lang="en-US" b="1" i="1" smtClean="0">
                            <a:solidFill>
                              <a:schemeClr val="tx2"/>
                            </a:solidFill>
                            <a:latin typeface="Cambria Math"/>
                          </a:rPr>
                        </m:ctrlPr>
                      </m:radPr>
                      <m:deg/>
                      <m:e>
                        <m:r>
                          <a:rPr lang="en-US" b="1" i="1" smtClean="0">
                            <a:solidFill>
                              <a:schemeClr val="tx2"/>
                            </a:solidFill>
                            <a:latin typeface="Cambria Math"/>
                          </a:rPr>
                          <m:t>𝒌</m:t>
                        </m:r>
                      </m:e>
                    </m:rad>
                  </m:oMath>
                </a14:m>
                <a:endParaRPr lang="en-US" b="1"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724400"/>
              </a:xfrm>
              <a:blipFill rotWithShape="1">
                <a:blip r:embed="rId2"/>
                <a:stretch>
                  <a:fillRect l="-1704" t="-1548"/>
                </a:stretch>
              </a:blipFill>
            </p:spPr>
            <p:txBody>
              <a:bodyPr/>
              <a:lstStyle/>
              <a:p>
                <a:r>
                  <a:rPr lang="en-US">
                    <a:noFill/>
                  </a:rPr>
                  <a:t> </a:t>
                </a:r>
              </a:p>
            </p:txBody>
          </p:sp>
        </mc:Fallback>
      </mc:AlternateContent>
      <p:pic>
        <p:nvPicPr>
          <p:cNvPr id="4" name="Picture 2" descr="C:\Users\edith\AppData\Local\Microsoft\Windows\Temporary Internet Files\Content.IE5\7V25XCQL\MC90043255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81001"/>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00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Course</a:t>
            </a:r>
            <a:endParaRPr lang="en-US" dirty="0"/>
          </a:p>
        </p:txBody>
      </p:sp>
      <p:sp>
        <p:nvSpPr>
          <p:cNvPr id="3" name="Content Placeholder 2"/>
          <p:cNvSpPr>
            <a:spLocks noGrp="1"/>
          </p:cNvSpPr>
          <p:nvPr>
            <p:ph idx="1"/>
          </p:nvPr>
        </p:nvSpPr>
        <p:spPr>
          <a:xfrm>
            <a:off x="457200" y="1600201"/>
            <a:ext cx="8229600" cy="3810000"/>
          </a:xfrm>
        </p:spPr>
        <p:txBody>
          <a:bodyPr>
            <a:normAutofit/>
          </a:bodyPr>
          <a:lstStyle/>
          <a:p>
            <a:pPr marL="0" indent="0">
              <a:buNone/>
            </a:pPr>
            <a:r>
              <a:rPr lang="en-US" dirty="0" smtClean="0"/>
              <a:t>Selected topics that</a:t>
            </a:r>
          </a:p>
          <a:p>
            <a:r>
              <a:rPr lang="en-US" dirty="0" smtClean="0"/>
              <a:t>We feel are important </a:t>
            </a:r>
          </a:p>
          <a:p>
            <a:r>
              <a:rPr lang="en-US" dirty="0" smtClean="0"/>
              <a:t>We think we can teach</a:t>
            </a:r>
          </a:p>
          <a:p>
            <a:r>
              <a:rPr lang="en-US" dirty="0" smtClean="0"/>
              <a:t>Aiming for breadth</a:t>
            </a:r>
          </a:p>
          <a:p>
            <a:pPr lvl="1"/>
            <a:r>
              <a:rPr lang="en-US" dirty="0" smtClean="0"/>
              <a:t> but also for depth and developing good working understanding of concepts</a:t>
            </a:r>
          </a:p>
        </p:txBody>
      </p:sp>
      <p:sp>
        <p:nvSpPr>
          <p:cNvPr id="4" name="TextBox 3"/>
          <p:cNvSpPr txBox="1"/>
          <p:nvPr/>
        </p:nvSpPr>
        <p:spPr>
          <a:xfrm>
            <a:off x="881743" y="5791200"/>
            <a:ext cx="7315200" cy="461665"/>
          </a:xfrm>
          <a:prstGeom prst="rect">
            <a:avLst/>
          </a:prstGeom>
          <a:noFill/>
        </p:spPr>
        <p:txBody>
          <a:bodyPr wrap="square" rtlCol="0">
            <a:spAutoFit/>
          </a:bodyPr>
          <a:lstStyle/>
          <a:p>
            <a:r>
              <a:rPr lang="en-US" sz="2400" b="1" dirty="0" smtClean="0">
                <a:solidFill>
                  <a:schemeClr val="tx2"/>
                </a:solidFill>
              </a:rPr>
              <a:t>http://www.cohenwang.com/edith/bigdataclass2013</a:t>
            </a:r>
            <a:endParaRPr lang="en-US" sz="2400" b="1" dirty="0">
              <a:solidFill>
                <a:schemeClr val="tx2"/>
              </a:solidFill>
            </a:endParaRPr>
          </a:p>
        </p:txBody>
      </p:sp>
    </p:spTree>
    <p:extLst>
      <p:ext uri="{BB962C8B-B14F-4D97-AF65-F5344CB8AC3E}">
        <p14:creationId xmlns:p14="http://schemas.microsoft.com/office/powerpoint/2010/main" val="31378807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Merging Morris Counters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981200"/>
                <a:ext cx="8371114" cy="3276600"/>
              </a:xfrm>
            </p:spPr>
            <p:txBody>
              <a:bodyPr>
                <a:normAutofit/>
              </a:bodyPr>
              <a:lstStyle/>
              <a:p>
                <a:pPr>
                  <a:buFont typeface="Wingdings" panose="05000000000000000000" pitchFamily="2" charset="2"/>
                  <a:buChar char="§"/>
                </a:pPr>
                <a:r>
                  <a:rPr lang="en-US" dirty="0" smtClean="0"/>
                  <a:t>We have two Morris counters  </a:t>
                </a:r>
                <a14:m>
                  <m:oMath xmlns:m="http://schemas.openxmlformats.org/officeDocument/2006/math">
                    <m:r>
                      <a:rPr lang="en-US" b="1" i="1" dirty="0" smtClean="0">
                        <a:solidFill>
                          <a:schemeClr val="tx2"/>
                        </a:solidFill>
                        <a:latin typeface="Cambria Math"/>
                      </a:rPr>
                      <m:t>𝒙</m:t>
                    </m:r>
                    <m:r>
                      <a:rPr lang="en-US" b="1" i="1" dirty="0" smtClean="0">
                        <a:solidFill>
                          <a:schemeClr val="tx2"/>
                        </a:solidFill>
                        <a:latin typeface="Cambria Math"/>
                      </a:rPr>
                      <m:t>, </m:t>
                    </m:r>
                    <m:r>
                      <a:rPr lang="en-US" b="1" i="1" dirty="0" smtClean="0">
                        <a:solidFill>
                          <a:schemeClr val="tx2"/>
                        </a:solidFill>
                        <a:latin typeface="Cambria Math"/>
                      </a:rPr>
                      <m:t>𝒚</m:t>
                    </m:r>
                  </m:oMath>
                </a14:m>
                <a:r>
                  <a:rPr lang="en-US" dirty="0" smtClean="0"/>
                  <a:t>  for streams </a:t>
                </a:r>
                <a14:m>
                  <m:oMath xmlns:m="http://schemas.openxmlformats.org/officeDocument/2006/math">
                    <m:r>
                      <a:rPr lang="en-US" i="1" dirty="0" smtClean="0">
                        <a:latin typeface="Cambria Math"/>
                      </a:rPr>
                      <m:t>𝑋</m:t>
                    </m:r>
                    <m:r>
                      <a:rPr lang="en-US" i="1" dirty="0" smtClean="0">
                        <a:latin typeface="Cambria Math"/>
                      </a:rPr>
                      <m:t>, </m:t>
                    </m:r>
                    <m:r>
                      <a:rPr lang="en-US" i="1" dirty="0" smtClean="0">
                        <a:latin typeface="Cambria Math"/>
                      </a:rPr>
                      <m:t>𝑌</m:t>
                    </m:r>
                    <m:r>
                      <a:rPr lang="en-US" i="1" dirty="0" smtClean="0">
                        <a:latin typeface="Cambria Math"/>
                      </a:rPr>
                      <m:t> </m:t>
                    </m:r>
                  </m:oMath>
                </a14:m>
                <a:r>
                  <a:rPr lang="en-US" dirty="0" smtClean="0"/>
                  <a:t>of sizes </a:t>
                </a:r>
                <a14:m>
                  <m:oMath xmlns:m="http://schemas.openxmlformats.org/officeDocument/2006/math">
                    <m:sSub>
                      <m:sSubPr>
                        <m:ctrlPr>
                          <a:rPr lang="en-US" b="0" i="1" smtClean="0">
                            <a:latin typeface="Cambria Math"/>
                          </a:rPr>
                        </m:ctrlPr>
                      </m:sSubPr>
                      <m:e>
                        <m:r>
                          <a:rPr lang="en-US" b="0" i="1" smtClean="0">
                            <a:latin typeface="Cambria Math"/>
                          </a:rPr>
                          <m:t>𝑛</m:t>
                        </m:r>
                      </m:e>
                      <m:sub>
                        <m:r>
                          <a:rPr lang="en-US" b="0" i="1" smtClean="0">
                            <a:latin typeface="Cambria Math"/>
                          </a:rPr>
                          <m:t>𝑥</m:t>
                        </m:r>
                      </m:sub>
                    </m:sSub>
                    <m:r>
                      <a:rPr lang="en-US" b="0" i="1" smtClean="0">
                        <a:latin typeface="Cambria Math"/>
                      </a:rPr>
                      <m:t> , </m:t>
                    </m:r>
                    <m:sSub>
                      <m:sSubPr>
                        <m:ctrlPr>
                          <a:rPr lang="en-US" b="0" i="1" smtClean="0">
                            <a:latin typeface="Cambria Math"/>
                          </a:rPr>
                        </m:ctrlPr>
                      </m:sSubPr>
                      <m:e>
                        <m:r>
                          <a:rPr lang="en-US" b="0" i="1" smtClean="0">
                            <a:latin typeface="Cambria Math"/>
                          </a:rPr>
                          <m:t>𝑛</m:t>
                        </m:r>
                      </m:e>
                      <m:sub>
                        <m:r>
                          <a:rPr lang="en-US" b="0" i="1" smtClean="0">
                            <a:latin typeface="Cambria Math"/>
                          </a:rPr>
                          <m:t>𝑦</m:t>
                        </m:r>
                      </m:sub>
                    </m:sSub>
                  </m:oMath>
                </a14:m>
                <a:endParaRPr lang="en-US" dirty="0" smtClean="0"/>
              </a:p>
              <a:p>
                <a:pPr>
                  <a:buFont typeface="Wingdings" panose="05000000000000000000" pitchFamily="2" charset="2"/>
                  <a:buChar char="§"/>
                </a:pPr>
                <a:r>
                  <a:rPr lang="en-US" dirty="0" smtClean="0"/>
                  <a:t>Would like to </a:t>
                </a:r>
                <a:r>
                  <a:rPr lang="en-US" i="1" dirty="0" smtClean="0">
                    <a:solidFill>
                      <a:srgbClr val="C00000"/>
                    </a:solidFill>
                  </a:rPr>
                  <a:t>merge</a:t>
                </a:r>
                <a:r>
                  <a:rPr lang="en-US" dirty="0" smtClean="0"/>
                  <a:t> them:  obtain a single counter  </a:t>
                </a:r>
                <a14:m>
                  <m:oMath xmlns:m="http://schemas.openxmlformats.org/officeDocument/2006/math">
                    <m:r>
                      <a:rPr lang="en-US" b="1" i="1" dirty="0" smtClean="0">
                        <a:solidFill>
                          <a:schemeClr val="tx2"/>
                        </a:solidFill>
                        <a:latin typeface="Cambria Math"/>
                      </a:rPr>
                      <m:t>𝒛</m:t>
                    </m:r>
                    <m:r>
                      <a:rPr lang="en-US" b="1" i="1" dirty="0" smtClean="0">
                        <a:solidFill>
                          <a:schemeClr val="tx2"/>
                        </a:solidFill>
                        <a:latin typeface="Cambria Math"/>
                      </a:rPr>
                      <m:t> </m:t>
                    </m:r>
                  </m:oMath>
                </a14:m>
                <a:r>
                  <a:rPr lang="en-US" dirty="0" smtClean="0"/>
                  <a:t> which has the same distribution (is a Morris counter) for a stream of size </a:t>
                </a: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𝑥</m:t>
                        </m:r>
                      </m:sub>
                    </m:sSub>
                    <m:r>
                      <a:rPr lang="en-US" i="1">
                        <a:latin typeface="Cambria Math"/>
                      </a:rPr>
                      <m:t> </m:t>
                    </m:r>
                    <m:r>
                      <a:rPr lang="en-US" b="0" i="1" smtClean="0">
                        <a:latin typeface="Cambria Math"/>
                      </a:rPr>
                      <m:t>+ </m:t>
                    </m:r>
                    <m:sSub>
                      <m:sSubPr>
                        <m:ctrlPr>
                          <a:rPr lang="en-US" i="1">
                            <a:latin typeface="Cambria Math"/>
                          </a:rPr>
                        </m:ctrlPr>
                      </m:sSubPr>
                      <m:e>
                        <m:r>
                          <a:rPr lang="en-US" i="1">
                            <a:latin typeface="Cambria Math"/>
                          </a:rPr>
                          <m:t>𝑛</m:t>
                        </m:r>
                      </m:e>
                      <m:sub>
                        <m:r>
                          <a:rPr lang="en-US" i="1">
                            <a:latin typeface="Cambria Math"/>
                          </a:rPr>
                          <m:t>𝑦</m:t>
                        </m:r>
                      </m:sub>
                    </m:sSub>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981200"/>
                <a:ext cx="8371114" cy="3276600"/>
              </a:xfrm>
              <a:blipFill rotWithShape="1">
                <a:blip r:embed="rId2"/>
                <a:stretch>
                  <a:fillRect l="-1602" t="-2230" r="-1602"/>
                </a:stretch>
              </a:blipFill>
            </p:spPr>
            <p:txBody>
              <a:bodyPr/>
              <a:lstStyle/>
              <a:p>
                <a:r>
                  <a:rPr lang="en-US">
                    <a:noFill/>
                  </a:rPr>
                  <a:t> </a:t>
                </a:r>
              </a:p>
            </p:txBody>
          </p:sp>
        </mc:Fallback>
      </mc:AlternateContent>
      <p:pic>
        <p:nvPicPr>
          <p:cNvPr id="2050" name="Picture 2" descr="C:\Users\edith\AppData\Local\Microsoft\Windows\Temporary Internet Files\Content.IE5\X4KHPXE6\MC9003596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98" y="5273878"/>
            <a:ext cx="955091" cy="7941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edith\AppData\Local\Microsoft\Windows\Temporary Internet Files\Content.IE5\X4KHPXE6\MC9003596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834" y="5273877"/>
            <a:ext cx="955091" cy="794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dith\AppData\Local\Microsoft\Windows\Temporary Internet Files\Content.IE5\X4KHPXE6\MC9003596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545" y="5273876"/>
            <a:ext cx="955091" cy="794157"/>
          </a:xfrm>
          <a:prstGeom prst="rect">
            <a:avLst/>
          </a:prstGeom>
          <a:noFill/>
          <a:extLst>
            <a:ext uri="{909E8E84-426E-40DD-AFC4-6F175D3DCCD1}">
              <a14:hiddenFill xmlns:a14="http://schemas.microsoft.com/office/drawing/2010/main">
                <a:solidFill>
                  <a:srgbClr val="FFFFFF"/>
                </a:solidFill>
              </a14:hiddenFill>
            </a:ext>
          </a:extLst>
        </p:spPr>
      </p:pic>
      <p:sp>
        <p:nvSpPr>
          <p:cNvPr id="6" name="Plus 5"/>
          <p:cNvSpPr/>
          <p:nvPr/>
        </p:nvSpPr>
        <p:spPr>
          <a:xfrm>
            <a:off x="1666289" y="5536198"/>
            <a:ext cx="457200" cy="2726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429000" y="5566526"/>
            <a:ext cx="9022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534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Merging Morris Counters</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410816" y="2498759"/>
                <a:ext cx="8228026" cy="1396023"/>
              </a:xfrm>
              <a:prstGeom prst="rect">
                <a:avLst/>
              </a:prstGeom>
              <a:noFill/>
              <a:ln w="15875">
                <a:solidFill>
                  <a:schemeClr val="accent1"/>
                </a:solidFill>
              </a:ln>
            </p:spPr>
            <p:txBody>
              <a:bodyPr wrap="square" rtlCol="0">
                <a:spAutoFit/>
              </a:bodyPr>
              <a:lstStyle/>
              <a:p>
                <a:r>
                  <a:rPr lang="en-US" sz="2800" dirty="0" smtClean="0"/>
                  <a:t>Merge the Morris counts </a:t>
                </a:r>
                <a14:m>
                  <m:oMath xmlns:m="http://schemas.openxmlformats.org/officeDocument/2006/math">
                    <m:r>
                      <a:rPr lang="en-US" sz="2800" b="1" i="1">
                        <a:solidFill>
                          <a:srgbClr val="00B050"/>
                        </a:solidFill>
                        <a:latin typeface="Cambria Math"/>
                      </a:rPr>
                      <m:t>𝒙</m:t>
                    </m:r>
                  </m:oMath>
                </a14:m>
                <a:r>
                  <a:rPr lang="en-US" sz="2800" dirty="0" smtClean="0">
                    <a:solidFill>
                      <a:srgbClr val="00B050"/>
                    </a:solidFill>
                  </a:rPr>
                  <a:t>, </a:t>
                </a:r>
                <a14:m>
                  <m:oMath xmlns:m="http://schemas.openxmlformats.org/officeDocument/2006/math">
                    <m:r>
                      <a:rPr lang="en-US" sz="2800" b="1" i="1">
                        <a:solidFill>
                          <a:schemeClr val="tx2"/>
                        </a:solidFill>
                        <a:latin typeface="Cambria Math"/>
                      </a:rPr>
                      <m:t>𝒚</m:t>
                    </m:r>
                  </m:oMath>
                </a14:m>
                <a:r>
                  <a:rPr lang="en-US" sz="2800" dirty="0" smtClean="0">
                    <a:solidFill>
                      <a:schemeClr val="tx2"/>
                    </a:solidFill>
                  </a:rPr>
                  <a:t> </a:t>
                </a:r>
                <a:r>
                  <a:rPr lang="en-US" sz="2800" dirty="0" smtClean="0"/>
                  <a:t>(into </a:t>
                </a:r>
                <a14:m>
                  <m:oMath xmlns:m="http://schemas.openxmlformats.org/officeDocument/2006/math">
                    <m:r>
                      <a:rPr lang="en-US" sz="2800" b="1" i="1" smtClean="0">
                        <a:solidFill>
                          <a:srgbClr val="00B050"/>
                        </a:solidFill>
                        <a:latin typeface="Cambria Math"/>
                      </a:rPr>
                      <m:t>𝒙</m:t>
                    </m:r>
                  </m:oMath>
                </a14:m>
                <a:r>
                  <a:rPr lang="en-US" sz="2800" dirty="0" smtClean="0"/>
                  <a:t>):</a:t>
                </a:r>
              </a:p>
              <a:p>
                <a:pPr marL="457200" indent="-457200">
                  <a:buFont typeface="Wingdings" panose="05000000000000000000" pitchFamily="2" charset="2"/>
                  <a:buChar char="§"/>
                </a:pPr>
                <a:r>
                  <a:rPr lang="en-US" sz="2800" dirty="0"/>
                  <a:t>F</a:t>
                </a:r>
                <a:r>
                  <a:rPr lang="en-US" sz="2800" dirty="0" smtClean="0"/>
                  <a:t>or  </a:t>
                </a:r>
                <a14:m>
                  <m:oMath xmlns:m="http://schemas.openxmlformats.org/officeDocument/2006/math">
                    <m:r>
                      <a:rPr lang="en-US" sz="2800" b="0" i="1" smtClean="0">
                        <a:latin typeface="Cambria Math"/>
                      </a:rPr>
                      <m:t>𝑖</m:t>
                    </m:r>
                    <m:r>
                      <a:rPr lang="en-US" sz="2800" b="0" i="1" smtClean="0">
                        <a:latin typeface="Cambria Math"/>
                      </a:rPr>
                      <m:t>=1…</m:t>
                    </m:r>
                    <m:r>
                      <a:rPr lang="en-US" sz="2800" b="1" i="1" smtClean="0">
                        <a:solidFill>
                          <a:schemeClr val="tx2"/>
                        </a:solidFill>
                        <a:latin typeface="Cambria Math"/>
                      </a:rPr>
                      <m:t>𝒚</m:t>
                    </m:r>
                  </m:oMath>
                </a14:m>
                <a:r>
                  <a:rPr lang="en-US" sz="2800" dirty="0" smtClean="0"/>
                  <a:t> </a:t>
                </a:r>
              </a:p>
              <a:p>
                <a:pPr marL="457200" indent="-457200">
                  <a:buFont typeface="Wingdings" panose="05000000000000000000" pitchFamily="2" charset="2"/>
                  <a:buChar char="§"/>
                </a:pPr>
                <a:r>
                  <a:rPr lang="en-US" sz="2800" dirty="0" smtClean="0"/>
                  <a:t>Increment </a:t>
                </a:r>
                <a14:m>
                  <m:oMath xmlns:m="http://schemas.openxmlformats.org/officeDocument/2006/math">
                    <m:r>
                      <a:rPr lang="en-US" sz="2800" b="1" i="1" smtClean="0">
                        <a:solidFill>
                          <a:srgbClr val="00B050"/>
                        </a:solidFill>
                        <a:latin typeface="Cambria Math"/>
                      </a:rPr>
                      <m:t>𝒙</m:t>
                    </m:r>
                  </m:oMath>
                </a14:m>
                <a:r>
                  <a:rPr lang="en-US" sz="2800" dirty="0" smtClean="0"/>
                  <a:t> with probability </a:t>
                </a:r>
                <a14:m>
                  <m:oMath xmlns:m="http://schemas.openxmlformats.org/officeDocument/2006/math">
                    <m:sSup>
                      <m:sSupPr>
                        <m:ctrlPr>
                          <a:rPr lang="en-US" sz="2800" b="1" i="1" smtClean="0">
                            <a:latin typeface="Cambria Math"/>
                          </a:rPr>
                        </m:ctrlPr>
                      </m:sSupPr>
                      <m:e>
                        <m:r>
                          <a:rPr lang="en-US" sz="2800" b="1" i="1" smtClean="0">
                            <a:latin typeface="Cambria Math"/>
                          </a:rPr>
                          <m:t>𝟐</m:t>
                        </m:r>
                      </m:e>
                      <m:sup>
                        <m:r>
                          <a:rPr lang="en-US" sz="2800" b="1" i="1" smtClean="0">
                            <a:latin typeface="Cambria Math"/>
                          </a:rPr>
                          <m:t>−</m:t>
                        </m:r>
                        <m:r>
                          <a:rPr lang="en-US" sz="2800" b="0" i="1" smtClean="0">
                            <a:solidFill>
                              <a:srgbClr val="00B050"/>
                            </a:solidFill>
                            <a:latin typeface="Cambria Math"/>
                          </a:rPr>
                          <m:t>𝑥</m:t>
                        </m:r>
                        <m:r>
                          <a:rPr lang="en-US" sz="2800" b="1" i="1" smtClean="0">
                            <a:latin typeface="Cambria Math"/>
                          </a:rPr>
                          <m:t>+</m:t>
                        </m:r>
                        <m:r>
                          <a:rPr lang="en-US" sz="2800" b="1" i="1" smtClean="0">
                            <a:latin typeface="Cambria Math"/>
                          </a:rPr>
                          <m:t>𝒊</m:t>
                        </m:r>
                        <m:r>
                          <a:rPr lang="en-US" sz="2800" b="1" i="1" smtClean="0">
                            <a:latin typeface="Cambria Math"/>
                          </a:rPr>
                          <m:t>−</m:t>
                        </m:r>
                        <m:r>
                          <a:rPr lang="en-US" sz="2800" b="1" i="1" smtClean="0">
                            <a:latin typeface="Cambria Math"/>
                          </a:rPr>
                          <m:t>𝟏</m:t>
                        </m:r>
                      </m:sup>
                    </m:sSup>
                  </m:oMath>
                </a14:m>
                <a:r>
                  <a:rPr lang="en-US" sz="2800" dirty="0" smtClean="0"/>
                  <a:t> </a:t>
                </a:r>
              </a:p>
            </p:txBody>
          </p:sp>
        </mc:Choice>
        <mc:Fallback xmlns="">
          <p:sp>
            <p:nvSpPr>
              <p:cNvPr id="7" name="TextBox 6"/>
              <p:cNvSpPr txBox="1">
                <a:spLocks noRot="1" noChangeAspect="1" noMove="1" noResize="1" noEditPoints="1" noAdjustHandles="1" noChangeArrowheads="1" noChangeShapeType="1" noTextEdit="1"/>
              </p:cNvSpPr>
              <p:nvPr/>
            </p:nvSpPr>
            <p:spPr>
              <a:xfrm>
                <a:off x="410816" y="2498759"/>
                <a:ext cx="8228026" cy="1396023"/>
              </a:xfrm>
              <a:prstGeom prst="rect">
                <a:avLst/>
              </a:prstGeom>
              <a:blipFill rotWithShape="1">
                <a:blip r:embed="rId2"/>
                <a:stretch>
                  <a:fillRect l="-1404" t="-3448" b="-10776"/>
                </a:stretch>
              </a:blipFill>
              <a:ln w="158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3"/>
              <p:cNvSpPr txBox="1">
                <a:spLocks/>
              </p:cNvSpPr>
              <p:nvPr/>
            </p:nvSpPr>
            <p:spPr>
              <a:xfrm>
                <a:off x="475343" y="1219200"/>
                <a:ext cx="8512629"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dirty="0">
                    <a:solidFill>
                      <a:srgbClr val="00B050"/>
                    </a:solidFill>
                  </a:rPr>
                  <a:t> Morris-count stream </a:t>
                </a:r>
                <a14:m>
                  <m:oMath xmlns:m="http://schemas.openxmlformats.org/officeDocument/2006/math">
                    <m:r>
                      <a:rPr lang="en-US" i="1" dirty="0">
                        <a:solidFill>
                          <a:srgbClr val="00B050"/>
                        </a:solidFill>
                        <a:latin typeface="Cambria Math"/>
                      </a:rPr>
                      <m:t>𝑋</m:t>
                    </m:r>
                  </m:oMath>
                </a14:m>
                <a:r>
                  <a:rPr lang="en-US" dirty="0">
                    <a:solidFill>
                      <a:srgbClr val="00B050"/>
                    </a:solidFill>
                  </a:rPr>
                  <a:t> to get </a:t>
                </a:r>
                <a14:m>
                  <m:oMath xmlns:m="http://schemas.openxmlformats.org/officeDocument/2006/math">
                    <m:r>
                      <a:rPr lang="en-US" b="1" i="1" smtClean="0">
                        <a:solidFill>
                          <a:srgbClr val="00B050"/>
                        </a:solidFill>
                        <a:latin typeface="Cambria Math"/>
                      </a:rPr>
                      <m:t>𝒙</m:t>
                    </m:r>
                  </m:oMath>
                </a14:m>
                <a:endParaRPr lang="en-US" dirty="0" smtClean="0">
                  <a:solidFill>
                    <a:srgbClr val="00B050"/>
                  </a:solidFill>
                </a:endParaRPr>
              </a:p>
              <a:p>
                <a:pPr>
                  <a:buFont typeface="Wingdings" panose="05000000000000000000" pitchFamily="2" charset="2"/>
                  <a:buChar char="§"/>
                </a:pPr>
                <a:r>
                  <a:rPr lang="en-US" dirty="0" smtClean="0">
                    <a:solidFill>
                      <a:schemeClr val="tx2"/>
                    </a:solidFill>
                  </a:rPr>
                  <a:t> Morris-count stream </a:t>
                </a:r>
                <a14:m>
                  <m:oMath xmlns:m="http://schemas.openxmlformats.org/officeDocument/2006/math">
                    <m:r>
                      <a:rPr lang="en-US" i="1" dirty="0">
                        <a:solidFill>
                          <a:schemeClr val="tx2"/>
                        </a:solidFill>
                        <a:latin typeface="Cambria Math"/>
                      </a:rPr>
                      <m:t>𝑌</m:t>
                    </m:r>
                  </m:oMath>
                </a14:m>
                <a:r>
                  <a:rPr lang="en-US" dirty="0" smtClean="0">
                    <a:solidFill>
                      <a:schemeClr val="tx2"/>
                    </a:solidFill>
                  </a:rPr>
                  <a:t> to get </a:t>
                </a:r>
                <a14:m>
                  <m:oMath xmlns:m="http://schemas.openxmlformats.org/officeDocument/2006/math">
                    <m:r>
                      <a:rPr lang="en-US" b="1" i="1">
                        <a:solidFill>
                          <a:schemeClr val="tx2"/>
                        </a:solidFill>
                        <a:latin typeface="Cambria Math"/>
                      </a:rPr>
                      <m:t>𝒚</m:t>
                    </m:r>
                  </m:oMath>
                </a14:m>
                <a:endParaRPr lang="en-US" dirty="0">
                  <a:solidFill>
                    <a:schemeClr val="tx2"/>
                  </a:solidFill>
                </a:endParaRPr>
              </a:p>
            </p:txBody>
          </p:sp>
        </mc:Choice>
        <mc:Fallback xmlns="">
          <p:sp>
            <p:nvSpPr>
              <p:cNvPr id="10" name="Content Placeholder 3"/>
              <p:cNvSpPr txBox="1">
                <a:spLocks noRot="1" noChangeAspect="1" noMove="1" noResize="1" noEditPoints="1" noAdjustHandles="1" noChangeArrowheads="1" noChangeShapeType="1" noTextEdit="1"/>
              </p:cNvSpPr>
              <p:nvPr/>
            </p:nvSpPr>
            <p:spPr>
              <a:xfrm>
                <a:off x="475343" y="1219200"/>
                <a:ext cx="8512629" cy="1219200"/>
              </a:xfrm>
              <a:prstGeom prst="rect">
                <a:avLst/>
              </a:prstGeom>
              <a:blipFill rotWithShape="1">
                <a:blip r:embed="rId3"/>
                <a:stretch>
                  <a:fillRect l="-1648" t="-6000"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10816" y="4191000"/>
                <a:ext cx="8428384" cy="954107"/>
              </a:xfrm>
              <a:prstGeom prst="rect">
                <a:avLst/>
              </a:prstGeom>
              <a:noFill/>
            </p:spPr>
            <p:txBody>
              <a:bodyPr wrap="square" rtlCol="0">
                <a:spAutoFit/>
              </a:bodyPr>
              <a:lstStyle/>
              <a:p>
                <a:r>
                  <a:rPr lang="en-US" sz="2800" dirty="0" smtClean="0"/>
                  <a:t>Correctness for </a:t>
                </a:r>
                <a14:m>
                  <m:oMath xmlns:m="http://schemas.openxmlformats.org/officeDocument/2006/math">
                    <m:r>
                      <a:rPr lang="en-US" sz="2800" b="1" i="1" dirty="0" smtClean="0">
                        <a:solidFill>
                          <a:srgbClr val="00B050"/>
                        </a:solidFill>
                        <a:latin typeface="Cambria Math"/>
                      </a:rPr>
                      <m:t>𝒙</m:t>
                    </m:r>
                    <m:r>
                      <a:rPr lang="en-US" sz="2800" i="1" dirty="0" smtClean="0">
                        <a:latin typeface="Cambria Math"/>
                      </a:rPr>
                      <m:t>=0</m:t>
                    </m:r>
                  </m:oMath>
                </a14:m>
                <a:r>
                  <a:rPr lang="en-US" sz="2800" dirty="0" smtClean="0"/>
                  <a:t>: at all steps we have we  </a:t>
                </a:r>
                <a14:m>
                  <m:oMath xmlns:m="http://schemas.openxmlformats.org/officeDocument/2006/math">
                    <m:r>
                      <a:rPr lang="en-US" sz="2800" b="1" i="1" dirty="0" smtClean="0">
                        <a:solidFill>
                          <a:srgbClr val="00B050"/>
                        </a:solidFill>
                        <a:latin typeface="Cambria Math"/>
                      </a:rPr>
                      <m:t>𝒙</m:t>
                    </m:r>
                    <m:r>
                      <a:rPr lang="en-US" sz="2800" i="1" dirty="0" smtClean="0">
                        <a:latin typeface="Cambria Math"/>
                      </a:rPr>
                      <m:t>=</m:t>
                    </m:r>
                    <m:r>
                      <a:rPr lang="en-US" sz="2800" i="1" dirty="0" smtClean="0">
                        <a:latin typeface="Cambria Math"/>
                      </a:rPr>
                      <m:t>𝑖</m:t>
                    </m:r>
                    <m:r>
                      <a:rPr lang="en-US" sz="2800" i="1" dirty="0" smtClean="0">
                        <a:latin typeface="Cambria Math"/>
                      </a:rPr>
                      <m:t>−1 </m:t>
                    </m:r>
                  </m:oMath>
                </a14:m>
                <a:r>
                  <a:rPr lang="en-US" sz="2800" dirty="0" smtClean="0"/>
                  <a:t>and probability</a:t>
                </a:r>
                <a14:m>
                  <m:oMath xmlns:m="http://schemas.openxmlformats.org/officeDocument/2006/math">
                    <m:r>
                      <a:rPr lang="en-US" sz="2800" i="1" dirty="0" smtClean="0">
                        <a:latin typeface="Cambria Math"/>
                      </a:rPr>
                      <m:t>=1</m:t>
                    </m:r>
                  </m:oMath>
                </a14:m>
                <a:r>
                  <a:rPr lang="en-US" sz="2800" dirty="0" smtClean="0"/>
                  <a:t> . In the end we have </a:t>
                </a:r>
                <a14:m>
                  <m:oMath xmlns:m="http://schemas.openxmlformats.org/officeDocument/2006/math">
                    <m:r>
                      <a:rPr lang="en-US" sz="2800" b="1" i="1" dirty="0" smtClean="0">
                        <a:solidFill>
                          <a:srgbClr val="00B050"/>
                        </a:solidFill>
                        <a:latin typeface="Cambria Math"/>
                      </a:rPr>
                      <m:t>𝒙</m:t>
                    </m:r>
                    <m:r>
                      <a:rPr lang="en-US" sz="2800" i="1" dirty="0">
                        <a:latin typeface="Cambria Math"/>
                      </a:rPr>
                      <m:t>=</m:t>
                    </m:r>
                    <m:r>
                      <a:rPr lang="en-US" sz="2800" b="1" i="1" dirty="0" smtClean="0">
                        <a:solidFill>
                          <a:schemeClr val="tx2"/>
                        </a:solidFill>
                        <a:latin typeface="Cambria Math"/>
                      </a:rPr>
                      <m:t>𝒚</m:t>
                    </m:r>
                  </m:oMath>
                </a14:m>
                <a:endParaRPr lang="en-US" sz="2800" b="1" dirty="0">
                  <a:solidFill>
                    <a:schemeClr val="tx2"/>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0816" y="4191000"/>
                <a:ext cx="8428384" cy="954107"/>
              </a:xfrm>
              <a:prstGeom prst="rect">
                <a:avLst/>
              </a:prstGeom>
              <a:blipFill rotWithShape="1">
                <a:blip r:embed="rId9"/>
                <a:stretch>
                  <a:fillRect l="-1446" t="-5769"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0816" y="5334000"/>
                <a:ext cx="8032870" cy="954107"/>
              </a:xfrm>
              <a:prstGeom prst="rect">
                <a:avLst/>
              </a:prstGeom>
              <a:noFill/>
            </p:spPr>
            <p:txBody>
              <a:bodyPr wrap="square" rtlCol="0">
                <a:spAutoFit/>
              </a:bodyPr>
              <a:lstStyle/>
              <a:p>
                <a:r>
                  <a:rPr lang="en-US" sz="2800" b="1" dirty="0" smtClean="0"/>
                  <a:t>Correctness (Idea): </a:t>
                </a:r>
                <a:r>
                  <a:rPr lang="en-US" sz="2800" dirty="0" smtClean="0"/>
                  <a:t>We will show that the final value of </a:t>
                </a:r>
                <a14:m>
                  <m:oMath xmlns:m="http://schemas.openxmlformats.org/officeDocument/2006/math">
                    <m:r>
                      <a:rPr lang="en-US" sz="2800" b="1" i="1" smtClean="0">
                        <a:solidFill>
                          <a:srgbClr val="00B050"/>
                        </a:solidFill>
                        <a:latin typeface="Cambria Math"/>
                      </a:rPr>
                      <m:t>𝒙</m:t>
                    </m:r>
                  </m:oMath>
                </a14:m>
                <a:r>
                  <a:rPr lang="en-US" sz="2800" dirty="0" smtClean="0"/>
                  <a:t> “corresponds” to counting </a:t>
                </a:r>
                <a14:m>
                  <m:oMath xmlns:m="http://schemas.openxmlformats.org/officeDocument/2006/math">
                    <m:r>
                      <a:rPr lang="en-US" sz="2800" i="1" dirty="0">
                        <a:solidFill>
                          <a:schemeClr val="tx2"/>
                        </a:solidFill>
                        <a:latin typeface="Cambria Math"/>
                      </a:rPr>
                      <m:t>𝑌</m:t>
                    </m:r>
                  </m:oMath>
                </a14:m>
                <a:r>
                  <a:rPr lang="en-US" sz="2800" b="1" dirty="0" smtClean="0">
                    <a:solidFill>
                      <a:schemeClr val="tx2"/>
                    </a:solidFill>
                  </a:rPr>
                  <a:t> </a:t>
                </a:r>
                <a:r>
                  <a:rPr lang="en-US" sz="2800" dirty="0" smtClean="0"/>
                  <a:t>after </a:t>
                </a:r>
                <a14:m>
                  <m:oMath xmlns:m="http://schemas.openxmlformats.org/officeDocument/2006/math">
                    <m:r>
                      <m:rPr>
                        <m:sty m:val="p"/>
                      </m:rPr>
                      <a:rPr lang="en-US" sz="2800" b="0" i="0" smtClean="0">
                        <a:solidFill>
                          <a:srgbClr val="00B050"/>
                        </a:solidFill>
                        <a:latin typeface="Cambria Math"/>
                      </a:rPr>
                      <m:t>X</m:t>
                    </m:r>
                  </m:oMath>
                </a14:m>
                <a:endParaRPr lang="en-US" sz="2800" b="1" dirty="0">
                  <a:solidFill>
                    <a:srgbClr val="00B05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10816" y="5334000"/>
                <a:ext cx="8032870" cy="954107"/>
              </a:xfrm>
              <a:prstGeom prst="rect">
                <a:avLst/>
              </a:prstGeom>
              <a:blipFill rotWithShape="1">
                <a:blip r:embed="rId10"/>
                <a:stretch>
                  <a:fillRect l="-1517" t="-5732" b="-17197"/>
                </a:stretch>
              </a:blipFill>
            </p:spPr>
            <p:txBody>
              <a:bodyPr/>
              <a:lstStyle/>
              <a:p>
                <a:r>
                  <a:rPr lang="en-US">
                    <a:noFill/>
                  </a:rPr>
                  <a:t> </a:t>
                </a:r>
              </a:p>
            </p:txBody>
          </p:sp>
        </mc:Fallback>
      </mc:AlternateContent>
    </p:spTree>
    <p:extLst>
      <p:ext uri="{BB962C8B-B14F-4D97-AF65-F5344CB8AC3E}">
        <p14:creationId xmlns:p14="http://schemas.microsoft.com/office/powerpoint/2010/main" val="16430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Merging Morris Counters: Correctness</a:t>
            </a:r>
            <a:endParaRPr lang="en-US" dirty="0"/>
          </a:p>
        </p:txBody>
      </p:sp>
      <p:sp>
        <p:nvSpPr>
          <p:cNvPr id="5" name="Content Placeholder 2"/>
          <p:cNvSpPr txBox="1">
            <a:spLocks/>
          </p:cNvSpPr>
          <p:nvPr/>
        </p:nvSpPr>
        <p:spPr>
          <a:xfrm>
            <a:off x="598714" y="4343400"/>
            <a:ext cx="82296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endParaRPr lang="en-US" dirty="0" smtClean="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198" y="1447800"/>
                <a:ext cx="8229600" cy="3657600"/>
              </a:xfrm>
            </p:spPr>
            <p:txBody>
              <a:bodyPr>
                <a:normAutofit/>
              </a:bodyPr>
              <a:lstStyle/>
              <a:p>
                <a:pPr marL="0" indent="0">
                  <a:buNone/>
                </a:pPr>
                <a:r>
                  <a:rPr lang="en-US" dirty="0" smtClean="0"/>
                  <a:t>We want to achieve the same effect as if the Morris counting was applied to a concatenation of the streams </a:t>
                </a:r>
                <a14:m>
                  <m:oMath xmlns:m="http://schemas.openxmlformats.org/officeDocument/2006/math">
                    <m:r>
                      <a:rPr lang="en-US" i="1" dirty="0" smtClean="0">
                        <a:latin typeface="Cambria Math"/>
                      </a:rPr>
                      <m:t>𝑋</m:t>
                    </m:r>
                    <m:r>
                      <a:rPr lang="en-US" i="1" dirty="0" smtClean="0">
                        <a:latin typeface="Cambria Math"/>
                      </a:rPr>
                      <m:t> </m:t>
                    </m:r>
                    <m:r>
                      <a:rPr lang="en-US" i="1" dirty="0" smtClean="0">
                        <a:latin typeface="Cambria Math"/>
                      </a:rPr>
                      <m:t>𝑌</m:t>
                    </m:r>
                  </m:oMath>
                </a14:m>
                <a:endParaRPr lang="en-US" dirty="0"/>
              </a:p>
              <a:p>
                <a:pPr>
                  <a:buFont typeface="Wingdings" panose="05000000000000000000" pitchFamily="2" charset="2"/>
                  <a:buChar char="§"/>
                </a:pPr>
                <a:r>
                  <a:rPr lang="en-US" dirty="0" smtClean="0"/>
                  <a:t>We consider two scenarios :</a:t>
                </a:r>
                <a:endParaRPr lang="en-US" dirty="0"/>
              </a:p>
              <a:p>
                <a:pPr marL="0" indent="0">
                  <a:buNone/>
                </a:pPr>
                <a:r>
                  <a:rPr lang="en-US" dirty="0"/>
                  <a:t> </a:t>
                </a:r>
                <a:r>
                  <a:rPr lang="en-US" dirty="0">
                    <a:solidFill>
                      <a:schemeClr val="tx2"/>
                    </a:solidFill>
                  </a:rPr>
                  <a:t>1.</a:t>
                </a:r>
                <a:r>
                  <a:rPr lang="en-US" dirty="0"/>
                  <a:t> </a:t>
                </a:r>
                <a:r>
                  <a:rPr lang="en-US" dirty="0">
                    <a:solidFill>
                      <a:schemeClr val="tx2"/>
                    </a:solidFill>
                  </a:rPr>
                  <a:t>Morris counting applied to </a:t>
                </a:r>
                <a14:m>
                  <m:oMath xmlns:m="http://schemas.openxmlformats.org/officeDocument/2006/math">
                    <m:r>
                      <a:rPr lang="en-US" i="1" dirty="0">
                        <a:solidFill>
                          <a:schemeClr val="tx2"/>
                        </a:solidFill>
                        <a:latin typeface="Cambria Math"/>
                      </a:rPr>
                      <m:t>𝑌</m:t>
                    </m:r>
                  </m:oMath>
                </a14:m>
                <a:endParaRPr lang="en-US" dirty="0">
                  <a:solidFill>
                    <a:schemeClr val="tx2"/>
                  </a:solidFill>
                </a:endParaRPr>
              </a:p>
              <a:p>
                <a:pPr marL="0" indent="0">
                  <a:buNone/>
                </a:pPr>
                <a:r>
                  <a:rPr lang="en-US" dirty="0" smtClean="0">
                    <a:solidFill>
                      <a:srgbClr val="00B050"/>
                    </a:solidFill>
                  </a:rPr>
                  <a:t> </a:t>
                </a:r>
                <a:r>
                  <a:rPr lang="en-US" dirty="0" smtClean="0">
                    <a:solidFill>
                      <a:srgbClr val="C00000"/>
                    </a:solidFill>
                  </a:rPr>
                  <a:t>2. Morris counting applied to </a:t>
                </a:r>
                <a14:m>
                  <m:oMath xmlns:m="http://schemas.openxmlformats.org/officeDocument/2006/math">
                    <m:r>
                      <a:rPr lang="en-US" i="1" dirty="0">
                        <a:solidFill>
                          <a:srgbClr val="C00000"/>
                        </a:solidFill>
                        <a:latin typeface="Cambria Math"/>
                      </a:rPr>
                      <m:t>𝑌</m:t>
                    </m:r>
                  </m:oMath>
                </a14:m>
                <a:r>
                  <a:rPr lang="en-US" dirty="0">
                    <a:solidFill>
                      <a:srgbClr val="C00000"/>
                    </a:solidFill>
                  </a:rPr>
                  <a:t> after </a:t>
                </a:r>
                <a14:m>
                  <m:oMath xmlns:m="http://schemas.openxmlformats.org/officeDocument/2006/math">
                    <m:r>
                      <a:rPr lang="en-US" i="1" dirty="0">
                        <a:solidFill>
                          <a:srgbClr val="C00000"/>
                        </a:solidFill>
                        <a:latin typeface="Cambria Math"/>
                      </a:rPr>
                      <m:t>𝑋</m:t>
                    </m:r>
                  </m:oMath>
                </a14:m>
                <a:r>
                  <a:rPr lang="en-US" dirty="0">
                    <a:solidFill>
                      <a:srgbClr val="C00000"/>
                    </a:solidFill>
                  </a:rPr>
                  <a:t> </a:t>
                </a:r>
              </a:p>
              <a:p>
                <a:pPr marL="0" indent="0">
                  <a:buNone/>
                </a:pPr>
                <a:endParaRPr lang="en-US" dirty="0">
                  <a:solidFill>
                    <a:schemeClr val="tx2"/>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198" y="1447800"/>
                <a:ext cx="8229600" cy="3657600"/>
              </a:xfrm>
              <a:blipFill rotWithShape="1">
                <a:blip r:embed="rId6"/>
                <a:stretch>
                  <a:fillRect l="-1852" t="-2167" r="-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3"/>
              <p:cNvSpPr txBox="1">
                <a:spLocks/>
              </p:cNvSpPr>
              <p:nvPr/>
            </p:nvSpPr>
            <p:spPr>
              <a:xfrm>
                <a:off x="304799" y="5181600"/>
                <a:ext cx="8512629" cy="10708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We want to simulate the result of </a:t>
                </a:r>
                <a:r>
                  <a:rPr lang="en-US" dirty="0" smtClean="0">
                    <a:solidFill>
                      <a:srgbClr val="C00000"/>
                    </a:solidFill>
                  </a:rPr>
                  <a:t>(2)</a:t>
                </a:r>
                <a:r>
                  <a:rPr lang="en-US" dirty="0" smtClean="0"/>
                  <a:t> given </a:t>
                </a:r>
                <a14:m>
                  <m:oMath xmlns:m="http://schemas.openxmlformats.org/officeDocument/2006/math">
                    <m:r>
                      <a:rPr lang="en-US" b="1" i="1" dirty="0" smtClean="0">
                        <a:solidFill>
                          <a:schemeClr val="tx2"/>
                        </a:solidFill>
                        <a:latin typeface="Cambria Math"/>
                      </a:rPr>
                      <m:t>𝒚</m:t>
                    </m:r>
                  </m:oMath>
                </a14:m>
                <a:r>
                  <a:rPr lang="en-US" dirty="0" smtClean="0"/>
                  <a:t> (result of (1)) and </a:t>
                </a:r>
                <a14:m>
                  <m:oMath xmlns:m="http://schemas.openxmlformats.org/officeDocument/2006/math">
                    <m:r>
                      <a:rPr lang="en-US" b="1" i="1" dirty="0">
                        <a:solidFill>
                          <a:schemeClr val="tx2"/>
                        </a:solidFill>
                        <a:latin typeface="Cambria Math"/>
                      </a:rPr>
                      <m:t>𝒙</m:t>
                    </m:r>
                  </m:oMath>
                </a14:m>
                <a:endParaRPr lang="en-US" dirty="0"/>
              </a:p>
              <a:p>
                <a:pPr marL="0" indent="0">
                  <a:buNone/>
                </a:pPr>
                <a:endParaRPr lang="en-US" dirty="0"/>
              </a:p>
              <a:p>
                <a:pPr marL="0" indent="0">
                  <a:buFont typeface="Arial" panose="020B0604020202020204" pitchFamily="34" charset="0"/>
                  <a:buNone/>
                </a:pPr>
                <a:endParaRPr lang="en-US" dirty="0">
                  <a:solidFill>
                    <a:schemeClr val="tx2"/>
                  </a:solidFill>
                </a:endParaRPr>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304799" y="5181600"/>
                <a:ext cx="8512629" cy="1070896"/>
              </a:xfrm>
              <a:prstGeom prst="rect">
                <a:avLst/>
              </a:prstGeom>
              <a:blipFill rotWithShape="1">
                <a:blip r:embed="rId7"/>
                <a:stretch>
                  <a:fillRect l="-1791" t="-6818" b="-18750"/>
                </a:stretch>
              </a:blipFill>
            </p:spPr>
            <p:txBody>
              <a:bodyPr/>
              <a:lstStyle/>
              <a:p>
                <a:r>
                  <a:rPr lang="en-US">
                    <a:noFill/>
                  </a:rPr>
                  <a:t> </a:t>
                </a:r>
              </a:p>
            </p:txBody>
          </p:sp>
        </mc:Fallback>
      </mc:AlternateContent>
    </p:spTree>
    <p:extLst>
      <p:ext uri="{BB962C8B-B14F-4D97-AF65-F5344CB8AC3E}">
        <p14:creationId xmlns:p14="http://schemas.microsoft.com/office/powerpoint/2010/main" val="4003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Merging Morris Counters: Correctness</a:t>
            </a:r>
            <a:endParaRPr lang="en-US" dirty="0"/>
          </a:p>
        </p:txBody>
      </p:sp>
      <mc:AlternateContent xmlns:mc="http://schemas.openxmlformats.org/markup-compatibility/2006" xmlns:a14="http://schemas.microsoft.com/office/drawing/2010/main">
        <mc:Choice Requires="a14">
          <p:sp>
            <p:nvSpPr>
              <p:cNvPr id="13" name="Content Placeholder 2"/>
              <p:cNvSpPr>
                <a:spLocks noGrp="1"/>
              </p:cNvSpPr>
              <p:nvPr>
                <p:ph idx="1"/>
              </p:nvPr>
            </p:nvSpPr>
            <p:spPr>
              <a:xfrm>
                <a:off x="152400" y="1749324"/>
                <a:ext cx="8610600" cy="1879102"/>
              </a:xfrm>
              <a:ln w="19050">
                <a:solidFill>
                  <a:schemeClr val="accent1">
                    <a:shade val="95000"/>
                    <a:satMod val="105000"/>
                  </a:schemeClr>
                </a:solidFill>
              </a:ln>
              <a:scene3d>
                <a:camera prst="orthographicFront"/>
                <a:lightRig rig="threePt" dir="t"/>
              </a:scene3d>
              <a:sp3d>
                <a:bevelT w="12700"/>
                <a:bevelB h="12700"/>
              </a:sp3d>
            </p:spPr>
            <p:txBody>
              <a:bodyPr>
                <a:normAutofit/>
              </a:bodyPr>
              <a:lstStyle/>
              <a:p>
                <a:pPr marL="0" indent="0">
                  <a:buNone/>
                </a:pPr>
                <a:r>
                  <a:rPr lang="en-US" dirty="0" smtClean="0"/>
                  <a:t>Associate an (independent) random </a:t>
                </a:r>
                <a14:m>
                  <m:oMath xmlns:m="http://schemas.openxmlformats.org/officeDocument/2006/math">
                    <m:r>
                      <m:rPr>
                        <m:sty m:val="p"/>
                      </m:rPr>
                      <a:rPr lang="en-US" b="0" i="0" smtClean="0">
                        <a:latin typeface="Cambria Math"/>
                      </a:rPr>
                      <m:t>u</m:t>
                    </m:r>
                    <m:r>
                      <a:rPr lang="en-US" b="0" i="1" smtClean="0">
                        <a:latin typeface="Cambria Math"/>
                      </a:rPr>
                      <m:t>(</m:t>
                    </m:r>
                    <m:r>
                      <a:rPr lang="en-US" b="0" i="1" smtClean="0">
                        <a:latin typeface="Cambria Math"/>
                      </a:rPr>
                      <m:t>𝑧</m:t>
                    </m:r>
                    <m:r>
                      <a:rPr lang="en-US" b="0" i="1" smtClean="0">
                        <a:latin typeface="Cambria Math"/>
                      </a:rPr>
                      <m:t>)∼</m:t>
                    </m:r>
                    <m:r>
                      <a:rPr lang="en-US" b="0" i="1" smtClean="0">
                        <a:latin typeface="Cambria Math"/>
                      </a:rPr>
                      <m:t>𝑈</m:t>
                    </m:r>
                    <m:r>
                      <a:rPr lang="en-US" b="0" i="1" smtClean="0">
                        <a:latin typeface="Cambria Math"/>
                      </a:rPr>
                      <m:t>[0,1]</m:t>
                    </m:r>
                  </m:oMath>
                </a14:m>
                <a:r>
                  <a:rPr lang="en-US" dirty="0" smtClean="0"/>
                  <a:t> with each element </a:t>
                </a:r>
                <a14:m>
                  <m:oMath xmlns:m="http://schemas.openxmlformats.org/officeDocument/2006/math">
                    <m:r>
                      <a:rPr lang="en-US" i="1">
                        <a:latin typeface="Cambria Math"/>
                      </a:rPr>
                      <m:t>𝑧</m:t>
                    </m:r>
                    <m:r>
                      <a:rPr lang="en-US" i="1">
                        <a:latin typeface="Cambria Math"/>
                      </a:rPr>
                      <m:t> </m:t>
                    </m:r>
                  </m:oMath>
                </a14:m>
                <a:r>
                  <a:rPr lang="en-US" dirty="0" smtClean="0"/>
                  <a:t>of the stream</a:t>
                </a:r>
                <a:endParaRPr lang="en-US" b="1" dirty="0" smtClean="0"/>
              </a:p>
              <a:p>
                <a:pPr>
                  <a:buFont typeface="Wingdings" panose="05000000000000000000" pitchFamily="2" charset="2"/>
                  <a:buChar char="§"/>
                </a:pPr>
                <a:r>
                  <a:rPr lang="en-US" b="1" dirty="0" smtClean="0"/>
                  <a:t>Process element </a:t>
                </a:r>
                <a14:m>
                  <m:oMath xmlns:m="http://schemas.openxmlformats.org/officeDocument/2006/math">
                    <m:r>
                      <a:rPr lang="en-US" i="1">
                        <a:latin typeface="Cambria Math"/>
                      </a:rPr>
                      <m:t>𝑧</m:t>
                    </m:r>
                    <m:r>
                      <a:rPr lang="en-US" i="1">
                        <a:latin typeface="Cambria Math"/>
                      </a:rPr>
                      <m:t> </m:t>
                    </m:r>
                  </m:oMath>
                </a14:m>
                <a:r>
                  <a:rPr lang="en-US" dirty="0" smtClean="0"/>
                  <a:t>:  Increment </a:t>
                </a:r>
                <a14:m>
                  <m:oMath xmlns:m="http://schemas.openxmlformats.org/officeDocument/2006/math">
                    <m:r>
                      <a:rPr lang="en-US" b="1" i="1">
                        <a:solidFill>
                          <a:schemeClr val="tx2"/>
                        </a:solidFill>
                        <a:latin typeface="Cambria Math"/>
                      </a:rPr>
                      <m:t>𝒙</m:t>
                    </m:r>
                    <m:r>
                      <a:rPr lang="en-US" b="1" i="1">
                        <a:solidFill>
                          <a:schemeClr val="tx2"/>
                        </a:solidFill>
                        <a:latin typeface="Cambria Math"/>
                      </a:rPr>
                      <m:t> </m:t>
                    </m:r>
                  </m:oMath>
                </a14:m>
                <a:r>
                  <a:rPr lang="en-US" dirty="0" smtClean="0"/>
                  <a:t>if </a:t>
                </a:r>
                <a14:m>
                  <m:oMath xmlns:m="http://schemas.openxmlformats.org/officeDocument/2006/math">
                    <m:r>
                      <m:rPr>
                        <m:sty m:val="p"/>
                      </m:rPr>
                      <a:rPr lang="en-US" b="0" i="0" smtClean="0">
                        <a:solidFill>
                          <a:schemeClr val="tx2"/>
                        </a:solidFill>
                        <a:latin typeface="Cambria Math"/>
                      </a:rPr>
                      <m:t>u</m:t>
                    </m:r>
                    <m:r>
                      <a:rPr lang="en-US" b="0" i="0" smtClean="0">
                        <a:solidFill>
                          <a:schemeClr val="tx2"/>
                        </a:solidFill>
                        <a:latin typeface="Cambria Math"/>
                      </a:rPr>
                      <m:t>(</m:t>
                    </m:r>
                    <m:r>
                      <a:rPr lang="en-US" b="0" i="1" smtClean="0">
                        <a:solidFill>
                          <a:schemeClr val="tx2"/>
                        </a:solidFill>
                        <a:latin typeface="Cambria Math"/>
                      </a:rPr>
                      <m:t>𝑧</m:t>
                    </m:r>
                    <m:r>
                      <a:rPr lang="en-US" b="0" i="0" smtClean="0">
                        <a:solidFill>
                          <a:schemeClr val="tx2"/>
                        </a:solidFill>
                        <a:latin typeface="Cambria Math"/>
                      </a:rPr>
                      <m:t>)&lt;</m:t>
                    </m:r>
                    <m:sSup>
                      <m:sSupPr>
                        <m:ctrlPr>
                          <a:rPr lang="en-US" b="1" i="1" smtClean="0">
                            <a:solidFill>
                              <a:schemeClr val="tx2"/>
                            </a:solidFill>
                            <a:latin typeface="Cambria Math"/>
                          </a:rPr>
                        </m:ctrlPr>
                      </m:sSupPr>
                      <m:e>
                        <m:r>
                          <a:rPr lang="en-US" b="1" i="1" smtClean="0">
                            <a:solidFill>
                              <a:schemeClr val="tx2"/>
                            </a:solidFill>
                            <a:latin typeface="Cambria Math"/>
                          </a:rPr>
                          <m:t>𝟐</m:t>
                        </m:r>
                      </m:e>
                      <m:sup>
                        <m:r>
                          <a:rPr lang="en-US" b="1" i="1" smtClean="0">
                            <a:solidFill>
                              <a:schemeClr val="tx2"/>
                            </a:solidFill>
                            <a:latin typeface="Cambria Math"/>
                          </a:rPr>
                          <m:t>−</m:t>
                        </m:r>
                        <m:r>
                          <a:rPr lang="en-US" b="1" i="1" smtClean="0">
                            <a:solidFill>
                              <a:schemeClr val="tx2"/>
                            </a:solidFill>
                            <a:latin typeface="Cambria Math"/>
                          </a:rPr>
                          <m:t>𝒙</m:t>
                        </m:r>
                      </m:sup>
                    </m:sSup>
                  </m:oMath>
                </a14:m>
                <a:endParaRPr lang="en-US" b="1" dirty="0" smtClean="0"/>
              </a:p>
              <a:p>
                <a:pPr marL="0" indent="0">
                  <a:buNone/>
                </a:pPr>
                <a:endParaRPr lang="en-US" b="1" dirty="0"/>
              </a:p>
            </p:txBody>
          </p:sp>
        </mc:Choice>
        <mc:Fallback xmlns="">
          <p:sp>
            <p:nvSpPr>
              <p:cNvPr id="13" name="Content Placeholder 2"/>
              <p:cNvSpPr>
                <a:spLocks noGrp="1" noRot="1" noChangeAspect="1" noMove="1" noResize="1" noEditPoints="1" noAdjustHandles="1" noChangeArrowheads="1" noChangeShapeType="1" noTextEdit="1"/>
              </p:cNvSpPr>
              <p:nvPr>
                <p:ph idx="1"/>
              </p:nvPr>
            </p:nvSpPr>
            <p:spPr>
              <a:xfrm>
                <a:off x="152400" y="1749324"/>
                <a:ext cx="8610600" cy="1879102"/>
              </a:xfrm>
              <a:blipFill rotWithShape="1">
                <a:blip r:embed="rId4"/>
                <a:stretch>
                  <a:fillRect l="-1478" t="-2532"/>
                </a:stretch>
              </a:blipFill>
              <a:ln w="19050">
                <a:solidFill>
                  <a:schemeClr val="accent1">
                    <a:shade val="95000"/>
                    <a:satMod val="105000"/>
                  </a:schemeClr>
                </a:solidFill>
              </a:ln>
            </p:spPr>
            <p:txBody>
              <a:bodyPr/>
              <a:lstStyle/>
              <a:p>
                <a:r>
                  <a:rPr lang="en-US">
                    <a:noFill/>
                  </a:rPr>
                  <a:t> </a:t>
                </a:r>
              </a:p>
            </p:txBody>
          </p:sp>
        </mc:Fallback>
      </mc:AlternateContent>
      <p:sp>
        <p:nvSpPr>
          <p:cNvPr id="14" name="TextBox 13"/>
          <p:cNvSpPr txBox="1"/>
          <p:nvPr/>
        </p:nvSpPr>
        <p:spPr>
          <a:xfrm>
            <a:off x="569686" y="1143000"/>
            <a:ext cx="6331157" cy="523220"/>
          </a:xfrm>
          <a:prstGeom prst="rect">
            <a:avLst/>
          </a:prstGeom>
          <a:noFill/>
        </p:spPr>
        <p:txBody>
          <a:bodyPr wrap="none" rtlCol="0">
            <a:spAutoFit/>
          </a:bodyPr>
          <a:lstStyle/>
          <a:p>
            <a:r>
              <a:rPr lang="en-US" sz="2800" dirty="0" smtClean="0"/>
              <a:t>Restated Morris  (for sake of analysis only)</a:t>
            </a:r>
            <a:endParaRPr lang="en-US" sz="2800" dirty="0"/>
          </a:p>
        </p:txBody>
      </p:sp>
      <mc:AlternateContent xmlns:mc="http://schemas.openxmlformats.org/markup-compatibility/2006" xmlns:a14="http://schemas.microsoft.com/office/drawing/2010/main">
        <mc:Choice Requires="a14">
          <p:sp>
            <p:nvSpPr>
              <p:cNvPr id="15" name="TextBox 14"/>
              <p:cNvSpPr txBox="1"/>
              <p:nvPr/>
            </p:nvSpPr>
            <p:spPr>
              <a:xfrm>
                <a:off x="566057" y="3886200"/>
                <a:ext cx="8001000" cy="2246769"/>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t>We “map” executions of (1) and (2) by looking at the same randomization </a:t>
                </a:r>
                <a14:m>
                  <m:oMath xmlns:m="http://schemas.openxmlformats.org/officeDocument/2006/math">
                    <m:r>
                      <m:rPr>
                        <m:sty m:val="p"/>
                      </m:rPr>
                      <a:rPr lang="en-US" sz="2800" i="0" dirty="0" smtClean="0">
                        <a:latin typeface="Cambria Math"/>
                      </a:rPr>
                      <m:t>u</m:t>
                    </m:r>
                  </m:oMath>
                </a14:m>
                <a:r>
                  <a:rPr lang="en-US" sz="2800" dirty="0" smtClean="0"/>
                  <a:t>.</a:t>
                </a:r>
              </a:p>
              <a:p>
                <a:pPr marL="457200" indent="-457200">
                  <a:buFont typeface="Wingdings" panose="05000000000000000000" pitchFamily="2" charset="2"/>
                  <a:buChar char="§"/>
                </a:pPr>
                <a:r>
                  <a:rPr lang="en-US" sz="2800" dirty="0" smtClean="0"/>
                  <a:t>We will see that each execution of (1), in terms of the set of elements that increment the counter, maps to many executions of (2)</a:t>
                </a:r>
              </a:p>
            </p:txBody>
          </p:sp>
        </mc:Choice>
        <mc:Fallback xmlns="">
          <p:sp>
            <p:nvSpPr>
              <p:cNvPr id="15" name="TextBox 14"/>
              <p:cNvSpPr txBox="1">
                <a:spLocks noRot="1" noChangeAspect="1" noMove="1" noResize="1" noEditPoints="1" noAdjustHandles="1" noChangeArrowheads="1" noChangeShapeType="1" noTextEdit="1"/>
              </p:cNvSpPr>
              <p:nvPr/>
            </p:nvSpPr>
            <p:spPr>
              <a:xfrm>
                <a:off x="566057" y="3886200"/>
                <a:ext cx="8001000" cy="2246769"/>
              </a:xfrm>
              <a:prstGeom prst="rect">
                <a:avLst/>
              </a:prstGeom>
              <a:blipFill rotWithShape="1">
                <a:blip r:embed="rId5"/>
                <a:stretch>
                  <a:fillRect l="-1372" t="-2446" b="-6793"/>
                </a:stretch>
              </a:blipFill>
            </p:spPr>
            <p:txBody>
              <a:bodyPr/>
              <a:lstStyle/>
              <a:p>
                <a:r>
                  <a:rPr lang="en-US">
                    <a:noFill/>
                  </a:rPr>
                  <a:t> </a:t>
                </a:r>
              </a:p>
            </p:txBody>
          </p:sp>
        </mc:Fallback>
      </mc:AlternateContent>
    </p:spTree>
    <p:extLst>
      <p:ext uri="{BB962C8B-B14F-4D97-AF65-F5344CB8AC3E}">
        <p14:creationId xmlns:p14="http://schemas.microsoft.com/office/powerpoint/2010/main" val="34823424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Merging algorithm: </a:t>
            </a:r>
            <a:br>
              <a:rPr lang="en-US" dirty="0" smtClean="0"/>
            </a:br>
            <a:r>
              <a:rPr lang="en-US" dirty="0" smtClean="0"/>
              <a:t>Correctness Plan</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381000" y="1981200"/>
                <a:ext cx="8534400" cy="4524315"/>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We fix the </a:t>
                </a:r>
                <a:r>
                  <a:rPr lang="en-US" sz="3200" i="1" dirty="0" smtClean="0">
                    <a:solidFill>
                      <a:schemeClr val="tx2"/>
                    </a:solidFill>
                  </a:rPr>
                  <a:t>whole run (and randomization) </a:t>
                </a:r>
                <a:r>
                  <a:rPr lang="en-US" sz="3200" dirty="0" smtClean="0"/>
                  <a:t>on </a:t>
                </a:r>
                <a14:m>
                  <m:oMath xmlns:m="http://schemas.openxmlformats.org/officeDocument/2006/math">
                    <m:r>
                      <a:rPr lang="en-US" sz="3200" i="1" dirty="0" smtClean="0">
                        <a:latin typeface="Cambria Math"/>
                      </a:rPr>
                      <m:t>𝑋</m:t>
                    </m:r>
                  </m:oMath>
                </a14:m>
                <a:r>
                  <a:rPr lang="en-US" sz="3200" dirty="0" smtClean="0"/>
                  <a:t>.  </a:t>
                </a:r>
              </a:p>
              <a:p>
                <a:pPr marL="457200" indent="-457200">
                  <a:buFont typeface="Wingdings" panose="05000000000000000000" pitchFamily="2" charset="2"/>
                  <a:buChar char="§"/>
                </a:pPr>
                <a:r>
                  <a:rPr lang="en-US" sz="3200" dirty="0" smtClean="0"/>
                  <a:t>We fix </a:t>
                </a:r>
                <a:r>
                  <a:rPr lang="en-US" sz="3200" i="1" dirty="0" smtClean="0">
                    <a:solidFill>
                      <a:schemeClr val="tx2"/>
                    </a:solidFill>
                  </a:rPr>
                  <a:t>the set of elements that result in counter increments </a:t>
                </a:r>
                <a:r>
                  <a:rPr lang="en-US" sz="3200" dirty="0" smtClean="0"/>
                  <a:t>on </a:t>
                </a:r>
                <a14:m>
                  <m:oMath xmlns:m="http://schemas.openxmlformats.org/officeDocument/2006/math">
                    <m:r>
                      <a:rPr lang="en-US" sz="3200" i="1" dirty="0" smtClean="0">
                        <a:latin typeface="Cambria Math"/>
                      </a:rPr>
                      <m:t>𝑌</m:t>
                    </m:r>
                    <m:r>
                      <a:rPr lang="en-US" sz="3200" i="1" dirty="0" smtClean="0">
                        <a:latin typeface="Cambria Math"/>
                      </a:rPr>
                      <m:t> </m:t>
                    </m:r>
                  </m:oMath>
                </a14:m>
                <a:r>
                  <a:rPr lang="en-US" sz="3200" dirty="0" smtClean="0"/>
                  <a:t>in (1) </a:t>
                </a:r>
              </a:p>
              <a:p>
                <a:pPr marL="457200" indent="-457200">
                  <a:buFont typeface="Wingdings" panose="05000000000000000000" pitchFamily="2" charset="2"/>
                  <a:buChar char="§"/>
                </a:pPr>
                <a:r>
                  <a:rPr lang="en-US" sz="3200" dirty="0" smtClean="0"/>
                  <a:t>We work with the distribution of </a:t>
                </a:r>
                <a14:m>
                  <m:oMath xmlns:m="http://schemas.openxmlformats.org/officeDocument/2006/math">
                    <m:r>
                      <m:rPr>
                        <m:sty m:val="p"/>
                      </m:rPr>
                      <a:rPr lang="en-US" sz="3200" dirty="0">
                        <a:latin typeface="Cambria Math"/>
                      </a:rPr>
                      <m:t>u</m:t>
                    </m:r>
                    <m:r>
                      <a:rPr lang="en-US" sz="3200" i="1" dirty="0">
                        <a:latin typeface="Cambria Math"/>
                      </a:rPr>
                      <m:t>:</m:t>
                    </m:r>
                    <m:r>
                      <a:rPr lang="en-US" sz="3200" i="1" dirty="0">
                        <a:latin typeface="Cambria Math"/>
                      </a:rPr>
                      <m:t>𝑌</m:t>
                    </m:r>
                  </m:oMath>
                </a14:m>
                <a:r>
                  <a:rPr lang="en-US" sz="3200" dirty="0" smtClean="0"/>
                  <a:t> </a:t>
                </a:r>
                <a:r>
                  <a:rPr lang="en-US" sz="3200" i="1" dirty="0" smtClean="0">
                    <a:solidFill>
                      <a:schemeClr val="tx2"/>
                    </a:solidFill>
                  </a:rPr>
                  <a:t>conditioned</a:t>
                </a:r>
                <a:r>
                  <a:rPr lang="en-US" sz="3200" dirty="0" smtClean="0"/>
                  <a:t> on the above.</a:t>
                </a:r>
              </a:p>
              <a:p>
                <a:pPr marL="457200" indent="-457200">
                  <a:buFont typeface="Wingdings" panose="05000000000000000000" pitchFamily="2" charset="2"/>
                  <a:buChar char="§"/>
                </a:pPr>
                <a:r>
                  <a:rPr lang="en-US" sz="3200" dirty="0" smtClean="0"/>
                  <a:t>We show that the corresponding distribution over executions of (2) (set of elements that increment the counter) emulates our merging algorithm. </a:t>
                </a:r>
              </a:p>
            </p:txBody>
          </p:sp>
        </mc:Choice>
        <mc:Fallback xmlns="">
          <p:sp>
            <p:nvSpPr>
              <p:cNvPr id="15" name="TextBox 14"/>
              <p:cNvSpPr txBox="1">
                <a:spLocks noRot="1" noChangeAspect="1" noMove="1" noResize="1" noEditPoints="1" noAdjustHandles="1" noChangeArrowheads="1" noChangeShapeType="1" noTextEdit="1"/>
              </p:cNvSpPr>
              <p:nvPr/>
            </p:nvSpPr>
            <p:spPr>
              <a:xfrm>
                <a:off x="381000" y="1981200"/>
                <a:ext cx="8534400" cy="4524315"/>
              </a:xfrm>
              <a:prstGeom prst="rect">
                <a:avLst/>
              </a:prstGeom>
              <a:blipFill rotWithShape="1">
                <a:blip r:embed="rId4"/>
                <a:stretch>
                  <a:fillRect l="-1643" t="-1617" r="-3643" b="-3504"/>
                </a:stretch>
              </a:blipFill>
            </p:spPr>
            <p:txBody>
              <a:bodyPr/>
              <a:lstStyle/>
              <a:p>
                <a:r>
                  <a:rPr lang="en-US">
                    <a:noFill/>
                  </a:rPr>
                  <a:t> </a:t>
                </a:r>
              </a:p>
            </p:txBody>
          </p:sp>
        </mc:Fallback>
      </mc:AlternateContent>
    </p:spTree>
    <p:extLst>
      <p:ext uri="{BB962C8B-B14F-4D97-AF65-F5344CB8AC3E}">
        <p14:creationId xmlns:p14="http://schemas.microsoft.com/office/powerpoint/2010/main" val="10995382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conditional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2"/>
                <a:ext cx="8229600" cy="1898872"/>
              </a:xfrm>
            </p:spPr>
            <p:txBody>
              <a:bodyPr>
                <a:normAutofit fontScale="92500" lnSpcReduction="10000"/>
              </a:bodyPr>
              <a:lstStyle/>
              <a:p>
                <a:r>
                  <a:rPr lang="en-US" dirty="0" smtClean="0"/>
                  <a:t>Elements that did not increment counter when counter value was </a:t>
                </a:r>
                <a14:m>
                  <m:oMath xmlns:m="http://schemas.openxmlformats.org/officeDocument/2006/math">
                    <m:r>
                      <a:rPr lang="en-US" i="1" dirty="0" smtClean="0">
                        <a:latin typeface="Cambria Math"/>
                      </a:rPr>
                      <m:t>𝑥</m:t>
                    </m:r>
                  </m:oMath>
                </a14:m>
                <a:r>
                  <a:rPr lang="en-US" dirty="0" smtClean="0"/>
                  <a:t> have </a:t>
                </a:r>
                <a14:m>
                  <m:oMath xmlns:m="http://schemas.openxmlformats.org/officeDocument/2006/math">
                    <m:r>
                      <a:rPr lang="en-US" b="0" i="1" smtClean="0">
                        <a:latin typeface="Cambria Math"/>
                      </a:rPr>
                      <m:t>𝑢</m:t>
                    </m:r>
                    <m:d>
                      <m:dPr>
                        <m:ctrlPr>
                          <a:rPr lang="en-US" b="0" i="1" smtClean="0">
                            <a:latin typeface="Cambria Math"/>
                          </a:rPr>
                        </m:ctrlPr>
                      </m:dPr>
                      <m:e>
                        <m:r>
                          <a:rPr lang="en-US" b="0" i="1" smtClean="0">
                            <a:latin typeface="Cambria Math"/>
                          </a:rPr>
                          <m:t>𝑧</m:t>
                        </m:r>
                      </m:e>
                    </m:d>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m:t>
                        </m:r>
                        <m:r>
                          <a:rPr lang="en-US" b="0" i="1" smtClean="0">
                            <a:latin typeface="Cambria Math"/>
                          </a:rPr>
                          <m:t>𝑥</m:t>
                        </m:r>
                      </m:sup>
                    </m:sSup>
                  </m:oMath>
                </a14:m>
                <a:endParaRPr lang="en-US" dirty="0" smtClean="0"/>
              </a:p>
              <a:p>
                <a:r>
                  <a:rPr lang="en-US" dirty="0" smtClean="0"/>
                  <a:t>Elements that did increment counter have </a:t>
                </a:r>
                <a14:m>
                  <m:oMath xmlns:m="http://schemas.openxmlformats.org/officeDocument/2006/math">
                    <m:r>
                      <a:rPr lang="en-US" i="1">
                        <a:latin typeface="Cambria Math"/>
                      </a:rPr>
                      <m:t>𝑢</m:t>
                    </m:r>
                    <m:d>
                      <m:dPr>
                        <m:ctrlPr>
                          <a:rPr lang="en-US" i="1">
                            <a:latin typeface="Cambria Math"/>
                          </a:rPr>
                        </m:ctrlPr>
                      </m:dPr>
                      <m:e>
                        <m:r>
                          <a:rPr lang="en-US" i="1">
                            <a:latin typeface="Cambria Math"/>
                          </a:rPr>
                          <m:t>𝑧</m:t>
                        </m:r>
                      </m:e>
                    </m:d>
                    <m:r>
                      <a:rPr lang="en-US" b="0" i="1" smtClean="0">
                        <a:latin typeface="Cambria Math"/>
                      </a:rPr>
                      <m:t>≤</m:t>
                    </m:r>
                    <m:sSup>
                      <m:sSupPr>
                        <m:ctrlPr>
                          <a:rPr lang="en-US" i="1">
                            <a:latin typeface="Cambria Math"/>
                          </a:rPr>
                        </m:ctrlPr>
                      </m:sSupPr>
                      <m:e>
                        <m:r>
                          <a:rPr lang="en-US" i="1">
                            <a:latin typeface="Cambria Math"/>
                          </a:rPr>
                          <m:t>2</m:t>
                        </m:r>
                      </m:e>
                      <m:sup>
                        <m:r>
                          <a:rPr lang="en-US" i="1">
                            <a:latin typeface="Cambria Math"/>
                          </a:rPr>
                          <m:t>−</m:t>
                        </m:r>
                        <m:r>
                          <a:rPr lang="en-US" i="1">
                            <a:latin typeface="Cambria Math"/>
                          </a:rPr>
                          <m:t>𝑥</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2"/>
                <a:ext cx="8229600" cy="1898872"/>
              </a:xfrm>
              <a:blipFill rotWithShape="1">
                <a:blip r:embed="rId39"/>
                <a:stretch>
                  <a:fillRect l="-1481" t="-6431"/>
                </a:stretch>
              </a:blipFill>
            </p:spPr>
            <p:txBody>
              <a:bodyPr/>
              <a:lstStyle/>
              <a:p>
                <a:r>
                  <a:rPr lang="en-US">
                    <a:noFill/>
                  </a:rPr>
                  <a:t> </a:t>
                </a:r>
              </a:p>
            </p:txBody>
          </p:sp>
        </mc:Fallback>
      </mc:AlternateContent>
      <p:sp>
        <p:nvSpPr>
          <p:cNvPr id="5" name="TextBox 4"/>
          <p:cNvSpPr txBox="1"/>
          <p:nvPr/>
        </p:nvSpPr>
        <p:spPr>
          <a:xfrm>
            <a:off x="2620228" y="4589611"/>
            <a:ext cx="495649" cy="584775"/>
          </a:xfrm>
          <a:prstGeom prst="rect">
            <a:avLst/>
          </a:prstGeom>
          <a:noFill/>
        </p:spPr>
        <p:txBody>
          <a:bodyPr wrap="none" rtlCol="0">
            <a:spAutoFit/>
          </a:bodyPr>
          <a:lstStyle/>
          <a:p>
            <a:r>
              <a:rPr lang="en-US" sz="3200" dirty="0">
                <a:solidFill>
                  <a:srgbClr val="C00000"/>
                </a:solidFill>
              </a:rPr>
              <a:t>1</a:t>
            </a:r>
            <a:r>
              <a:rPr lang="en-US" sz="3200" dirty="0" smtClean="0">
                <a:solidFill>
                  <a:srgbClr val="00B050"/>
                </a:solidFill>
              </a:rPr>
              <a:t>,</a:t>
            </a:r>
            <a:endParaRPr lang="en-US" sz="3200" dirty="0">
              <a:solidFill>
                <a:srgbClr val="00B050"/>
              </a:solidFill>
            </a:endParaRPr>
          </a:p>
        </p:txBody>
      </p:sp>
      <p:sp>
        <p:nvSpPr>
          <p:cNvPr id="6" name="TextBox 5"/>
          <p:cNvSpPr txBox="1"/>
          <p:nvPr/>
        </p:nvSpPr>
        <p:spPr>
          <a:xfrm>
            <a:off x="3391983" y="4589610"/>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7" name="TextBox 6"/>
          <p:cNvSpPr txBox="1"/>
          <p:nvPr/>
        </p:nvSpPr>
        <p:spPr>
          <a:xfrm>
            <a:off x="4279858" y="4589609"/>
            <a:ext cx="495649" cy="584775"/>
          </a:xfrm>
          <a:prstGeom prst="rect">
            <a:avLst/>
          </a:prstGeom>
          <a:noFill/>
        </p:spPr>
        <p:txBody>
          <a:bodyPr wrap="none" rtlCol="0">
            <a:spAutoFit/>
          </a:bodyPr>
          <a:lstStyle/>
          <a:p>
            <a:r>
              <a:rPr lang="en-US" sz="3200" dirty="0" smtClean="0">
                <a:solidFill>
                  <a:srgbClr val="C00000"/>
                </a:solidFill>
              </a:rPr>
              <a:t>1</a:t>
            </a:r>
            <a:r>
              <a:rPr lang="en-US" sz="3200" dirty="0" smtClean="0">
                <a:solidFill>
                  <a:srgbClr val="00B050"/>
                </a:solidFill>
              </a:rPr>
              <a:t>,</a:t>
            </a:r>
            <a:endParaRPr lang="en-US" sz="3200" dirty="0">
              <a:solidFill>
                <a:srgbClr val="00B050"/>
              </a:solidFill>
            </a:endParaRPr>
          </a:p>
        </p:txBody>
      </p:sp>
      <p:sp>
        <p:nvSpPr>
          <p:cNvPr id="8" name="TextBox 7"/>
          <p:cNvSpPr txBox="1"/>
          <p:nvPr/>
        </p:nvSpPr>
        <p:spPr>
          <a:xfrm>
            <a:off x="5049392" y="4604012"/>
            <a:ext cx="495649" cy="584775"/>
          </a:xfrm>
          <a:prstGeom prst="rect">
            <a:avLst/>
          </a:prstGeom>
          <a:noFill/>
        </p:spPr>
        <p:txBody>
          <a:bodyPr wrap="none" rtlCol="0">
            <a:spAutoFit/>
          </a:bodyPr>
          <a:lstStyle/>
          <a:p>
            <a:r>
              <a:rPr lang="en-US" sz="3200" dirty="0" smtClean="0">
                <a:solidFill>
                  <a:srgbClr val="00B050"/>
                </a:solidFill>
              </a:rPr>
              <a:t>1,</a:t>
            </a:r>
            <a:endParaRPr lang="en-US" sz="3200" dirty="0">
              <a:solidFill>
                <a:srgbClr val="00B050"/>
              </a:solidFill>
            </a:endParaRPr>
          </a:p>
        </p:txBody>
      </p:sp>
      <p:sp>
        <p:nvSpPr>
          <p:cNvPr id="9" name="TextBox 8"/>
          <p:cNvSpPr txBox="1"/>
          <p:nvPr/>
        </p:nvSpPr>
        <p:spPr>
          <a:xfrm>
            <a:off x="5843087" y="4583521"/>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0" name="TextBox 9"/>
          <p:cNvSpPr txBox="1"/>
          <p:nvPr/>
        </p:nvSpPr>
        <p:spPr>
          <a:xfrm>
            <a:off x="6669835" y="4609454"/>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1" name="TextBox 10"/>
          <p:cNvSpPr txBox="1"/>
          <p:nvPr/>
        </p:nvSpPr>
        <p:spPr>
          <a:xfrm>
            <a:off x="7560481" y="4609454"/>
            <a:ext cx="495649" cy="584775"/>
          </a:xfrm>
          <a:prstGeom prst="rect">
            <a:avLst/>
          </a:prstGeom>
          <a:noFill/>
        </p:spPr>
        <p:txBody>
          <a:bodyPr wrap="none" rtlCol="0">
            <a:spAutoFit/>
          </a:bodyPr>
          <a:lstStyle/>
          <a:p>
            <a:r>
              <a:rPr lang="en-US" sz="3200" dirty="0" smtClean="0">
                <a:solidFill>
                  <a:srgbClr val="C00000"/>
                </a:solidFill>
              </a:rPr>
              <a:t>1</a:t>
            </a:r>
            <a:r>
              <a:rPr lang="en-US" sz="3200" dirty="0" smtClean="0">
                <a:solidFill>
                  <a:srgbClr val="00B050"/>
                </a:solidFill>
              </a:rPr>
              <a:t>,</a:t>
            </a:r>
            <a:endParaRPr lang="en-US" sz="3200" dirty="0">
              <a:solidFill>
                <a:srgbClr val="00B050"/>
              </a:solidFill>
            </a:endParaRPr>
          </a:p>
        </p:txBody>
      </p:sp>
      <p:sp>
        <p:nvSpPr>
          <p:cNvPr id="12" name="TextBox 11"/>
          <p:cNvSpPr txBox="1"/>
          <p:nvPr/>
        </p:nvSpPr>
        <p:spPr>
          <a:xfrm>
            <a:off x="8291469" y="4609453"/>
            <a:ext cx="495649" cy="584775"/>
          </a:xfrm>
          <a:prstGeom prst="rect">
            <a:avLst/>
          </a:prstGeom>
          <a:noFill/>
        </p:spPr>
        <p:txBody>
          <a:bodyPr wrap="none" rtlCol="0">
            <a:spAutoFit/>
          </a:bodyPr>
          <a:lstStyle/>
          <a:p>
            <a:r>
              <a:rPr lang="en-US" sz="3200" dirty="0">
                <a:solidFill>
                  <a:srgbClr val="00B050"/>
                </a:solidFill>
              </a:rPr>
              <a:t>1</a:t>
            </a:r>
            <a:r>
              <a:rPr lang="en-US" sz="3200" dirty="0" smtClean="0">
                <a:solidFill>
                  <a:srgbClr val="00B050"/>
                </a:solidFill>
              </a:rPr>
              <a:t>,</a:t>
            </a:r>
            <a:endParaRPr lang="en-US" sz="3200" dirty="0">
              <a:solidFill>
                <a:srgbClr val="00B050"/>
              </a:solidFill>
            </a:endParaRPr>
          </a:p>
        </p:txBody>
      </p:sp>
      <p:sp>
        <p:nvSpPr>
          <p:cNvPr id="13" name="TextBox 12"/>
          <p:cNvSpPr txBox="1"/>
          <p:nvPr/>
        </p:nvSpPr>
        <p:spPr>
          <a:xfrm>
            <a:off x="601664" y="4646029"/>
            <a:ext cx="1518557" cy="584775"/>
          </a:xfrm>
          <a:prstGeom prst="rect">
            <a:avLst/>
          </a:prstGeom>
          <a:noFill/>
        </p:spPr>
        <p:txBody>
          <a:bodyPr wrap="none" rtlCol="0">
            <a:spAutoFit/>
          </a:bodyPr>
          <a:lstStyle/>
          <a:p>
            <a:r>
              <a:rPr lang="en-US" sz="3200" b="1" dirty="0" smtClean="0">
                <a:solidFill>
                  <a:srgbClr val="00B050"/>
                </a:solidFill>
              </a:rPr>
              <a:t>Stream:</a:t>
            </a:r>
            <a:endParaRPr lang="en-US" sz="3200" b="1" dirty="0">
              <a:solidFill>
                <a:srgbClr val="00B050"/>
              </a:solidFill>
            </a:endParaRPr>
          </a:p>
        </p:txBody>
      </p:sp>
      <mc:AlternateContent xmlns:mc="http://schemas.openxmlformats.org/markup-compatibility/2006" xmlns:a14="http://schemas.microsoft.com/office/drawing/2010/main">
        <mc:Choice Requires="a14">
          <p:sp>
            <p:nvSpPr>
              <p:cNvPr id="16" name="TextBox 15"/>
              <p:cNvSpPr txBox="1"/>
              <p:nvPr/>
            </p:nvSpPr>
            <p:spPr>
              <a:xfrm>
                <a:off x="391353" y="5304310"/>
                <a:ext cx="1710725" cy="584775"/>
              </a:xfrm>
              <a:prstGeom prst="rect">
                <a:avLst/>
              </a:prstGeom>
              <a:noFill/>
            </p:spPr>
            <p:txBody>
              <a:bodyPr wrap="none" rtlCol="0">
                <a:spAutoFit/>
              </a:bodyPr>
              <a:lstStyle/>
              <a:p>
                <a14:m>
                  <m:oMath xmlns:m="http://schemas.openxmlformats.org/officeDocument/2006/math">
                    <m:r>
                      <a:rPr lang="en-US" sz="3200" b="0" i="1" smtClean="0">
                        <a:latin typeface="Cambria Math"/>
                      </a:rPr>
                      <m:t>𝑝</m:t>
                    </m:r>
                    <m:r>
                      <a:rPr lang="en-US" sz="3200" b="0" i="1" smtClean="0">
                        <a:latin typeface="Cambria Math"/>
                      </a:rPr>
                      <m:t>=</m:t>
                    </m:r>
                    <m:sSup>
                      <m:sSupPr>
                        <m:ctrlPr>
                          <a:rPr lang="en-US" sz="3200" b="0" i="1" smtClean="0">
                            <a:latin typeface="Cambria Math"/>
                          </a:rPr>
                        </m:ctrlPr>
                      </m:sSupPr>
                      <m:e>
                        <m:r>
                          <a:rPr lang="en-US" sz="3200" b="0" i="1" smtClean="0">
                            <a:latin typeface="Cambria Math"/>
                          </a:rPr>
                          <m:t>2</m:t>
                        </m:r>
                      </m:e>
                      <m:sup>
                        <m:r>
                          <a:rPr lang="en-US" sz="3200" b="0" i="1" smtClean="0">
                            <a:latin typeface="Cambria Math"/>
                          </a:rPr>
                          <m:t>−</m:t>
                        </m:r>
                        <m:r>
                          <a:rPr lang="en-US" sz="3200" b="0" i="1" smtClean="0">
                            <a:latin typeface="Cambria Math"/>
                          </a:rPr>
                          <m:t>𝑥</m:t>
                        </m:r>
                      </m:sup>
                    </m:sSup>
                  </m:oMath>
                </a14:m>
                <a:r>
                  <a:rPr lang="en-US" sz="3200" dirty="0" smtClean="0"/>
                  <a:t>:</a:t>
                </a:r>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91353" y="5304310"/>
                <a:ext cx="1710725" cy="584775"/>
              </a:xfrm>
              <a:prstGeom prst="rect">
                <a:avLst/>
              </a:prstGeom>
              <a:blipFill rotWithShape="1">
                <a:blip r:embed="rId22"/>
                <a:stretch>
                  <a:fillRect t="-12500" r="-8185" b="-34375"/>
                </a:stretch>
              </a:blipFill>
            </p:spPr>
            <p:txBody>
              <a:bodyPr/>
              <a:lstStyle/>
              <a:p>
                <a:r>
                  <a:rPr lang="en-US">
                    <a:noFill/>
                  </a:rPr>
                  <a:t> </a:t>
                </a:r>
              </a:p>
            </p:txBody>
          </p:sp>
        </mc:Fallback>
      </mc:AlternateContent>
      <p:sp>
        <p:nvSpPr>
          <p:cNvPr id="17" name="TextBox 16"/>
          <p:cNvSpPr txBox="1"/>
          <p:nvPr/>
        </p:nvSpPr>
        <p:spPr>
          <a:xfrm>
            <a:off x="2389888" y="5337073"/>
            <a:ext cx="393056" cy="584775"/>
          </a:xfrm>
          <a:prstGeom prst="rect">
            <a:avLst/>
          </a:prstGeom>
          <a:noFill/>
        </p:spPr>
        <p:txBody>
          <a:bodyPr wrap="none" rtlCol="0">
            <a:spAutoFit/>
          </a:bodyPr>
          <a:lstStyle/>
          <a:p>
            <a:r>
              <a:rPr lang="en-US" sz="3200" dirty="0" smtClean="0"/>
              <a:t>1</a:t>
            </a:r>
            <a:endParaRPr lang="en-US" sz="3200" dirty="0"/>
          </a:p>
        </p:txBody>
      </p:sp>
      <mc:AlternateContent xmlns:mc="http://schemas.openxmlformats.org/markup-compatibility/2006" xmlns:a14="http://schemas.microsoft.com/office/drawing/2010/main">
        <mc:Choice Requires="a14">
          <p:sp>
            <p:nvSpPr>
              <p:cNvPr id="35" name="TextBox 34"/>
              <p:cNvSpPr txBox="1"/>
              <p:nvPr/>
            </p:nvSpPr>
            <p:spPr>
              <a:xfrm>
                <a:off x="3015562" y="5241263"/>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2</m:t>
                        </m:r>
                      </m:den>
                    </m:f>
                  </m:oMath>
                </a14:m>
                <a:r>
                  <a:rPr lang="en-US" sz="3200" dirty="0" smtClean="0"/>
                  <a:t> </a:t>
                </a:r>
                <a:endParaRPr lang="en-US" sz="3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015562" y="5241263"/>
                <a:ext cx="450764" cy="787716"/>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850616" y="5279145"/>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2</m:t>
                        </m:r>
                      </m:den>
                    </m:f>
                  </m:oMath>
                </a14:m>
                <a:r>
                  <a:rPr lang="en-US" sz="3200" dirty="0" smtClean="0"/>
                  <a:t> </a:t>
                </a:r>
                <a:endParaRPr lang="en-US" sz="3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850616" y="5279145"/>
                <a:ext cx="450764" cy="787716"/>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671325" y="5235602"/>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oMath>
                </a14:m>
                <a:r>
                  <a:rPr lang="en-US" sz="3200" dirty="0" smtClean="0"/>
                  <a:t> </a:t>
                </a:r>
                <a:endParaRPr lang="en-US" sz="3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671325" y="5235602"/>
                <a:ext cx="450764" cy="787716"/>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548542" y="5235602"/>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oMath>
                </a14:m>
                <a:r>
                  <a:rPr lang="en-US" sz="3200" dirty="0" smtClean="0"/>
                  <a:t> </a:t>
                </a:r>
                <a:endParaRPr lang="en-US" sz="3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548542" y="5235602"/>
                <a:ext cx="450764" cy="787716"/>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371973" y="5235602"/>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oMath>
                </a14:m>
                <a:r>
                  <a:rPr lang="en-US" sz="3200" dirty="0" smtClean="0"/>
                  <a:t> </a:t>
                </a:r>
                <a:endParaRPr lang="en-US" sz="3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371973" y="5235602"/>
                <a:ext cx="450764" cy="787716"/>
              </a:xfrm>
              <a:prstGeom prst="rect">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210314" y="5235602"/>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oMath>
                </a14:m>
                <a:r>
                  <a:rPr lang="en-US" sz="3200" dirty="0" smtClean="0"/>
                  <a:t> </a:t>
                </a:r>
                <a:endParaRPr lang="en-US" sz="3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7210314" y="5235602"/>
                <a:ext cx="450764" cy="787716"/>
              </a:xfrm>
              <a:prstGeom prst="rect">
                <a:avLst/>
              </a:prstGeom>
              <a:blipFill rotWithShape="1">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863475" y="5235602"/>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8</m:t>
                        </m:r>
                      </m:den>
                    </m:f>
                  </m:oMath>
                </a14:m>
                <a:r>
                  <a:rPr lang="en-US" sz="3200" dirty="0" smtClean="0"/>
                  <a:t> </a:t>
                </a:r>
                <a:endParaRPr lang="en-US" sz="3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7863475" y="5235602"/>
                <a:ext cx="450764" cy="787716"/>
              </a:xfrm>
              <a:prstGeom prst="rect">
                <a:avLst/>
              </a:prstGeom>
              <a:blipFill rotWithShape="1">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8617265" y="5235602"/>
                <a:ext cx="450764" cy="787716"/>
              </a:xfrm>
              <a:prstGeom prst="rect">
                <a:avLst/>
              </a:prstGeom>
              <a:noFill/>
            </p:spPr>
            <p:txBody>
              <a:bodyPr wrap="none" rtlCol="0">
                <a:spAutoFit/>
              </a:bodyPr>
              <a:lstStyle/>
              <a:p>
                <a14:m>
                  <m:oMath xmlns:m="http://schemas.openxmlformats.org/officeDocument/2006/math">
                    <m:f>
                      <m:fPr>
                        <m:ctrlPr>
                          <a:rPr lang="en-US" sz="3200" b="0" i="1" smtClean="0">
                            <a:latin typeface="Cambria Math"/>
                          </a:rPr>
                        </m:ctrlPr>
                      </m:fPr>
                      <m:num>
                        <m:r>
                          <a:rPr lang="en-US" sz="3200" b="0" i="1" smtClean="0">
                            <a:latin typeface="Cambria Math"/>
                          </a:rPr>
                          <m:t>1</m:t>
                        </m:r>
                      </m:num>
                      <m:den>
                        <m:r>
                          <a:rPr lang="en-US" sz="3200" b="0" i="1" smtClean="0">
                            <a:latin typeface="Cambria Math"/>
                          </a:rPr>
                          <m:t>8</m:t>
                        </m:r>
                      </m:den>
                    </m:f>
                  </m:oMath>
                </a14:m>
                <a:r>
                  <a:rPr lang="en-US" sz="3200" dirty="0" smtClean="0"/>
                  <a:t> </a:t>
                </a:r>
                <a:endParaRPr lang="en-US" sz="3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8617265" y="5235602"/>
                <a:ext cx="450764" cy="787716"/>
              </a:xfrm>
              <a:prstGeom prst="rect">
                <a:avLst/>
              </a:prstGeom>
              <a:blipFill rotWithShape="1">
                <a:blip r:embed="rId30"/>
                <a:stretch>
                  <a:fillRect/>
                </a:stretch>
              </a:blipFill>
            </p:spPr>
            <p:txBody>
              <a:bodyPr/>
              <a:lstStyle/>
              <a:p>
                <a:r>
                  <a:rPr lang="en-US">
                    <a:noFill/>
                  </a:rPr>
                  <a:t> </a:t>
                </a:r>
              </a:p>
            </p:txBody>
          </p:sp>
        </mc:Fallback>
      </mc:AlternateContent>
      <p:cxnSp>
        <p:nvCxnSpPr>
          <p:cNvPr id="43" name="Straight Connector 42"/>
          <p:cNvCxnSpPr/>
          <p:nvPr/>
        </p:nvCxnSpPr>
        <p:spPr>
          <a:xfrm>
            <a:off x="274357" y="5188785"/>
            <a:ext cx="8816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78071" y="3732329"/>
            <a:ext cx="8963407" cy="858981"/>
            <a:chOff x="373149" y="2925439"/>
            <a:chExt cx="8963407" cy="858981"/>
          </a:xfrm>
        </p:grpSpPr>
        <mc:AlternateContent xmlns:mc="http://schemas.openxmlformats.org/markup-compatibility/2006" xmlns:a14="http://schemas.microsoft.com/office/drawing/2010/main">
          <mc:Choice Requires="a14">
            <p:sp>
              <p:nvSpPr>
                <p:cNvPr id="63" name="TextBox 62"/>
                <p:cNvSpPr txBox="1"/>
                <p:nvPr/>
              </p:nvSpPr>
              <p:spPr>
                <a:xfrm>
                  <a:off x="373149" y="2926122"/>
                  <a:ext cx="745717" cy="584775"/>
                </a:xfrm>
                <a:prstGeom prst="rect">
                  <a:avLst/>
                </a:prstGeom>
                <a:noFill/>
              </p:spPr>
              <p:txBody>
                <a:bodyPr wrap="none" rtlCol="0">
                  <a:spAutoFit/>
                </a:bodyPr>
                <a:lstStyle/>
                <a:p>
                  <a:r>
                    <a:rPr lang="en-US" sz="3200" b="1" dirty="0" smtClean="0">
                      <a:solidFill>
                        <a:srgbClr val="FFC000"/>
                      </a:solidFill>
                    </a:rPr>
                    <a:t> </a:t>
                  </a:r>
                  <a14:m>
                    <m:oMath xmlns:m="http://schemas.openxmlformats.org/officeDocument/2006/math">
                      <m:r>
                        <a:rPr lang="en-US" sz="3200" b="1" i="1" dirty="0" smtClean="0">
                          <a:solidFill>
                            <a:schemeClr val="tx2"/>
                          </a:solidFill>
                          <a:latin typeface="Cambria Math"/>
                        </a:rPr>
                        <m:t>𝒖</m:t>
                      </m:r>
                      <m:r>
                        <a:rPr lang="en-US" sz="3200" b="1" i="1" dirty="0">
                          <a:solidFill>
                            <a:srgbClr val="FFC000"/>
                          </a:solidFill>
                          <a:latin typeface="Cambria Math"/>
                        </a:rPr>
                        <m:t> </m:t>
                      </m:r>
                    </m:oMath>
                  </a14:m>
                  <a:r>
                    <a:rPr lang="en-US" sz="3200" b="1" dirty="0" smtClean="0">
                      <a:solidFill>
                        <a:schemeClr val="tx2"/>
                      </a:solidFill>
                    </a:rPr>
                    <a:t>:</a:t>
                  </a:r>
                  <a:endParaRPr lang="en-US" sz="3200" b="1" dirty="0">
                    <a:solidFill>
                      <a:schemeClr val="tx2"/>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73149" y="2926122"/>
                  <a:ext cx="745717" cy="584775"/>
                </a:xfrm>
                <a:prstGeom prst="rect">
                  <a:avLst/>
                </a:prstGeom>
                <a:blipFill rotWithShape="1">
                  <a:blip r:embed="rId31"/>
                  <a:stretch>
                    <a:fillRect t="-12500" r="-19512" b="-34375"/>
                  </a:stretch>
                </a:blipFill>
              </p:spPr>
              <p:txBody>
                <a:bodyPr/>
                <a:lstStyle/>
                <a:p>
                  <a:r>
                    <a:rPr lang="en-US">
                      <a:noFill/>
                    </a:rPr>
                    <a:t> </a:t>
                  </a:r>
                </a:p>
              </p:txBody>
            </p:sp>
          </mc:Fallback>
        </mc:AlternateContent>
        <p:sp>
          <p:nvSpPr>
            <p:cNvPr id="64" name="TextBox 63"/>
            <p:cNvSpPr txBox="1"/>
            <p:nvPr/>
          </p:nvSpPr>
          <p:spPr>
            <a:xfrm>
              <a:off x="2544902" y="3096476"/>
              <a:ext cx="957313" cy="584775"/>
            </a:xfrm>
            <a:prstGeom prst="rect">
              <a:avLst/>
            </a:prstGeom>
            <a:noFill/>
          </p:spPr>
          <p:txBody>
            <a:bodyPr wrap="none" rtlCol="0">
              <a:spAutoFit/>
            </a:bodyPr>
            <a:lstStyle/>
            <a:p>
              <a:r>
                <a:rPr lang="en-US" sz="3200" dirty="0" smtClean="0">
                  <a:solidFill>
                    <a:schemeClr val="tx2"/>
                  </a:solidFill>
                </a:rPr>
                <a:t>[0,1]</a:t>
              </a:r>
              <a:endParaRPr lang="en-US" sz="3200" dirty="0">
                <a:solidFill>
                  <a:schemeClr val="tx2"/>
                </a:solidFill>
              </a:endParaRPr>
            </a:p>
          </p:txBody>
        </p:sp>
        <mc:AlternateContent xmlns:mc="http://schemas.openxmlformats.org/markup-compatibility/2006" xmlns:a14="http://schemas.microsoft.com/office/drawing/2010/main">
          <mc:Choice Requires="a14">
            <p:sp>
              <p:nvSpPr>
                <p:cNvPr id="65" name="TextBox 64"/>
                <p:cNvSpPr txBox="1"/>
                <p:nvPr/>
              </p:nvSpPr>
              <p:spPr>
                <a:xfrm>
                  <a:off x="3373863" y="2995005"/>
                  <a:ext cx="922047" cy="787716"/>
                </a:xfrm>
                <a:prstGeom prst="rect">
                  <a:avLst/>
                </a:prstGeom>
                <a:noFill/>
              </p:spPr>
              <p:txBody>
                <a:bodyPr wrap="none" rtlCol="0">
                  <a:spAutoFit/>
                </a:bodyPr>
                <a:lstStyle/>
                <a:p>
                  <a:r>
                    <a:rPr lang="en-US" sz="3200" dirty="0" smtClean="0">
                      <a:solidFill>
                        <a:schemeClr val="tx2"/>
                      </a:solidFill>
                    </a:rPr>
                    <a:t>[</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2</m:t>
                          </m:r>
                        </m:den>
                      </m:f>
                    </m:oMath>
                  </a14:m>
                  <a:r>
                    <a:rPr lang="en-US" sz="3200" dirty="0" smtClean="0">
                      <a:solidFill>
                        <a:schemeClr val="tx2"/>
                      </a:solidFill>
                    </a:rPr>
                    <a:t>,1]</a:t>
                  </a:r>
                  <a:endParaRPr lang="en-US" sz="3200" dirty="0">
                    <a:solidFill>
                      <a:schemeClr val="tx2"/>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373863" y="2995005"/>
                  <a:ext cx="922047" cy="787716"/>
                </a:xfrm>
                <a:prstGeom prst="rect">
                  <a:avLst/>
                </a:prstGeom>
                <a:blipFill rotWithShape="1">
                  <a:blip r:embed="rId32"/>
                  <a:stretch>
                    <a:fillRect l="-16447" r="-16447" b="-12403"/>
                  </a:stretch>
                </a:blipFill>
              </p:spPr>
              <p:txBody>
                <a:bodyPr/>
                <a:lstStyle/>
                <a:p>
                  <a:r>
                    <a:rPr lang="en-US">
                      <a:noFill/>
                    </a:rPr>
                    <a:t> </a:t>
                  </a:r>
                </a:p>
              </p:txBody>
            </p:sp>
          </mc:Fallback>
        </mc:AlternateContent>
        <p:cxnSp>
          <p:nvCxnSpPr>
            <p:cNvPr id="66" name="Straight Connector 65"/>
            <p:cNvCxnSpPr/>
            <p:nvPr/>
          </p:nvCxnSpPr>
          <p:spPr>
            <a:xfrm>
              <a:off x="373149" y="2925439"/>
              <a:ext cx="8816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4167558" y="2995005"/>
                  <a:ext cx="992066" cy="787716"/>
                </a:xfrm>
                <a:prstGeom prst="rect">
                  <a:avLst/>
                </a:prstGeom>
                <a:noFill/>
              </p:spPr>
              <p:txBody>
                <a:bodyPr wrap="none" rtlCol="0">
                  <a:spAutoFit/>
                </a:bodyPr>
                <a:lstStyle/>
                <a:p>
                  <a:r>
                    <a:rPr lang="en-US" sz="3200" dirty="0" smtClean="0">
                      <a:solidFill>
                        <a:schemeClr val="tx2"/>
                      </a:solidFill>
                    </a:rPr>
                    <a:t>[</a:t>
                  </a:r>
                  <a14:m>
                    <m:oMath xmlns:m="http://schemas.openxmlformats.org/officeDocument/2006/math">
                      <m:r>
                        <a:rPr lang="en-US" sz="3200" b="0" i="0" smtClean="0">
                          <a:latin typeface="Cambria Math"/>
                        </a:rPr>
                        <m:t>0,</m:t>
                      </m:r>
                      <m:f>
                        <m:fPr>
                          <m:ctrlPr>
                            <a:rPr lang="en-US" sz="3200" i="1">
                              <a:latin typeface="Cambria Math"/>
                            </a:rPr>
                          </m:ctrlPr>
                        </m:fPr>
                        <m:num>
                          <m:r>
                            <a:rPr lang="en-US" sz="3200" i="1">
                              <a:latin typeface="Cambria Math"/>
                            </a:rPr>
                            <m:t>1</m:t>
                          </m:r>
                        </m:num>
                        <m:den>
                          <m:r>
                            <a:rPr lang="en-US" sz="3200" i="1">
                              <a:latin typeface="Cambria Math"/>
                            </a:rPr>
                            <m:t>2</m:t>
                          </m:r>
                        </m:den>
                      </m:f>
                    </m:oMath>
                  </a14:m>
                  <a:r>
                    <a:rPr lang="en-US" sz="3200" dirty="0" smtClean="0">
                      <a:solidFill>
                        <a:schemeClr val="tx2"/>
                      </a:solidFill>
                    </a:rPr>
                    <a:t>]</a:t>
                  </a:r>
                  <a:endParaRPr lang="en-US" sz="3200" dirty="0">
                    <a:solidFill>
                      <a:schemeClr val="tx2"/>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167558" y="2995005"/>
                  <a:ext cx="992066" cy="787716"/>
                </a:xfrm>
                <a:prstGeom prst="rect">
                  <a:avLst/>
                </a:prstGeom>
                <a:blipFill rotWithShape="1">
                  <a:blip r:embed="rId33"/>
                  <a:stretch>
                    <a:fillRect l="-16049" r="-15432"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031272" y="2995005"/>
                  <a:ext cx="922047" cy="787716"/>
                </a:xfrm>
                <a:prstGeom prst="rect">
                  <a:avLst/>
                </a:prstGeom>
                <a:noFill/>
              </p:spPr>
              <p:txBody>
                <a:bodyPr wrap="none" rtlCol="0">
                  <a:spAutoFit/>
                </a:bodyPr>
                <a:lstStyle/>
                <a:p>
                  <a:r>
                    <a:rPr lang="en-US" sz="3200" dirty="0" smtClean="0">
                      <a:solidFill>
                        <a:schemeClr val="tx2"/>
                      </a:solidFill>
                    </a:rPr>
                    <a:t>[</a:t>
                  </a:r>
                  <a14:m>
                    <m:oMath xmlns:m="http://schemas.openxmlformats.org/officeDocument/2006/math">
                      <m:f>
                        <m:fPr>
                          <m:ctrlPr>
                            <a:rPr lang="en-US" sz="3200" i="1">
                              <a:latin typeface="Cambria Math"/>
                            </a:rPr>
                          </m:ctrlPr>
                        </m:fPr>
                        <m:num>
                          <m:r>
                            <a:rPr lang="en-US" sz="3200" i="1">
                              <a:latin typeface="Cambria Math"/>
                            </a:rPr>
                            <m:t>1</m:t>
                          </m:r>
                        </m:num>
                        <m:den>
                          <m:r>
                            <a:rPr lang="en-US" sz="3200" b="0" i="1" smtClean="0">
                              <a:latin typeface="Cambria Math"/>
                            </a:rPr>
                            <m:t>4</m:t>
                          </m:r>
                        </m:den>
                      </m:f>
                    </m:oMath>
                  </a14:m>
                  <a:r>
                    <a:rPr lang="en-US" sz="3200" dirty="0" smtClean="0">
                      <a:solidFill>
                        <a:schemeClr val="tx2"/>
                      </a:solidFill>
                    </a:rPr>
                    <a:t>,1]</a:t>
                  </a:r>
                  <a:endParaRPr lang="en-US" sz="3200" dirty="0">
                    <a:solidFill>
                      <a:schemeClr val="tx2"/>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031272" y="2995005"/>
                  <a:ext cx="922047" cy="787716"/>
                </a:xfrm>
                <a:prstGeom prst="rect">
                  <a:avLst/>
                </a:prstGeom>
                <a:blipFill rotWithShape="1">
                  <a:blip r:embed="rId34"/>
                  <a:stretch>
                    <a:fillRect l="-16447" r="-16447"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824967" y="2995005"/>
                  <a:ext cx="922047" cy="787716"/>
                </a:xfrm>
                <a:prstGeom prst="rect">
                  <a:avLst/>
                </a:prstGeom>
                <a:noFill/>
              </p:spPr>
              <p:txBody>
                <a:bodyPr wrap="none" rtlCol="0">
                  <a:spAutoFit/>
                </a:bodyPr>
                <a:lstStyle/>
                <a:p>
                  <a:r>
                    <a:rPr lang="en-US" sz="3200" dirty="0" smtClean="0">
                      <a:solidFill>
                        <a:schemeClr val="tx2"/>
                      </a:solidFill>
                    </a:rPr>
                    <a:t>[</a:t>
                  </a:r>
                  <a14:m>
                    <m:oMath xmlns:m="http://schemas.openxmlformats.org/officeDocument/2006/math">
                      <m:f>
                        <m:fPr>
                          <m:ctrlPr>
                            <a:rPr lang="en-US" sz="3200" i="1">
                              <a:latin typeface="Cambria Math"/>
                            </a:rPr>
                          </m:ctrlPr>
                        </m:fPr>
                        <m:num>
                          <m:r>
                            <a:rPr lang="en-US" sz="3200" i="1">
                              <a:latin typeface="Cambria Math"/>
                            </a:rPr>
                            <m:t>1</m:t>
                          </m:r>
                        </m:num>
                        <m:den>
                          <m:r>
                            <a:rPr lang="en-US" sz="3200" b="0" i="1" smtClean="0">
                              <a:latin typeface="Cambria Math"/>
                            </a:rPr>
                            <m:t>4</m:t>
                          </m:r>
                        </m:den>
                      </m:f>
                    </m:oMath>
                  </a14:m>
                  <a:r>
                    <a:rPr lang="en-US" sz="3200" dirty="0" smtClean="0">
                      <a:solidFill>
                        <a:schemeClr val="tx2"/>
                      </a:solidFill>
                    </a:rPr>
                    <a:t>,1]</a:t>
                  </a:r>
                  <a:endParaRPr lang="en-US" sz="3200" dirty="0">
                    <a:solidFill>
                      <a:schemeClr val="tx2"/>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5824967" y="2995005"/>
                  <a:ext cx="922047" cy="787716"/>
                </a:xfrm>
                <a:prstGeom prst="rect">
                  <a:avLst/>
                </a:prstGeom>
                <a:blipFill rotWithShape="1">
                  <a:blip r:embed="rId35"/>
                  <a:stretch>
                    <a:fillRect l="-17219" r="-16556"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618662" y="2995005"/>
                  <a:ext cx="922047" cy="787716"/>
                </a:xfrm>
                <a:prstGeom prst="rect">
                  <a:avLst/>
                </a:prstGeom>
                <a:noFill/>
              </p:spPr>
              <p:txBody>
                <a:bodyPr wrap="none" rtlCol="0">
                  <a:spAutoFit/>
                </a:bodyPr>
                <a:lstStyle/>
                <a:p>
                  <a:r>
                    <a:rPr lang="en-US" sz="3200" dirty="0" smtClean="0">
                      <a:solidFill>
                        <a:schemeClr val="tx2"/>
                      </a:solidFill>
                    </a:rPr>
                    <a:t>[</a:t>
                  </a:r>
                  <a14:m>
                    <m:oMath xmlns:m="http://schemas.openxmlformats.org/officeDocument/2006/math">
                      <m:f>
                        <m:fPr>
                          <m:ctrlPr>
                            <a:rPr lang="en-US" sz="3200" i="1">
                              <a:latin typeface="Cambria Math"/>
                            </a:rPr>
                          </m:ctrlPr>
                        </m:fPr>
                        <m:num>
                          <m:r>
                            <a:rPr lang="en-US" sz="3200" i="1">
                              <a:latin typeface="Cambria Math"/>
                            </a:rPr>
                            <m:t>1</m:t>
                          </m:r>
                        </m:num>
                        <m:den>
                          <m:r>
                            <a:rPr lang="en-US" sz="3200" b="0" i="1" smtClean="0">
                              <a:latin typeface="Cambria Math"/>
                            </a:rPr>
                            <m:t>4</m:t>
                          </m:r>
                        </m:den>
                      </m:f>
                    </m:oMath>
                  </a14:m>
                  <a:r>
                    <a:rPr lang="en-US" sz="3200" dirty="0" smtClean="0">
                      <a:solidFill>
                        <a:schemeClr val="tx2"/>
                      </a:solidFill>
                    </a:rPr>
                    <a:t>,1]</a:t>
                  </a:r>
                  <a:endParaRPr lang="en-US" sz="3200" dirty="0">
                    <a:solidFill>
                      <a:schemeClr val="tx2"/>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618662" y="2995005"/>
                  <a:ext cx="922047" cy="787716"/>
                </a:xfrm>
                <a:prstGeom prst="rect">
                  <a:avLst/>
                </a:prstGeom>
                <a:blipFill rotWithShape="1">
                  <a:blip r:embed="rId36"/>
                  <a:stretch>
                    <a:fillRect l="-17219" r="-16556"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7412357" y="2995005"/>
                  <a:ext cx="992066" cy="787716"/>
                </a:xfrm>
                <a:prstGeom prst="rect">
                  <a:avLst/>
                </a:prstGeom>
                <a:noFill/>
              </p:spPr>
              <p:txBody>
                <a:bodyPr wrap="none" rtlCol="0">
                  <a:spAutoFit/>
                </a:bodyPr>
                <a:lstStyle/>
                <a:p>
                  <a:r>
                    <a:rPr lang="en-US" sz="3200" dirty="0" smtClean="0">
                      <a:solidFill>
                        <a:schemeClr val="tx2"/>
                      </a:solidFill>
                    </a:rPr>
                    <a:t>[</a:t>
                  </a:r>
                  <a14:m>
                    <m:oMath xmlns:m="http://schemas.openxmlformats.org/officeDocument/2006/math">
                      <m:r>
                        <a:rPr lang="en-US" sz="3200" b="0" i="0" smtClean="0">
                          <a:latin typeface="Cambria Math"/>
                        </a:rPr>
                        <m:t>0,</m:t>
                      </m:r>
                      <m:f>
                        <m:fPr>
                          <m:ctrlPr>
                            <a:rPr lang="en-US" sz="3200" i="1">
                              <a:latin typeface="Cambria Math"/>
                            </a:rPr>
                          </m:ctrlPr>
                        </m:fPr>
                        <m:num>
                          <m:r>
                            <a:rPr lang="en-US" sz="3200" i="1">
                              <a:latin typeface="Cambria Math"/>
                            </a:rPr>
                            <m:t>1</m:t>
                          </m:r>
                        </m:num>
                        <m:den>
                          <m:r>
                            <a:rPr lang="en-US" sz="3200" b="0" i="1" smtClean="0">
                              <a:latin typeface="Cambria Math"/>
                            </a:rPr>
                            <m:t>4</m:t>
                          </m:r>
                        </m:den>
                      </m:f>
                    </m:oMath>
                  </a14:m>
                  <a:r>
                    <a:rPr lang="en-US" sz="3200" dirty="0" smtClean="0">
                      <a:solidFill>
                        <a:schemeClr val="tx2"/>
                      </a:solidFill>
                    </a:rPr>
                    <a:t>]</a:t>
                  </a:r>
                  <a:endParaRPr lang="en-US" sz="3200" dirty="0">
                    <a:solidFill>
                      <a:schemeClr val="tx2"/>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412357" y="2995005"/>
                  <a:ext cx="992066" cy="787716"/>
                </a:xfrm>
                <a:prstGeom prst="rect">
                  <a:avLst/>
                </a:prstGeom>
                <a:blipFill rotWithShape="1">
                  <a:blip r:embed="rId37"/>
                  <a:stretch>
                    <a:fillRect l="-15951" r="-14724"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8276073" y="2993306"/>
                  <a:ext cx="1060483" cy="791114"/>
                </a:xfrm>
                <a:prstGeom prst="rect">
                  <a:avLst/>
                </a:prstGeom>
                <a:noFill/>
              </p:spPr>
              <p:txBody>
                <a:bodyPr wrap="none" rtlCol="0">
                  <a:spAutoFit/>
                </a:bodyPr>
                <a:lstStyle/>
                <a:p>
                  <a:r>
                    <a:rPr lang="en-US" sz="3200" dirty="0" smtClean="0">
                      <a:solidFill>
                        <a:schemeClr val="tx2"/>
                      </a:solidFill>
                    </a:rPr>
                    <a:t>[</a:t>
                  </a:r>
                  <a14:m>
                    <m:oMath xmlns:m="http://schemas.openxmlformats.org/officeDocument/2006/math">
                      <m:f>
                        <m:fPr>
                          <m:ctrlPr>
                            <a:rPr lang="en-US" sz="3200" i="1">
                              <a:latin typeface="Cambria Math"/>
                            </a:rPr>
                          </m:ctrlPr>
                        </m:fPr>
                        <m:num>
                          <m:r>
                            <a:rPr lang="en-US" sz="3200" i="1">
                              <a:latin typeface="Cambria Math"/>
                            </a:rPr>
                            <m:t>1</m:t>
                          </m:r>
                        </m:num>
                        <m:den>
                          <m:r>
                            <a:rPr lang="en-US" sz="3200" b="0" i="1" smtClean="0">
                              <a:latin typeface="Cambria Math"/>
                            </a:rPr>
                            <m:t>8</m:t>
                          </m:r>
                        </m:den>
                      </m:f>
                      <m:r>
                        <a:rPr lang="en-US" sz="3200" b="0" i="1" smtClean="0">
                          <a:latin typeface="Cambria Math"/>
                        </a:rPr>
                        <m:t>,1</m:t>
                      </m:r>
                    </m:oMath>
                  </a14:m>
                  <a:r>
                    <a:rPr lang="en-US" sz="3200" dirty="0" smtClean="0">
                      <a:solidFill>
                        <a:schemeClr val="tx2"/>
                      </a:solidFill>
                    </a:rPr>
                    <a:t>]</a:t>
                  </a:r>
                  <a:endParaRPr lang="en-US" sz="3200" dirty="0">
                    <a:solidFill>
                      <a:schemeClr val="tx2"/>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8276073" y="2993306"/>
                  <a:ext cx="1060483" cy="791114"/>
                </a:xfrm>
                <a:prstGeom prst="rect">
                  <a:avLst/>
                </a:prstGeom>
                <a:blipFill rotWithShape="1">
                  <a:blip r:embed="rId38"/>
                  <a:stretch>
                    <a:fillRect l="-14943" r="-13793" b="-11538"/>
                  </a:stretch>
                </a:blipFill>
              </p:spPr>
              <p:txBody>
                <a:bodyPr/>
                <a:lstStyle/>
                <a:p>
                  <a:r>
                    <a:rPr lang="en-US">
                      <a:noFill/>
                    </a:rPr>
                    <a:t> </a:t>
                  </a:r>
                </a:p>
              </p:txBody>
            </p:sp>
          </mc:Fallback>
        </mc:AlternateContent>
      </p:grpSp>
    </p:spTree>
    <p:extLst>
      <p:ext uri="{BB962C8B-B14F-4D97-AF65-F5344CB8AC3E}">
        <p14:creationId xmlns:p14="http://schemas.microsoft.com/office/powerpoint/2010/main" val="2125008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686800" cy="4525963"/>
              </a:xfrm>
            </p:spPr>
            <p:txBody>
              <a:bodyPr>
                <a:normAutofit lnSpcReduction="10000"/>
              </a:bodyPr>
              <a:lstStyle/>
              <a:p>
                <a:pPr marL="0" indent="0">
                  <a:buNone/>
                </a:pPr>
                <a:r>
                  <a:rPr lang="en-US" dirty="0" smtClean="0">
                    <a:solidFill>
                      <a:schemeClr val="tx2"/>
                    </a:solidFill>
                  </a:rPr>
                  <a:t>To show correctness of merge, suffices to show:</a:t>
                </a:r>
              </a:p>
              <a:p>
                <a:pPr>
                  <a:buFont typeface="Wingdings" panose="05000000000000000000" pitchFamily="2" charset="2"/>
                  <a:buChar char="§"/>
                </a:pPr>
                <a:r>
                  <a:rPr lang="en-US" dirty="0" smtClean="0"/>
                  <a:t>Elements of </a:t>
                </a:r>
                <a14:m>
                  <m:oMath xmlns:m="http://schemas.openxmlformats.org/officeDocument/2006/math">
                    <m:r>
                      <a:rPr lang="en-US" i="1" dirty="0" smtClean="0">
                        <a:latin typeface="Cambria Math"/>
                      </a:rPr>
                      <m:t>𝑌</m:t>
                    </m:r>
                    <m:r>
                      <a:rPr lang="en-US" i="1" dirty="0" smtClean="0">
                        <a:latin typeface="Cambria Math"/>
                      </a:rPr>
                      <m:t> </m:t>
                    </m:r>
                  </m:oMath>
                </a14:m>
                <a:r>
                  <a:rPr lang="en-US" dirty="0" smtClean="0"/>
                  <a:t>that did not increment in (1) do not increment in (any corresponding run of) (2)</a:t>
                </a:r>
              </a:p>
              <a:p>
                <a:pPr>
                  <a:buFont typeface="Wingdings" panose="05000000000000000000" pitchFamily="2" charset="2"/>
                  <a:buChar char="§"/>
                </a:pPr>
                <a:r>
                  <a:rPr lang="en-US" dirty="0" smtClean="0"/>
                  <a:t>Element </a:t>
                </a:r>
                <a14:m>
                  <m:oMath xmlns:m="http://schemas.openxmlformats.org/officeDocument/2006/math">
                    <m:r>
                      <a:rPr lang="en-US" i="1" dirty="0" smtClean="0">
                        <a:latin typeface="Cambria Math"/>
                      </a:rPr>
                      <m:t>𝑧</m:t>
                    </m:r>
                  </m:oMath>
                </a14:m>
                <a:r>
                  <a:rPr lang="en-US" dirty="0" smtClean="0"/>
                  <a:t> that had the </a:t>
                </a:r>
                <a14:m>
                  <m:oMath xmlns:m="http://schemas.openxmlformats.org/officeDocument/2006/math">
                    <m:sSup>
                      <m:sSupPr>
                        <m:ctrlPr>
                          <a:rPr lang="en-US" b="0" i="1" dirty="0" smtClean="0">
                            <a:latin typeface="Cambria Math"/>
                          </a:rPr>
                        </m:ctrlPr>
                      </m:sSupPr>
                      <m:e>
                        <m:r>
                          <a:rPr lang="en-US" i="1" dirty="0" smtClean="0">
                            <a:latin typeface="Cambria Math"/>
                          </a:rPr>
                          <m:t>𝑖</m:t>
                        </m:r>
                      </m:e>
                      <m:sup>
                        <m:r>
                          <a:rPr lang="en-US" b="0" i="1" dirty="0" smtClean="0">
                            <a:latin typeface="Cambria Math"/>
                          </a:rPr>
                          <m:t>𝑡h</m:t>
                        </m:r>
                      </m:sup>
                    </m:sSup>
                  </m:oMath>
                </a14:m>
                <a:r>
                  <a:rPr lang="en-US" dirty="0" smtClean="0"/>
                  <a:t> increment in (1), conditioned on </a:t>
                </a:r>
                <a14:m>
                  <m:oMath xmlns:m="http://schemas.openxmlformats.org/officeDocument/2006/math">
                    <m:r>
                      <a:rPr lang="en-US" i="1" dirty="0">
                        <a:latin typeface="Cambria Math"/>
                      </a:rPr>
                      <m:t>𝑥</m:t>
                    </m:r>
                    <m:r>
                      <a:rPr lang="en-US" i="1" dirty="0">
                        <a:latin typeface="Cambria Math"/>
                      </a:rPr>
                      <m:t> </m:t>
                    </m:r>
                  </m:oMath>
                </a14:m>
                <a:r>
                  <a:rPr lang="en-US" dirty="0" smtClean="0"/>
                  <a:t>in the simulation so far, increments in (2) with probability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m:t>
                        </m:r>
                        <m:r>
                          <a:rPr lang="en-US" i="1">
                            <a:solidFill>
                              <a:srgbClr val="00B050"/>
                            </a:solidFill>
                            <a:latin typeface="Cambria Math"/>
                          </a:rPr>
                          <m:t>𝑥</m:t>
                        </m:r>
                        <m:r>
                          <a:rPr lang="en-US" b="1" i="1">
                            <a:latin typeface="Cambria Math"/>
                          </a:rPr>
                          <m:t>+</m:t>
                        </m:r>
                        <m:r>
                          <a:rPr lang="en-US" b="1" i="1">
                            <a:latin typeface="Cambria Math"/>
                          </a:rPr>
                          <m:t>𝒊</m:t>
                        </m:r>
                        <m:r>
                          <a:rPr lang="en-US" b="1" i="1">
                            <a:latin typeface="Cambria Math"/>
                          </a:rPr>
                          <m:t>−</m:t>
                        </m:r>
                        <m:r>
                          <a:rPr lang="en-US" b="1" i="1">
                            <a:latin typeface="Cambria Math"/>
                          </a:rPr>
                          <m:t>𝟏</m:t>
                        </m:r>
                      </m:sup>
                    </m:sSup>
                  </m:oMath>
                </a14:m>
                <a:r>
                  <a:rPr lang="en-US" dirty="0"/>
                  <a:t> </a:t>
                </a:r>
              </a:p>
              <a:p>
                <a:pPr marL="0" indent="0">
                  <a:buNone/>
                </a:pPr>
                <a:r>
                  <a:rPr lang="en-US" dirty="0" smtClean="0">
                    <a:solidFill>
                      <a:schemeClr val="tx2"/>
                    </a:solidFill>
                  </a:rPr>
                  <a:t>We show this inductively. </a:t>
                </a:r>
              </a:p>
              <a:p>
                <a:pPr marL="0" indent="0">
                  <a:buNone/>
                </a:pPr>
                <a:r>
                  <a:rPr lang="en-US" dirty="0" smtClean="0">
                    <a:solidFill>
                      <a:schemeClr val="tx2"/>
                    </a:solidFill>
                  </a:rPr>
                  <a:t>Also show that at any point </a:t>
                </a:r>
                <a14:m>
                  <m:oMath xmlns:m="http://schemas.openxmlformats.org/officeDocument/2006/math">
                    <m:r>
                      <a:rPr lang="en-US" i="1" dirty="0">
                        <a:solidFill>
                          <a:schemeClr val="tx2"/>
                        </a:solidFill>
                        <a:latin typeface="Cambria Math"/>
                      </a:rPr>
                      <m:t>𝑥</m:t>
                    </m:r>
                    <m:r>
                      <a:rPr lang="en-US" b="0" i="1" dirty="0" smtClean="0">
                        <a:solidFill>
                          <a:schemeClr val="tx2"/>
                        </a:solidFill>
                        <a:latin typeface="Cambria Math"/>
                      </a:rPr>
                      <m:t>≥</m:t>
                    </m:r>
                    <m:sSup>
                      <m:sSupPr>
                        <m:ctrlPr>
                          <a:rPr lang="en-US" b="0" i="1" dirty="0" smtClean="0">
                            <a:solidFill>
                              <a:schemeClr val="tx2"/>
                            </a:solidFill>
                            <a:latin typeface="Cambria Math"/>
                          </a:rPr>
                        </m:ctrlPr>
                      </m:sSupPr>
                      <m:e>
                        <m:r>
                          <a:rPr lang="en-US" b="0" i="1" dirty="0" smtClean="0">
                            <a:solidFill>
                              <a:schemeClr val="tx2"/>
                            </a:solidFill>
                            <a:latin typeface="Cambria Math"/>
                          </a:rPr>
                          <m:t>𝑦</m:t>
                        </m:r>
                      </m:e>
                      <m:sup>
                        <m:r>
                          <a:rPr lang="en-US" b="0" i="1" dirty="0" smtClean="0">
                            <a:solidFill>
                              <a:schemeClr val="tx2"/>
                            </a:solidFill>
                            <a:latin typeface="Cambria Math"/>
                          </a:rPr>
                          <m:t>′</m:t>
                        </m:r>
                      </m:sup>
                    </m:sSup>
                  </m:oMath>
                </a14:m>
                <a:r>
                  <a:rPr lang="en-US" dirty="0" smtClean="0">
                    <a:solidFill>
                      <a:schemeClr val="tx2"/>
                    </a:solidFill>
                  </a:rPr>
                  <a:t>, where </a:t>
                </a:r>
                <a14:m>
                  <m:oMath xmlns:m="http://schemas.openxmlformats.org/officeDocument/2006/math">
                    <m:r>
                      <a:rPr lang="en-US" b="0" i="1" dirty="0" smtClean="0">
                        <a:solidFill>
                          <a:schemeClr val="tx2"/>
                        </a:solidFill>
                        <a:latin typeface="Cambria Math"/>
                      </a:rPr>
                      <m:t>𝑦</m:t>
                    </m:r>
                    <m:r>
                      <a:rPr lang="en-US" b="0" i="1" dirty="0" smtClean="0">
                        <a:solidFill>
                          <a:schemeClr val="tx2"/>
                        </a:solidFill>
                        <a:latin typeface="Cambria Math"/>
                      </a:rPr>
                      <m:t>′</m:t>
                    </m:r>
                  </m:oMath>
                </a14:m>
                <a:r>
                  <a:rPr lang="en-US" dirty="0" smtClean="0">
                    <a:solidFill>
                      <a:schemeClr val="tx2"/>
                    </a:solidFill>
                  </a:rPr>
                  <a:t> is the count in (1).</a:t>
                </a:r>
                <a:endParaRPr lang="en-US" dirty="0">
                  <a:solidFill>
                    <a:schemeClr val="tx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686800" cy="4525963"/>
              </a:xfrm>
              <a:blipFill rotWithShape="1">
                <a:blip r:embed="rId5"/>
                <a:stretch>
                  <a:fillRect l="-1754" t="-2830" r="-1263" b="-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8959" y="152400"/>
                <a:ext cx="8228026" cy="1396023"/>
              </a:xfrm>
              <a:prstGeom prst="rect">
                <a:avLst/>
              </a:prstGeom>
              <a:noFill/>
              <a:ln w="15875">
                <a:solidFill>
                  <a:schemeClr val="accent1"/>
                </a:solidFill>
              </a:ln>
            </p:spPr>
            <p:txBody>
              <a:bodyPr wrap="square" rtlCol="0">
                <a:spAutoFit/>
              </a:bodyPr>
              <a:lstStyle/>
              <a:p>
                <a:r>
                  <a:rPr lang="en-US" sz="2800" dirty="0" smtClean="0"/>
                  <a:t>Merge the Morris counts </a:t>
                </a:r>
                <a14:m>
                  <m:oMath xmlns:m="http://schemas.openxmlformats.org/officeDocument/2006/math">
                    <m:r>
                      <a:rPr lang="en-US" sz="2800" b="1" i="1">
                        <a:solidFill>
                          <a:srgbClr val="00B050"/>
                        </a:solidFill>
                        <a:latin typeface="Cambria Math"/>
                      </a:rPr>
                      <m:t>𝒙</m:t>
                    </m:r>
                  </m:oMath>
                </a14:m>
                <a:r>
                  <a:rPr lang="en-US" sz="2800" dirty="0" smtClean="0">
                    <a:solidFill>
                      <a:srgbClr val="00B050"/>
                    </a:solidFill>
                  </a:rPr>
                  <a:t>, </a:t>
                </a:r>
                <a14:m>
                  <m:oMath xmlns:m="http://schemas.openxmlformats.org/officeDocument/2006/math">
                    <m:r>
                      <a:rPr lang="en-US" sz="2800" b="1" i="1">
                        <a:solidFill>
                          <a:schemeClr val="tx2"/>
                        </a:solidFill>
                        <a:latin typeface="Cambria Math"/>
                      </a:rPr>
                      <m:t>𝒚</m:t>
                    </m:r>
                  </m:oMath>
                </a14:m>
                <a:r>
                  <a:rPr lang="en-US" sz="2800" dirty="0" smtClean="0">
                    <a:solidFill>
                      <a:schemeClr val="tx2"/>
                    </a:solidFill>
                  </a:rPr>
                  <a:t> </a:t>
                </a:r>
                <a:r>
                  <a:rPr lang="en-US" sz="2800" dirty="0" smtClean="0"/>
                  <a:t>(into </a:t>
                </a:r>
                <a14:m>
                  <m:oMath xmlns:m="http://schemas.openxmlformats.org/officeDocument/2006/math">
                    <m:r>
                      <a:rPr lang="en-US" sz="2800" b="1" i="1" smtClean="0">
                        <a:solidFill>
                          <a:srgbClr val="00B050"/>
                        </a:solidFill>
                        <a:latin typeface="Cambria Math"/>
                      </a:rPr>
                      <m:t>𝒙</m:t>
                    </m:r>
                  </m:oMath>
                </a14:m>
                <a:r>
                  <a:rPr lang="en-US" sz="2800" dirty="0" smtClean="0"/>
                  <a:t>):</a:t>
                </a:r>
              </a:p>
              <a:p>
                <a:pPr marL="457200" indent="-457200">
                  <a:buFont typeface="Wingdings" panose="05000000000000000000" pitchFamily="2" charset="2"/>
                  <a:buChar char="§"/>
                </a:pPr>
                <a:r>
                  <a:rPr lang="en-US" sz="2800" dirty="0"/>
                  <a:t>F</a:t>
                </a:r>
                <a:r>
                  <a:rPr lang="en-US" sz="2800" dirty="0" smtClean="0"/>
                  <a:t>or  </a:t>
                </a:r>
                <a14:m>
                  <m:oMath xmlns:m="http://schemas.openxmlformats.org/officeDocument/2006/math">
                    <m:r>
                      <a:rPr lang="en-US" sz="2800" b="0" i="1" smtClean="0">
                        <a:latin typeface="Cambria Math"/>
                      </a:rPr>
                      <m:t>𝑖</m:t>
                    </m:r>
                    <m:r>
                      <a:rPr lang="en-US" sz="2800" b="0" i="1" smtClean="0">
                        <a:latin typeface="Cambria Math"/>
                      </a:rPr>
                      <m:t>=1…</m:t>
                    </m:r>
                    <m:r>
                      <a:rPr lang="en-US" sz="2800" b="1" i="1" smtClean="0">
                        <a:solidFill>
                          <a:schemeClr val="tx2"/>
                        </a:solidFill>
                        <a:latin typeface="Cambria Math"/>
                      </a:rPr>
                      <m:t>𝒚</m:t>
                    </m:r>
                  </m:oMath>
                </a14:m>
                <a:r>
                  <a:rPr lang="en-US" sz="2800" dirty="0" smtClean="0"/>
                  <a:t> </a:t>
                </a:r>
              </a:p>
              <a:p>
                <a:pPr marL="457200" indent="-457200">
                  <a:buFont typeface="Wingdings" panose="05000000000000000000" pitchFamily="2" charset="2"/>
                  <a:buChar char="§"/>
                </a:pPr>
                <a:r>
                  <a:rPr lang="en-US" sz="2800" dirty="0" smtClean="0"/>
                  <a:t>Increment </a:t>
                </a:r>
                <a14:m>
                  <m:oMath xmlns:m="http://schemas.openxmlformats.org/officeDocument/2006/math">
                    <m:r>
                      <a:rPr lang="en-US" sz="2800" b="1" i="1" smtClean="0">
                        <a:solidFill>
                          <a:srgbClr val="00B050"/>
                        </a:solidFill>
                        <a:latin typeface="Cambria Math"/>
                      </a:rPr>
                      <m:t>𝒙</m:t>
                    </m:r>
                  </m:oMath>
                </a14:m>
                <a:r>
                  <a:rPr lang="en-US" sz="2800" dirty="0" smtClean="0"/>
                  <a:t> with probability </a:t>
                </a:r>
                <a14:m>
                  <m:oMath xmlns:m="http://schemas.openxmlformats.org/officeDocument/2006/math">
                    <m:sSup>
                      <m:sSupPr>
                        <m:ctrlPr>
                          <a:rPr lang="en-US" sz="2800" b="1" i="1" smtClean="0">
                            <a:latin typeface="Cambria Math"/>
                          </a:rPr>
                        </m:ctrlPr>
                      </m:sSupPr>
                      <m:e>
                        <m:r>
                          <a:rPr lang="en-US" sz="2800" b="1" i="1" smtClean="0">
                            <a:latin typeface="Cambria Math"/>
                          </a:rPr>
                          <m:t>𝟐</m:t>
                        </m:r>
                      </m:e>
                      <m:sup>
                        <m:r>
                          <a:rPr lang="en-US" sz="2800" b="1" i="1" smtClean="0">
                            <a:latin typeface="Cambria Math"/>
                          </a:rPr>
                          <m:t>−</m:t>
                        </m:r>
                        <m:r>
                          <a:rPr lang="en-US" sz="2800" b="0" i="1" smtClean="0">
                            <a:solidFill>
                              <a:srgbClr val="00B050"/>
                            </a:solidFill>
                            <a:latin typeface="Cambria Math"/>
                          </a:rPr>
                          <m:t>𝑥</m:t>
                        </m:r>
                        <m:r>
                          <a:rPr lang="en-US" sz="2800" b="1" i="1" smtClean="0">
                            <a:latin typeface="Cambria Math"/>
                          </a:rPr>
                          <m:t>+</m:t>
                        </m:r>
                        <m:r>
                          <a:rPr lang="en-US" sz="2800" b="1" i="1" smtClean="0">
                            <a:latin typeface="Cambria Math"/>
                          </a:rPr>
                          <m:t>𝒊</m:t>
                        </m:r>
                        <m:r>
                          <a:rPr lang="en-US" sz="2800" b="1" i="1" smtClean="0">
                            <a:latin typeface="Cambria Math"/>
                          </a:rPr>
                          <m:t>−</m:t>
                        </m:r>
                        <m:r>
                          <a:rPr lang="en-US" sz="2800" b="1" i="1" smtClean="0">
                            <a:latin typeface="Cambria Math"/>
                          </a:rPr>
                          <m:t>𝟏</m:t>
                        </m:r>
                      </m:sup>
                    </m:sSup>
                  </m:oMath>
                </a14:m>
                <a:r>
                  <a:rPr lang="en-US" sz="2800" dirty="0" smtClean="0"/>
                  <a:t> </a:t>
                </a:r>
              </a:p>
            </p:txBody>
          </p:sp>
        </mc:Choice>
        <mc:Fallback xmlns="">
          <p:sp>
            <p:nvSpPr>
              <p:cNvPr id="5" name="TextBox 4"/>
              <p:cNvSpPr txBox="1">
                <a:spLocks noRot="1" noChangeAspect="1" noMove="1" noResize="1" noEditPoints="1" noAdjustHandles="1" noChangeArrowheads="1" noChangeShapeType="1" noTextEdit="1"/>
              </p:cNvSpPr>
              <p:nvPr/>
            </p:nvSpPr>
            <p:spPr>
              <a:xfrm>
                <a:off x="428959" y="152400"/>
                <a:ext cx="8228026" cy="1396023"/>
              </a:xfrm>
              <a:prstGeom prst="rect">
                <a:avLst/>
              </a:prstGeom>
              <a:blipFill rotWithShape="1">
                <a:blip r:embed="rId3"/>
                <a:stretch>
                  <a:fillRect l="-1404" t="-3448" b="-10776"/>
                </a:stretch>
              </a:blipFill>
              <a:ln w="158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5376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959" y="2438400"/>
                <a:ext cx="8229600" cy="3047999"/>
              </a:xfrm>
            </p:spPr>
            <p:txBody>
              <a:bodyPr>
                <a:normAutofit fontScale="92500" lnSpcReduction="20000"/>
              </a:bodyPr>
              <a:lstStyle/>
              <a:p>
                <a:pPr marL="0" indent="0">
                  <a:buNone/>
                </a:pPr>
                <a:r>
                  <a:rPr lang="en-US" dirty="0" smtClean="0">
                    <a:solidFill>
                      <a:schemeClr val="tx2"/>
                    </a:solidFill>
                  </a:rPr>
                  <a:t>The first element of </a:t>
                </a:r>
                <a14:m>
                  <m:oMath xmlns:m="http://schemas.openxmlformats.org/officeDocument/2006/math">
                    <m:r>
                      <a:rPr lang="en-US" i="1" dirty="0">
                        <a:latin typeface="Cambria Math"/>
                      </a:rPr>
                      <m:t>𝑌</m:t>
                    </m:r>
                  </m:oMath>
                </a14:m>
                <a:r>
                  <a:rPr lang="en-US" dirty="0" smtClean="0">
                    <a:solidFill>
                      <a:schemeClr val="tx2"/>
                    </a:solidFill>
                  </a:rPr>
                  <a:t> incremented the counter in (1).  It has </a:t>
                </a:r>
                <a14:m>
                  <m:oMath xmlns:m="http://schemas.openxmlformats.org/officeDocument/2006/math">
                    <m:r>
                      <a:rPr lang="en-US" b="0" i="1" smtClean="0">
                        <a:solidFill>
                          <a:schemeClr val="tx2"/>
                        </a:solidFill>
                        <a:latin typeface="Cambria Math"/>
                      </a:rPr>
                      <m:t>𝑢</m:t>
                    </m:r>
                    <m:d>
                      <m:dPr>
                        <m:ctrlPr>
                          <a:rPr lang="en-US" b="0" i="1" smtClean="0">
                            <a:solidFill>
                              <a:schemeClr val="tx2"/>
                            </a:solidFill>
                            <a:latin typeface="Cambria Math"/>
                          </a:rPr>
                        </m:ctrlPr>
                      </m:dPr>
                      <m:e>
                        <m:r>
                          <a:rPr lang="en-US" b="0" i="1" smtClean="0">
                            <a:solidFill>
                              <a:schemeClr val="tx2"/>
                            </a:solidFill>
                            <a:latin typeface="Cambria Math"/>
                          </a:rPr>
                          <m:t>𝑧</m:t>
                        </m:r>
                      </m:e>
                    </m:d>
                    <m:r>
                      <a:rPr lang="en-US" b="0" i="1" smtClean="0">
                        <a:solidFill>
                          <a:schemeClr val="tx2"/>
                        </a:solidFill>
                        <a:latin typeface="Cambria Math"/>
                      </a:rPr>
                      <m:t>∈[0,1]</m:t>
                    </m:r>
                  </m:oMath>
                </a14:m>
                <a:r>
                  <a:rPr lang="en-US" dirty="0" smtClean="0">
                    <a:solidFill>
                      <a:schemeClr val="tx2"/>
                    </a:solidFill>
                  </a:rPr>
                  <a:t>.</a:t>
                </a:r>
              </a:p>
              <a:p>
                <a:pPr>
                  <a:buFont typeface="Wingdings" panose="05000000000000000000" pitchFamily="2" charset="2"/>
                  <a:buChar char="§"/>
                </a:pPr>
                <a:r>
                  <a:rPr lang="en-US" dirty="0" smtClean="0">
                    <a:solidFill>
                      <a:schemeClr val="tx2"/>
                    </a:solidFill>
                  </a:rPr>
                  <a:t>The probability that it gets counted in (2) is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Pr</m:t>
                      </m:r>
                      <m:d>
                        <m:dPr>
                          <m:begChr m:val="["/>
                          <m:endChr m:val="|"/>
                          <m:ctrlPr>
                            <a:rPr lang="en-US" b="0" i="1" smtClean="0">
                              <a:latin typeface="Cambria Math"/>
                            </a:rPr>
                          </m:ctrlPr>
                        </m:dPr>
                        <m:e>
                          <m:r>
                            <m:rPr>
                              <m:sty m:val="p"/>
                            </m:rPr>
                            <a:rPr lang="en-US" b="0" i="0" smtClean="0">
                              <a:latin typeface="Cambria Math"/>
                            </a:rPr>
                            <m:t>u</m:t>
                          </m:r>
                          <m:d>
                            <m:dPr>
                              <m:ctrlPr>
                                <a:rPr lang="en-US" b="0" i="1" smtClean="0">
                                  <a:latin typeface="Cambria Math"/>
                                </a:rPr>
                              </m:ctrlPr>
                            </m:dPr>
                            <m:e>
                              <m:r>
                                <m:rPr>
                                  <m:sty m:val="p"/>
                                </m:rPr>
                                <a:rPr lang="en-US" b="0" i="0" smtClean="0">
                                  <a:latin typeface="Cambria Math"/>
                                </a:rPr>
                                <m:t>z</m:t>
                              </m:r>
                            </m:e>
                          </m:d>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m:t>
                              </m:r>
                              <m:r>
                                <a:rPr lang="en-US" b="0" i="1" smtClean="0">
                                  <a:latin typeface="Cambria Math"/>
                                </a:rPr>
                                <m:t>𝑥</m:t>
                              </m:r>
                            </m:sup>
                          </m:sSup>
                          <m:r>
                            <a:rPr lang="en-US" b="0" i="1" smtClean="0">
                              <a:latin typeface="Cambria Math"/>
                            </a:rPr>
                            <m:t> </m:t>
                          </m:r>
                        </m:e>
                      </m:d>
                      <m:r>
                        <a:rPr lang="en-US" b="0" i="1" smtClean="0">
                          <a:latin typeface="Cambria Math"/>
                        </a:rPr>
                        <m:t> </m:t>
                      </m:r>
                      <m:r>
                        <a:rPr lang="en-US" b="0" i="1" smtClean="0">
                          <a:latin typeface="Cambria Math"/>
                        </a:rPr>
                        <m:t>𝑢</m:t>
                      </m:r>
                      <m:d>
                        <m:dPr>
                          <m:ctrlPr>
                            <a:rPr lang="en-US" b="0" i="1" smtClean="0">
                              <a:latin typeface="Cambria Math"/>
                            </a:rPr>
                          </m:ctrlPr>
                        </m:dPr>
                        <m:e>
                          <m:r>
                            <a:rPr lang="en-US" b="0" i="1" smtClean="0">
                              <a:latin typeface="Cambria Math"/>
                            </a:rPr>
                            <m:t>𝑧</m:t>
                          </m:r>
                        </m:e>
                      </m:d>
                      <m:r>
                        <a:rPr lang="en-US" b="0" i="1" smtClean="0">
                          <a:latin typeface="Cambria Math"/>
                        </a:rPr>
                        <m:t>∈</m:t>
                      </m:r>
                      <m:d>
                        <m:dPr>
                          <m:begChr m:val="["/>
                          <m:endChr m:val="]"/>
                          <m:ctrlPr>
                            <a:rPr lang="en-US" b="0" i="1" smtClean="0">
                              <a:latin typeface="Cambria Math"/>
                            </a:rPr>
                          </m:ctrlPr>
                        </m:dPr>
                        <m:e>
                          <m:r>
                            <a:rPr lang="en-US" b="0" i="1" smtClean="0">
                              <a:latin typeface="Cambria Math"/>
                            </a:rPr>
                            <m:t>0,1</m:t>
                          </m:r>
                        </m:e>
                      </m:d>
                      <m:r>
                        <a:rPr lang="en-US" b="0" i="1" smtClean="0">
                          <a:latin typeface="Cambria Math"/>
                        </a:rPr>
                        <m:t>]= </m:t>
                      </m:r>
                      <m:sSup>
                        <m:sSupPr>
                          <m:ctrlPr>
                            <a:rPr lang="en-US" b="1" i="1">
                              <a:latin typeface="Cambria Math"/>
                            </a:rPr>
                          </m:ctrlPr>
                        </m:sSupPr>
                        <m:e>
                          <m:r>
                            <a:rPr lang="en-US" b="1" i="1">
                              <a:latin typeface="Cambria Math"/>
                            </a:rPr>
                            <m:t>𝟐</m:t>
                          </m:r>
                        </m:e>
                        <m:sup>
                          <m:r>
                            <a:rPr lang="en-US" b="1" i="1">
                              <a:latin typeface="Cambria Math"/>
                            </a:rPr>
                            <m:t>−</m:t>
                          </m:r>
                          <m:r>
                            <a:rPr lang="en-US" i="1">
                              <a:solidFill>
                                <a:srgbClr val="00B050"/>
                              </a:solidFill>
                              <a:latin typeface="Cambria Math"/>
                            </a:rPr>
                            <m:t>𝑥</m:t>
                          </m:r>
                        </m:sup>
                      </m:sSup>
                    </m:oMath>
                  </m:oMathPara>
                </a14:m>
                <a:endParaRPr lang="en-US" dirty="0" smtClean="0">
                  <a:solidFill>
                    <a:schemeClr val="tx2"/>
                  </a:solidFill>
                </a:endParaRPr>
              </a:p>
              <a:p>
                <a:pPr>
                  <a:buFont typeface="Wingdings" panose="05000000000000000000" pitchFamily="2" charset="2"/>
                  <a:buChar char="§"/>
                </a:pPr>
                <a:r>
                  <a:rPr lang="en-US" dirty="0" smtClean="0">
                    <a:solidFill>
                      <a:schemeClr val="tx2"/>
                    </a:solidFill>
                  </a:rPr>
                  <a:t>Initially, </a:t>
                </a:r>
                <a14:m>
                  <m:oMath xmlns:m="http://schemas.openxmlformats.org/officeDocument/2006/math">
                    <m:r>
                      <a:rPr lang="en-US" b="1" i="1">
                        <a:solidFill>
                          <a:srgbClr val="00B050"/>
                        </a:solidFill>
                        <a:latin typeface="Cambria Math"/>
                      </a:rPr>
                      <m:t>𝒙</m:t>
                    </m:r>
                    <m:r>
                      <a:rPr lang="en-US" b="1" i="1">
                        <a:solidFill>
                          <a:schemeClr val="tx2"/>
                        </a:solidFill>
                        <a:latin typeface="Cambria Math"/>
                      </a:rPr>
                      <m:t>≥</m:t>
                    </m:r>
                    <m:sSup>
                      <m:sSupPr>
                        <m:ctrlPr>
                          <a:rPr lang="en-US" b="0" i="1" smtClean="0">
                            <a:solidFill>
                              <a:schemeClr val="tx2"/>
                            </a:solidFill>
                            <a:latin typeface="Cambria Math"/>
                          </a:rPr>
                        </m:ctrlPr>
                      </m:sSupPr>
                      <m:e>
                        <m:r>
                          <m:rPr>
                            <m:sty m:val="p"/>
                          </m:rPr>
                          <a:rPr lang="en-US" b="0" i="0" smtClean="0">
                            <a:solidFill>
                              <a:schemeClr val="tx2"/>
                            </a:solidFill>
                            <a:latin typeface="Cambria Math"/>
                          </a:rPr>
                          <m:t>y</m:t>
                        </m:r>
                      </m:e>
                      <m:sup>
                        <m:r>
                          <a:rPr lang="en-US" b="0" i="0" smtClean="0">
                            <a:solidFill>
                              <a:schemeClr val="tx2"/>
                            </a:solidFill>
                            <a:latin typeface="Cambria Math"/>
                          </a:rPr>
                          <m:t>′</m:t>
                        </m:r>
                      </m:sup>
                    </m:sSup>
                    <m:r>
                      <a:rPr lang="en-US" b="0" i="0" smtClean="0">
                        <a:solidFill>
                          <a:schemeClr val="tx2"/>
                        </a:solidFill>
                        <a:latin typeface="Cambria Math"/>
                      </a:rPr>
                      <m:t>=0</m:t>
                    </m:r>
                  </m:oMath>
                </a14:m>
                <a:r>
                  <a:rPr lang="en-US" dirty="0" smtClean="0">
                    <a:solidFill>
                      <a:schemeClr val="tx2"/>
                    </a:solidFill>
                  </a:rPr>
                  <a:t>.  After processing, </a:t>
                </a:r>
                <a14:m>
                  <m:oMath xmlns:m="http://schemas.openxmlformats.org/officeDocument/2006/math">
                    <m:sSup>
                      <m:sSupPr>
                        <m:ctrlPr>
                          <a:rPr lang="en-US" b="1" i="1" smtClean="0">
                            <a:solidFill>
                              <a:schemeClr val="tx2"/>
                            </a:solidFill>
                            <a:latin typeface="Cambria Math"/>
                          </a:rPr>
                        </m:ctrlPr>
                      </m:sSupPr>
                      <m:e>
                        <m:r>
                          <a:rPr lang="en-US" b="1" i="1" smtClean="0">
                            <a:solidFill>
                              <a:schemeClr val="tx2"/>
                            </a:solidFill>
                            <a:latin typeface="Cambria Math"/>
                          </a:rPr>
                          <m:t>𝒚</m:t>
                        </m:r>
                      </m:e>
                      <m:sup>
                        <m:r>
                          <a:rPr lang="en-US" b="1" i="1" smtClean="0">
                            <a:solidFill>
                              <a:schemeClr val="tx2"/>
                            </a:solidFill>
                            <a:latin typeface="Cambria Math"/>
                          </a:rPr>
                          <m:t>′</m:t>
                        </m:r>
                      </m:sup>
                    </m:sSup>
                    <m:r>
                      <a:rPr lang="en-US" b="1" i="1" smtClean="0">
                        <a:solidFill>
                          <a:schemeClr val="tx2"/>
                        </a:solidFill>
                        <a:latin typeface="Cambria Math"/>
                      </a:rPr>
                      <m:t>=</m:t>
                    </m:r>
                    <m:r>
                      <a:rPr lang="en-US" b="1" i="1" smtClean="0">
                        <a:solidFill>
                          <a:schemeClr val="tx2"/>
                        </a:solidFill>
                        <a:latin typeface="Cambria Math"/>
                      </a:rPr>
                      <m:t>𝟏</m:t>
                    </m:r>
                  </m:oMath>
                </a14:m>
                <a:r>
                  <a:rPr lang="en-US" dirty="0" smtClean="0">
                    <a:solidFill>
                      <a:schemeClr val="tx2"/>
                    </a:solidFill>
                  </a:rPr>
                  <a:t>. If </a:t>
                </a:r>
                <a14:m>
                  <m:oMath xmlns:m="http://schemas.openxmlformats.org/officeDocument/2006/math">
                    <m:r>
                      <a:rPr lang="en-US" b="1" i="1">
                        <a:solidFill>
                          <a:srgbClr val="00B050"/>
                        </a:solidFill>
                        <a:latin typeface="Cambria Math"/>
                      </a:rPr>
                      <m:t>𝒙</m:t>
                    </m:r>
                  </m:oMath>
                </a14:m>
                <a:r>
                  <a:rPr lang="en-US" dirty="0" smtClean="0">
                    <a:solidFill>
                      <a:schemeClr val="tx2"/>
                    </a:solidFill>
                  </a:rPr>
                  <a:t> was initially 0, it is incremented with probability 1, so we maintain </a:t>
                </a:r>
                <a14:m>
                  <m:oMath xmlns:m="http://schemas.openxmlformats.org/officeDocument/2006/math">
                    <m:r>
                      <a:rPr lang="en-US" b="1" i="1">
                        <a:solidFill>
                          <a:srgbClr val="00B050"/>
                        </a:solidFill>
                        <a:latin typeface="Cambria Math"/>
                      </a:rPr>
                      <m:t>𝒙</m:t>
                    </m:r>
                    <m:r>
                      <a:rPr lang="en-US" b="1" i="1">
                        <a:solidFill>
                          <a:schemeClr val="tx2"/>
                        </a:solidFill>
                        <a:latin typeface="Cambria Math"/>
                      </a:rPr>
                      <m:t>≥</m:t>
                    </m:r>
                    <m:sSup>
                      <m:sSupPr>
                        <m:ctrlPr>
                          <a:rPr lang="en-US" i="1">
                            <a:solidFill>
                              <a:schemeClr val="tx2"/>
                            </a:solidFill>
                            <a:latin typeface="Cambria Math"/>
                          </a:rPr>
                        </m:ctrlPr>
                      </m:sSupPr>
                      <m:e>
                        <m:r>
                          <m:rPr>
                            <m:sty m:val="p"/>
                          </m:rPr>
                          <a:rPr lang="en-US">
                            <a:solidFill>
                              <a:schemeClr val="tx2"/>
                            </a:solidFill>
                            <a:latin typeface="Cambria Math"/>
                          </a:rPr>
                          <m:t>y</m:t>
                        </m:r>
                      </m:e>
                      <m:sup>
                        <m:r>
                          <a:rPr lang="en-US">
                            <a:solidFill>
                              <a:schemeClr val="tx2"/>
                            </a:solidFill>
                            <a:latin typeface="Cambria Math"/>
                          </a:rPr>
                          <m:t>′</m:t>
                        </m:r>
                      </m:sup>
                    </m:sSup>
                  </m:oMath>
                </a14:m>
                <a:r>
                  <a:rPr lang="en-US" dirty="0" smtClean="0">
                    <a:solidFill>
                      <a:schemeClr val="tx2"/>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959" y="2438400"/>
                <a:ext cx="8229600" cy="3047999"/>
              </a:xfrm>
              <a:blipFill rotWithShape="1">
                <a:blip r:embed="rId4"/>
                <a:stretch>
                  <a:fillRect l="-1704" t="-5200" r="-2667" b="-2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8959" y="152400"/>
                <a:ext cx="8228026" cy="1396023"/>
              </a:xfrm>
              <a:prstGeom prst="rect">
                <a:avLst/>
              </a:prstGeom>
              <a:noFill/>
              <a:ln w="15875">
                <a:solidFill>
                  <a:schemeClr val="accent1"/>
                </a:solidFill>
              </a:ln>
            </p:spPr>
            <p:txBody>
              <a:bodyPr wrap="square" rtlCol="0">
                <a:spAutoFit/>
              </a:bodyPr>
              <a:lstStyle/>
              <a:p>
                <a:r>
                  <a:rPr lang="en-US" sz="2800" dirty="0" smtClean="0"/>
                  <a:t>Merge the Morris counts </a:t>
                </a:r>
                <a14:m>
                  <m:oMath xmlns:m="http://schemas.openxmlformats.org/officeDocument/2006/math">
                    <m:r>
                      <a:rPr lang="en-US" sz="2800" b="1" i="1">
                        <a:solidFill>
                          <a:srgbClr val="00B050"/>
                        </a:solidFill>
                        <a:latin typeface="Cambria Math"/>
                      </a:rPr>
                      <m:t>𝒙</m:t>
                    </m:r>
                  </m:oMath>
                </a14:m>
                <a:r>
                  <a:rPr lang="en-US" sz="2800" dirty="0" smtClean="0">
                    <a:solidFill>
                      <a:srgbClr val="00B050"/>
                    </a:solidFill>
                  </a:rPr>
                  <a:t>, </a:t>
                </a:r>
                <a14:m>
                  <m:oMath xmlns:m="http://schemas.openxmlformats.org/officeDocument/2006/math">
                    <m:r>
                      <a:rPr lang="en-US" sz="2800" b="1" i="1">
                        <a:solidFill>
                          <a:schemeClr val="tx2"/>
                        </a:solidFill>
                        <a:latin typeface="Cambria Math"/>
                      </a:rPr>
                      <m:t>𝒚</m:t>
                    </m:r>
                  </m:oMath>
                </a14:m>
                <a:r>
                  <a:rPr lang="en-US" sz="2800" dirty="0" smtClean="0">
                    <a:solidFill>
                      <a:schemeClr val="tx2"/>
                    </a:solidFill>
                  </a:rPr>
                  <a:t> </a:t>
                </a:r>
                <a:r>
                  <a:rPr lang="en-US" sz="2800" dirty="0" smtClean="0"/>
                  <a:t>(into </a:t>
                </a:r>
                <a14:m>
                  <m:oMath xmlns:m="http://schemas.openxmlformats.org/officeDocument/2006/math">
                    <m:r>
                      <a:rPr lang="en-US" sz="2800" b="1" i="1" smtClean="0">
                        <a:solidFill>
                          <a:srgbClr val="00B050"/>
                        </a:solidFill>
                        <a:latin typeface="Cambria Math"/>
                      </a:rPr>
                      <m:t>𝒙</m:t>
                    </m:r>
                  </m:oMath>
                </a14:m>
                <a:r>
                  <a:rPr lang="en-US" sz="2800" dirty="0" smtClean="0"/>
                  <a:t>):</a:t>
                </a:r>
              </a:p>
              <a:p>
                <a:pPr marL="457200" indent="-457200">
                  <a:buFont typeface="Wingdings" panose="05000000000000000000" pitchFamily="2" charset="2"/>
                  <a:buChar char="§"/>
                </a:pPr>
                <a:r>
                  <a:rPr lang="en-US" sz="2800" dirty="0"/>
                  <a:t>F</a:t>
                </a:r>
                <a:r>
                  <a:rPr lang="en-US" sz="2800" dirty="0" smtClean="0"/>
                  <a:t>or  </a:t>
                </a:r>
                <a14:m>
                  <m:oMath xmlns:m="http://schemas.openxmlformats.org/officeDocument/2006/math">
                    <m:r>
                      <a:rPr lang="en-US" sz="2800" b="0" i="1" smtClean="0">
                        <a:latin typeface="Cambria Math"/>
                      </a:rPr>
                      <m:t>𝑖</m:t>
                    </m:r>
                    <m:r>
                      <a:rPr lang="en-US" sz="2800" b="0" i="1" smtClean="0">
                        <a:latin typeface="Cambria Math"/>
                      </a:rPr>
                      <m:t>=1…</m:t>
                    </m:r>
                    <m:r>
                      <a:rPr lang="en-US" sz="2800" b="1" i="1" smtClean="0">
                        <a:solidFill>
                          <a:schemeClr val="tx2"/>
                        </a:solidFill>
                        <a:latin typeface="Cambria Math"/>
                      </a:rPr>
                      <m:t>𝒚</m:t>
                    </m:r>
                  </m:oMath>
                </a14:m>
                <a:r>
                  <a:rPr lang="en-US" sz="2800" dirty="0" smtClean="0"/>
                  <a:t> </a:t>
                </a:r>
              </a:p>
              <a:p>
                <a:pPr marL="457200" indent="-457200">
                  <a:buFont typeface="Wingdings" panose="05000000000000000000" pitchFamily="2" charset="2"/>
                  <a:buChar char="§"/>
                </a:pPr>
                <a:r>
                  <a:rPr lang="en-US" sz="2800" dirty="0" smtClean="0"/>
                  <a:t>Increment </a:t>
                </a:r>
                <a14:m>
                  <m:oMath xmlns:m="http://schemas.openxmlformats.org/officeDocument/2006/math">
                    <m:r>
                      <a:rPr lang="en-US" sz="2800" b="1" i="1" smtClean="0">
                        <a:solidFill>
                          <a:srgbClr val="00B050"/>
                        </a:solidFill>
                        <a:latin typeface="Cambria Math"/>
                      </a:rPr>
                      <m:t>𝒙</m:t>
                    </m:r>
                  </m:oMath>
                </a14:m>
                <a:r>
                  <a:rPr lang="en-US" sz="2800" dirty="0" smtClean="0"/>
                  <a:t> with probability </a:t>
                </a:r>
                <a14:m>
                  <m:oMath xmlns:m="http://schemas.openxmlformats.org/officeDocument/2006/math">
                    <m:sSup>
                      <m:sSupPr>
                        <m:ctrlPr>
                          <a:rPr lang="en-US" sz="2800" b="1" i="1" smtClean="0">
                            <a:latin typeface="Cambria Math"/>
                          </a:rPr>
                        </m:ctrlPr>
                      </m:sSupPr>
                      <m:e>
                        <m:r>
                          <a:rPr lang="en-US" sz="2800" b="1" i="1" smtClean="0">
                            <a:latin typeface="Cambria Math"/>
                          </a:rPr>
                          <m:t>𝟐</m:t>
                        </m:r>
                      </m:e>
                      <m:sup>
                        <m:r>
                          <a:rPr lang="en-US" sz="2800" b="1" i="1" smtClean="0">
                            <a:latin typeface="Cambria Math"/>
                          </a:rPr>
                          <m:t>−</m:t>
                        </m:r>
                        <m:r>
                          <a:rPr lang="en-US" sz="2800" b="0" i="1" smtClean="0">
                            <a:solidFill>
                              <a:srgbClr val="00B050"/>
                            </a:solidFill>
                            <a:latin typeface="Cambria Math"/>
                          </a:rPr>
                          <m:t>𝑥</m:t>
                        </m:r>
                        <m:r>
                          <a:rPr lang="en-US" sz="2800" b="1" i="1" smtClean="0">
                            <a:latin typeface="Cambria Math"/>
                          </a:rPr>
                          <m:t>+</m:t>
                        </m:r>
                        <m:r>
                          <a:rPr lang="en-US" sz="2800" b="1" i="1" smtClean="0">
                            <a:latin typeface="Cambria Math"/>
                          </a:rPr>
                          <m:t>𝒊</m:t>
                        </m:r>
                        <m:r>
                          <a:rPr lang="en-US" sz="2800" b="1" i="1" smtClean="0">
                            <a:latin typeface="Cambria Math"/>
                          </a:rPr>
                          <m:t>−</m:t>
                        </m:r>
                        <m:r>
                          <a:rPr lang="en-US" sz="2800" b="1" i="1" smtClean="0">
                            <a:latin typeface="Cambria Math"/>
                          </a:rPr>
                          <m:t>𝟏</m:t>
                        </m:r>
                      </m:sup>
                    </m:sSup>
                  </m:oMath>
                </a14:m>
                <a:r>
                  <a:rPr lang="en-US" sz="2800" dirty="0" smtClean="0"/>
                  <a:t> </a:t>
                </a:r>
              </a:p>
            </p:txBody>
          </p:sp>
        </mc:Choice>
        <mc:Fallback xmlns="">
          <p:sp>
            <p:nvSpPr>
              <p:cNvPr id="5" name="TextBox 4"/>
              <p:cNvSpPr txBox="1">
                <a:spLocks noRot="1" noChangeAspect="1" noMove="1" noResize="1" noEditPoints="1" noAdjustHandles="1" noChangeArrowheads="1" noChangeShapeType="1" noTextEdit="1"/>
              </p:cNvSpPr>
              <p:nvPr/>
            </p:nvSpPr>
            <p:spPr>
              <a:xfrm>
                <a:off x="428959" y="152400"/>
                <a:ext cx="8228026" cy="1396023"/>
              </a:xfrm>
              <a:prstGeom prst="rect">
                <a:avLst/>
              </a:prstGeom>
              <a:blipFill rotWithShape="1">
                <a:blip r:embed="rId3"/>
                <a:stretch>
                  <a:fillRect l="-1404" t="-3448" b="-10776"/>
                </a:stretch>
              </a:blipFill>
              <a:ln w="1587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5446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959" y="3124200"/>
                <a:ext cx="8229600" cy="3581400"/>
              </a:xfrm>
            </p:spPr>
            <p:txBody>
              <a:bodyPr>
                <a:normAutofit fontScale="92500"/>
              </a:bodyPr>
              <a:lstStyle/>
              <a:p>
                <a:pPr marL="0" indent="0">
                  <a:buNone/>
                </a:pPr>
                <a:r>
                  <a:rPr lang="en-US" b="1" dirty="0" smtClean="0"/>
                  <a:t>Proof</a:t>
                </a:r>
                <a:r>
                  <a:rPr lang="en-US" dirty="0" smtClean="0">
                    <a:solidFill>
                      <a:schemeClr val="tx2"/>
                    </a:solidFill>
                  </a:rPr>
                  <a:t>: An element </a:t>
                </a:r>
                <a14:m>
                  <m:oMath xmlns:m="http://schemas.openxmlformats.org/officeDocument/2006/math">
                    <m:r>
                      <a:rPr lang="en-US" i="1">
                        <a:solidFill>
                          <a:schemeClr val="tx2"/>
                        </a:solidFill>
                        <a:latin typeface="Cambria Math"/>
                      </a:rPr>
                      <m:t>𝑧</m:t>
                    </m:r>
                    <m:r>
                      <a:rPr lang="en-US" i="1">
                        <a:solidFill>
                          <a:schemeClr val="tx2"/>
                        </a:solidFill>
                        <a:latin typeface="Cambria Math"/>
                      </a:rPr>
                      <m:t> </m:t>
                    </m:r>
                  </m:oMath>
                </a14:m>
                <a:r>
                  <a:rPr lang="en-US" dirty="0" smtClean="0">
                    <a:solidFill>
                      <a:schemeClr val="tx2"/>
                    </a:solidFill>
                  </a:rPr>
                  <a:t>of </a:t>
                </a:r>
                <a14:m>
                  <m:oMath xmlns:m="http://schemas.openxmlformats.org/officeDocument/2006/math">
                    <m:r>
                      <a:rPr lang="en-US" i="1" dirty="0">
                        <a:latin typeface="Cambria Math"/>
                      </a:rPr>
                      <m:t>𝑌</m:t>
                    </m:r>
                  </m:oMath>
                </a14:m>
                <a:r>
                  <a:rPr lang="en-US" dirty="0" smtClean="0">
                    <a:solidFill>
                      <a:schemeClr val="tx2"/>
                    </a:solidFill>
                  </a:rPr>
                  <a:t> that did not increment the counter when its value in (1) was </a:t>
                </a:r>
                <a14:m>
                  <m:oMath xmlns:m="http://schemas.openxmlformats.org/officeDocument/2006/math">
                    <m:r>
                      <a:rPr lang="en-US" b="0" i="1" dirty="0" smtClean="0">
                        <a:solidFill>
                          <a:schemeClr val="tx2"/>
                        </a:solidFill>
                        <a:latin typeface="Cambria Math"/>
                      </a:rPr>
                      <m:t>𝑦</m:t>
                    </m:r>
                    <m:r>
                      <a:rPr lang="en-US" b="0" i="1" dirty="0" smtClean="0">
                        <a:solidFill>
                          <a:schemeClr val="tx2"/>
                        </a:solidFill>
                        <a:latin typeface="Cambria Math"/>
                      </a:rPr>
                      <m:t>′</m:t>
                    </m:r>
                  </m:oMath>
                </a14:m>
                <a:r>
                  <a:rPr lang="en-US" dirty="0" smtClean="0">
                    <a:solidFill>
                      <a:schemeClr val="tx2"/>
                    </a:solidFill>
                  </a:rPr>
                  <a:t>, has </a:t>
                </a:r>
                <a14:m>
                  <m:oMath xmlns:m="http://schemas.openxmlformats.org/officeDocument/2006/math">
                    <m:r>
                      <a:rPr lang="en-US" b="0" i="1" smtClean="0">
                        <a:solidFill>
                          <a:schemeClr val="tx2"/>
                        </a:solidFill>
                        <a:latin typeface="Cambria Math"/>
                      </a:rPr>
                      <m:t>𝑢</m:t>
                    </m:r>
                    <m:d>
                      <m:dPr>
                        <m:ctrlPr>
                          <a:rPr lang="en-US" b="0" i="1" smtClean="0">
                            <a:solidFill>
                              <a:schemeClr val="tx2"/>
                            </a:solidFill>
                            <a:latin typeface="Cambria Math"/>
                          </a:rPr>
                        </m:ctrlPr>
                      </m:dPr>
                      <m:e>
                        <m:r>
                          <a:rPr lang="en-US" b="0" i="1" smtClean="0">
                            <a:solidFill>
                              <a:schemeClr val="tx2"/>
                            </a:solidFill>
                            <a:latin typeface="Cambria Math"/>
                          </a:rPr>
                          <m:t>𝑧</m:t>
                        </m:r>
                      </m:e>
                    </m:d>
                    <m:r>
                      <a:rPr lang="en-US" b="0" i="1" smtClean="0">
                        <a:solidFill>
                          <a:schemeClr val="tx2"/>
                        </a:solidFill>
                        <a:latin typeface="Cambria Math"/>
                      </a:rPr>
                      <m:t>∈[</m:t>
                    </m:r>
                    <m:sSup>
                      <m:sSupPr>
                        <m:ctrlPr>
                          <a:rPr lang="en-US" b="0" i="1" smtClean="0">
                            <a:solidFill>
                              <a:schemeClr val="tx2"/>
                            </a:solidFill>
                            <a:latin typeface="Cambria Math"/>
                          </a:rPr>
                        </m:ctrlPr>
                      </m:sSupPr>
                      <m:e>
                        <m:r>
                          <a:rPr lang="en-US" b="0" i="1" smtClean="0">
                            <a:solidFill>
                              <a:schemeClr val="tx2"/>
                            </a:solidFill>
                            <a:latin typeface="Cambria Math"/>
                          </a:rPr>
                          <m:t>2</m:t>
                        </m:r>
                      </m:e>
                      <m:sup>
                        <m:r>
                          <a:rPr lang="en-US" b="0" i="1" smtClean="0">
                            <a:solidFill>
                              <a:schemeClr val="tx2"/>
                            </a:solidFill>
                            <a:latin typeface="Cambria Math"/>
                          </a:rPr>
                          <m:t>−</m:t>
                        </m:r>
                        <m:r>
                          <a:rPr lang="en-US" b="0" i="1" smtClean="0">
                            <a:solidFill>
                              <a:schemeClr val="tx2"/>
                            </a:solidFill>
                            <a:latin typeface="Cambria Math"/>
                          </a:rPr>
                          <m:t>𝑦</m:t>
                        </m:r>
                        <m:r>
                          <a:rPr lang="en-US" b="0" i="1" smtClean="0">
                            <a:solidFill>
                              <a:schemeClr val="tx2"/>
                            </a:solidFill>
                            <a:latin typeface="Cambria Math"/>
                          </a:rPr>
                          <m:t>′</m:t>
                        </m:r>
                      </m:sup>
                    </m:sSup>
                    <m:r>
                      <a:rPr lang="en-US" b="0" i="1" smtClean="0">
                        <a:solidFill>
                          <a:schemeClr val="tx2"/>
                        </a:solidFill>
                        <a:latin typeface="Cambria Math"/>
                      </a:rPr>
                      <m:t>,1]</m:t>
                    </m:r>
                  </m:oMath>
                </a14:m>
                <a:r>
                  <a:rPr lang="en-US" dirty="0" smtClean="0">
                    <a:solidFill>
                      <a:schemeClr val="tx2"/>
                    </a:solidFill>
                  </a:rPr>
                  <a:t>.</a:t>
                </a:r>
              </a:p>
              <a:p>
                <a:pPr marL="0" indent="0">
                  <a:buNone/>
                </a:pPr>
                <a:r>
                  <a:rPr lang="en-US" dirty="0" smtClean="0">
                    <a:solidFill>
                      <a:schemeClr val="tx2"/>
                    </a:solidFill>
                  </a:rPr>
                  <a:t>Since we have </a:t>
                </a:r>
                <a14:m>
                  <m:oMath xmlns:m="http://schemas.openxmlformats.org/officeDocument/2006/math">
                    <m:r>
                      <a:rPr lang="en-US" b="0" i="1" smtClean="0">
                        <a:solidFill>
                          <a:schemeClr val="tx2"/>
                        </a:solidFill>
                        <a:latin typeface="Cambria Math"/>
                      </a:rPr>
                      <m:t>𝑥</m:t>
                    </m:r>
                    <m:r>
                      <a:rPr lang="en-US" b="0" i="1" smtClean="0">
                        <a:solidFill>
                          <a:schemeClr val="tx2"/>
                        </a:solidFill>
                        <a:latin typeface="Cambria Math"/>
                      </a:rPr>
                      <m:t>≥</m:t>
                    </m:r>
                    <m:r>
                      <a:rPr lang="en-US" b="0" i="1" smtClean="0">
                        <a:solidFill>
                          <a:schemeClr val="tx2"/>
                        </a:solidFill>
                        <a:latin typeface="Cambria Math"/>
                      </a:rPr>
                      <m:t>𝑦</m:t>
                    </m:r>
                    <m:r>
                      <a:rPr lang="en-US" b="0" i="1" smtClean="0">
                        <a:solidFill>
                          <a:schemeClr val="tx2"/>
                        </a:solidFill>
                        <a:latin typeface="Cambria Math"/>
                      </a:rPr>
                      <m:t>′</m:t>
                    </m:r>
                  </m:oMath>
                </a14:m>
                <a:r>
                  <a:rPr lang="en-US" dirty="0" smtClean="0">
                    <a:solidFill>
                      <a:schemeClr val="tx2"/>
                    </a:solidFill>
                  </a:rPr>
                  <a:t>, this element will also not increment in (2), since </a:t>
                </a:r>
                <a14:m>
                  <m:oMath xmlns:m="http://schemas.openxmlformats.org/officeDocument/2006/math">
                    <m:r>
                      <m:rPr>
                        <m:sty m:val="p"/>
                      </m:rPr>
                      <a:rPr lang="en-US" i="0">
                        <a:solidFill>
                          <a:schemeClr val="tx2"/>
                        </a:solidFill>
                        <a:latin typeface="Cambria Math"/>
                      </a:rPr>
                      <m:t>u</m:t>
                    </m:r>
                    <m:d>
                      <m:dPr>
                        <m:ctrlPr>
                          <a:rPr lang="en-US" i="1">
                            <a:solidFill>
                              <a:schemeClr val="tx2"/>
                            </a:solidFill>
                            <a:latin typeface="Cambria Math"/>
                          </a:rPr>
                        </m:ctrlPr>
                      </m:dPr>
                      <m:e>
                        <m:r>
                          <a:rPr lang="en-US" i="1">
                            <a:solidFill>
                              <a:schemeClr val="tx2"/>
                            </a:solidFill>
                            <a:latin typeface="Cambria Math"/>
                          </a:rPr>
                          <m:t>𝑧</m:t>
                        </m:r>
                      </m:e>
                    </m:d>
                    <m:r>
                      <a:rPr lang="en-US" b="0" i="1" smtClean="0">
                        <a:solidFill>
                          <a:schemeClr val="tx2"/>
                        </a:solidFill>
                        <a:latin typeface="Cambria Math"/>
                      </a:rPr>
                      <m:t>≥</m:t>
                    </m:r>
                    <m:sSup>
                      <m:sSupPr>
                        <m:ctrlPr>
                          <a:rPr lang="en-US" b="0" i="1" smtClean="0">
                            <a:solidFill>
                              <a:schemeClr val="tx2"/>
                            </a:solidFill>
                            <a:latin typeface="Cambria Math"/>
                          </a:rPr>
                        </m:ctrlPr>
                      </m:sSupPr>
                      <m:e>
                        <m:r>
                          <a:rPr lang="en-US" b="0" i="1" smtClean="0">
                            <a:solidFill>
                              <a:schemeClr val="tx2"/>
                            </a:solidFill>
                            <a:latin typeface="Cambria Math"/>
                          </a:rPr>
                          <m:t>2</m:t>
                        </m:r>
                      </m:e>
                      <m:sup>
                        <m:r>
                          <a:rPr lang="en-US" b="0" i="1" smtClean="0">
                            <a:solidFill>
                              <a:schemeClr val="tx2"/>
                            </a:solidFill>
                            <a:latin typeface="Cambria Math"/>
                          </a:rPr>
                          <m:t>−</m:t>
                        </m:r>
                        <m:sSup>
                          <m:sSupPr>
                            <m:ctrlPr>
                              <a:rPr lang="en-US" b="0" i="1" smtClean="0">
                                <a:solidFill>
                                  <a:schemeClr val="tx2"/>
                                </a:solidFill>
                                <a:latin typeface="Cambria Math"/>
                              </a:rPr>
                            </m:ctrlPr>
                          </m:sSupPr>
                          <m:e>
                            <m:r>
                              <a:rPr lang="en-US" b="0" i="1" smtClean="0">
                                <a:solidFill>
                                  <a:schemeClr val="tx2"/>
                                </a:solidFill>
                                <a:latin typeface="Cambria Math"/>
                              </a:rPr>
                              <m:t>𝑦</m:t>
                            </m:r>
                          </m:e>
                          <m:sup>
                            <m:r>
                              <a:rPr lang="en-US" b="0" i="1" smtClean="0">
                                <a:solidFill>
                                  <a:schemeClr val="tx2"/>
                                </a:solidFill>
                                <a:latin typeface="Cambria Math"/>
                              </a:rPr>
                              <m:t>′</m:t>
                            </m:r>
                          </m:sup>
                        </m:sSup>
                      </m:sup>
                    </m:sSup>
                    <m:r>
                      <a:rPr lang="en-US" b="0" i="1" smtClean="0">
                        <a:solidFill>
                          <a:schemeClr val="tx2"/>
                        </a:solidFill>
                        <a:latin typeface="Cambria Math"/>
                      </a:rPr>
                      <m:t>≥</m:t>
                    </m:r>
                    <m:sSup>
                      <m:sSupPr>
                        <m:ctrlPr>
                          <a:rPr lang="en-US" b="0" i="1" smtClean="0">
                            <a:solidFill>
                              <a:schemeClr val="tx2"/>
                            </a:solidFill>
                            <a:latin typeface="Cambria Math"/>
                          </a:rPr>
                        </m:ctrlPr>
                      </m:sSupPr>
                      <m:e>
                        <m:r>
                          <a:rPr lang="en-US" b="0" i="1" smtClean="0">
                            <a:solidFill>
                              <a:schemeClr val="tx2"/>
                            </a:solidFill>
                            <a:latin typeface="Cambria Math"/>
                          </a:rPr>
                          <m:t>2</m:t>
                        </m:r>
                      </m:e>
                      <m:sup>
                        <m:r>
                          <a:rPr lang="en-US" b="0" i="1" smtClean="0">
                            <a:solidFill>
                              <a:schemeClr val="tx2"/>
                            </a:solidFill>
                            <a:latin typeface="Cambria Math"/>
                          </a:rPr>
                          <m:t>−</m:t>
                        </m:r>
                        <m:r>
                          <a:rPr lang="en-US" b="0" i="1" smtClean="0">
                            <a:solidFill>
                              <a:schemeClr val="tx2"/>
                            </a:solidFill>
                            <a:latin typeface="Cambria Math"/>
                          </a:rPr>
                          <m:t>𝑥</m:t>
                        </m:r>
                      </m:sup>
                    </m:sSup>
                  </m:oMath>
                </a14:m>
                <a:r>
                  <a:rPr lang="en-US" dirty="0" smtClean="0">
                    <a:solidFill>
                      <a:schemeClr val="tx2"/>
                    </a:solidFill>
                  </a:rPr>
                  <a:t>.</a:t>
                </a:r>
              </a:p>
              <a:p>
                <a:pPr marL="0" indent="0">
                  <a:buNone/>
                </a:pPr>
                <a:r>
                  <a:rPr lang="en-US" dirty="0" smtClean="0">
                    <a:solidFill>
                      <a:schemeClr val="tx2"/>
                    </a:solidFill>
                  </a:rPr>
                  <a:t>The counter in neither (1) nor (2) changes after processing </a:t>
                </a:r>
                <a14:m>
                  <m:oMath xmlns:m="http://schemas.openxmlformats.org/officeDocument/2006/math">
                    <m:r>
                      <a:rPr lang="en-US" b="0" i="1" smtClean="0">
                        <a:solidFill>
                          <a:schemeClr val="tx2"/>
                        </a:solidFill>
                        <a:latin typeface="Cambria Math"/>
                      </a:rPr>
                      <m:t>𝑧</m:t>
                    </m:r>
                  </m:oMath>
                </a14:m>
                <a:r>
                  <a:rPr lang="en-US" dirty="0" smtClean="0">
                    <a:solidFill>
                      <a:schemeClr val="tx2"/>
                    </a:solidFill>
                  </a:rPr>
                  <a:t>, so we maintain the relation </a:t>
                </a:r>
                <a14:m>
                  <m:oMath xmlns:m="http://schemas.openxmlformats.org/officeDocument/2006/math">
                    <m:r>
                      <a:rPr lang="en-US" i="1">
                        <a:solidFill>
                          <a:schemeClr val="tx2"/>
                        </a:solidFill>
                        <a:latin typeface="Cambria Math"/>
                      </a:rPr>
                      <m:t>𝑥</m:t>
                    </m:r>
                    <m:r>
                      <a:rPr lang="en-US" i="1">
                        <a:solidFill>
                          <a:schemeClr val="tx2"/>
                        </a:solidFill>
                        <a:latin typeface="Cambria Math"/>
                      </a:rPr>
                      <m:t>≥</m:t>
                    </m:r>
                    <m:r>
                      <a:rPr lang="en-US" b="0" i="1" smtClean="0">
                        <a:solidFill>
                          <a:schemeClr val="tx2"/>
                        </a:solidFill>
                        <a:latin typeface="Cambria Math"/>
                      </a:rPr>
                      <m:t>𝑦</m:t>
                    </m:r>
                    <m:r>
                      <a:rPr lang="en-US" b="0" i="1" smtClean="0">
                        <a:solidFill>
                          <a:schemeClr val="tx2"/>
                        </a:solidFill>
                        <a:latin typeface="Cambria Math"/>
                      </a:rPr>
                      <m:t>′</m:t>
                    </m:r>
                  </m:oMath>
                </a14:m>
                <a:r>
                  <a:rPr lang="en-US" dirty="0" smtClean="0">
                    <a:solidFill>
                      <a:schemeClr val="tx2"/>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959" y="3124200"/>
                <a:ext cx="8229600" cy="3581400"/>
              </a:xfrm>
              <a:blipFill rotWithShape="1">
                <a:blip r:embed="rId5"/>
                <a:stretch>
                  <a:fillRect l="-1704" t="-2044" r="-2444" b="-40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8959" y="152400"/>
                <a:ext cx="8228026" cy="1396023"/>
              </a:xfrm>
              <a:prstGeom prst="rect">
                <a:avLst/>
              </a:prstGeom>
              <a:noFill/>
              <a:ln w="15875">
                <a:solidFill>
                  <a:schemeClr val="accent1"/>
                </a:solidFill>
              </a:ln>
            </p:spPr>
            <p:txBody>
              <a:bodyPr wrap="square" rtlCol="0">
                <a:spAutoFit/>
              </a:bodyPr>
              <a:lstStyle/>
              <a:p>
                <a:r>
                  <a:rPr lang="en-US" sz="2800" dirty="0" smtClean="0"/>
                  <a:t>Merge the Morris counts </a:t>
                </a:r>
                <a14:m>
                  <m:oMath xmlns:m="http://schemas.openxmlformats.org/officeDocument/2006/math">
                    <m:r>
                      <a:rPr lang="en-US" sz="2800" b="1" i="1">
                        <a:solidFill>
                          <a:srgbClr val="00B050"/>
                        </a:solidFill>
                        <a:latin typeface="Cambria Math"/>
                      </a:rPr>
                      <m:t>𝒙</m:t>
                    </m:r>
                  </m:oMath>
                </a14:m>
                <a:r>
                  <a:rPr lang="en-US" sz="2800" dirty="0" smtClean="0">
                    <a:solidFill>
                      <a:srgbClr val="00B050"/>
                    </a:solidFill>
                  </a:rPr>
                  <a:t>, </a:t>
                </a:r>
                <a14:m>
                  <m:oMath xmlns:m="http://schemas.openxmlformats.org/officeDocument/2006/math">
                    <m:r>
                      <a:rPr lang="en-US" sz="2800" b="1" i="1">
                        <a:solidFill>
                          <a:schemeClr val="tx2"/>
                        </a:solidFill>
                        <a:latin typeface="Cambria Math"/>
                      </a:rPr>
                      <m:t>𝒚</m:t>
                    </m:r>
                  </m:oMath>
                </a14:m>
                <a:r>
                  <a:rPr lang="en-US" sz="2800" dirty="0" smtClean="0">
                    <a:solidFill>
                      <a:schemeClr val="tx2"/>
                    </a:solidFill>
                  </a:rPr>
                  <a:t> </a:t>
                </a:r>
                <a:r>
                  <a:rPr lang="en-US" sz="2800" dirty="0" smtClean="0"/>
                  <a:t>(into </a:t>
                </a:r>
                <a14:m>
                  <m:oMath xmlns:m="http://schemas.openxmlformats.org/officeDocument/2006/math">
                    <m:r>
                      <a:rPr lang="en-US" sz="2800" b="1" i="1" smtClean="0">
                        <a:solidFill>
                          <a:srgbClr val="00B050"/>
                        </a:solidFill>
                        <a:latin typeface="Cambria Math"/>
                      </a:rPr>
                      <m:t>𝒙</m:t>
                    </m:r>
                  </m:oMath>
                </a14:m>
                <a:r>
                  <a:rPr lang="en-US" sz="2800" dirty="0" smtClean="0"/>
                  <a:t>):</a:t>
                </a:r>
              </a:p>
              <a:p>
                <a:pPr marL="457200" indent="-457200">
                  <a:buFont typeface="Wingdings" panose="05000000000000000000" pitchFamily="2" charset="2"/>
                  <a:buChar char="§"/>
                </a:pPr>
                <a:r>
                  <a:rPr lang="en-US" sz="2800" dirty="0"/>
                  <a:t>F</a:t>
                </a:r>
                <a:r>
                  <a:rPr lang="en-US" sz="2800" dirty="0" smtClean="0"/>
                  <a:t>or  </a:t>
                </a:r>
                <a14:m>
                  <m:oMath xmlns:m="http://schemas.openxmlformats.org/officeDocument/2006/math">
                    <m:r>
                      <a:rPr lang="en-US" sz="2800" b="0" i="1" smtClean="0">
                        <a:latin typeface="Cambria Math"/>
                      </a:rPr>
                      <m:t>𝑖</m:t>
                    </m:r>
                    <m:r>
                      <a:rPr lang="en-US" sz="2800" b="0" i="1" smtClean="0">
                        <a:latin typeface="Cambria Math"/>
                      </a:rPr>
                      <m:t>=1…</m:t>
                    </m:r>
                    <m:r>
                      <a:rPr lang="en-US" sz="2800" b="1" i="1" smtClean="0">
                        <a:solidFill>
                          <a:schemeClr val="tx2"/>
                        </a:solidFill>
                        <a:latin typeface="Cambria Math"/>
                      </a:rPr>
                      <m:t>𝒚</m:t>
                    </m:r>
                  </m:oMath>
                </a14:m>
                <a:r>
                  <a:rPr lang="en-US" sz="2800" dirty="0" smtClean="0"/>
                  <a:t> </a:t>
                </a:r>
              </a:p>
              <a:p>
                <a:pPr marL="457200" indent="-457200">
                  <a:buFont typeface="Wingdings" panose="05000000000000000000" pitchFamily="2" charset="2"/>
                  <a:buChar char="§"/>
                </a:pPr>
                <a:r>
                  <a:rPr lang="en-US" sz="2800" dirty="0" smtClean="0"/>
                  <a:t>Increment </a:t>
                </a:r>
                <a14:m>
                  <m:oMath xmlns:m="http://schemas.openxmlformats.org/officeDocument/2006/math">
                    <m:r>
                      <a:rPr lang="en-US" sz="2800" b="1" i="1" smtClean="0">
                        <a:solidFill>
                          <a:srgbClr val="00B050"/>
                        </a:solidFill>
                        <a:latin typeface="Cambria Math"/>
                      </a:rPr>
                      <m:t>𝒙</m:t>
                    </m:r>
                  </m:oMath>
                </a14:m>
                <a:r>
                  <a:rPr lang="en-US" sz="2800" dirty="0" smtClean="0"/>
                  <a:t> with probability </a:t>
                </a:r>
                <a14:m>
                  <m:oMath xmlns:m="http://schemas.openxmlformats.org/officeDocument/2006/math">
                    <m:sSup>
                      <m:sSupPr>
                        <m:ctrlPr>
                          <a:rPr lang="en-US" sz="2800" b="1" i="1" smtClean="0">
                            <a:latin typeface="Cambria Math"/>
                          </a:rPr>
                        </m:ctrlPr>
                      </m:sSupPr>
                      <m:e>
                        <m:r>
                          <a:rPr lang="en-US" sz="2800" b="1" i="1" smtClean="0">
                            <a:latin typeface="Cambria Math"/>
                          </a:rPr>
                          <m:t>𝟐</m:t>
                        </m:r>
                      </m:e>
                      <m:sup>
                        <m:r>
                          <a:rPr lang="en-US" sz="2800" b="1" i="1" smtClean="0">
                            <a:latin typeface="Cambria Math"/>
                          </a:rPr>
                          <m:t>−</m:t>
                        </m:r>
                        <m:r>
                          <a:rPr lang="en-US" sz="2800" b="0" i="1" smtClean="0">
                            <a:solidFill>
                              <a:srgbClr val="00B050"/>
                            </a:solidFill>
                            <a:latin typeface="Cambria Math"/>
                          </a:rPr>
                          <m:t>𝑥</m:t>
                        </m:r>
                        <m:r>
                          <a:rPr lang="en-US" sz="2800" b="1" i="1" smtClean="0">
                            <a:latin typeface="Cambria Math"/>
                          </a:rPr>
                          <m:t>+</m:t>
                        </m:r>
                        <m:r>
                          <a:rPr lang="en-US" sz="2800" b="1" i="1" smtClean="0">
                            <a:latin typeface="Cambria Math"/>
                          </a:rPr>
                          <m:t>𝒊</m:t>
                        </m:r>
                        <m:r>
                          <a:rPr lang="en-US" sz="2800" b="1" i="1" smtClean="0">
                            <a:latin typeface="Cambria Math"/>
                          </a:rPr>
                          <m:t>−</m:t>
                        </m:r>
                        <m:r>
                          <a:rPr lang="en-US" sz="2800" b="1" i="1" smtClean="0">
                            <a:latin typeface="Cambria Math"/>
                          </a:rPr>
                          <m:t>𝟏</m:t>
                        </m:r>
                      </m:sup>
                    </m:sSup>
                  </m:oMath>
                </a14:m>
                <a:r>
                  <a:rPr lang="en-US" sz="2800" dirty="0" smtClean="0"/>
                  <a:t> </a:t>
                </a:r>
              </a:p>
            </p:txBody>
          </p:sp>
        </mc:Choice>
        <mc:Fallback xmlns="">
          <p:sp>
            <p:nvSpPr>
              <p:cNvPr id="5" name="TextBox 4"/>
              <p:cNvSpPr txBox="1">
                <a:spLocks noRot="1" noChangeAspect="1" noMove="1" noResize="1" noEditPoints="1" noAdjustHandles="1" noChangeArrowheads="1" noChangeShapeType="1" noTextEdit="1"/>
              </p:cNvSpPr>
              <p:nvPr/>
            </p:nvSpPr>
            <p:spPr>
              <a:xfrm>
                <a:off x="428959" y="152400"/>
                <a:ext cx="8228026" cy="1396023"/>
              </a:xfrm>
              <a:prstGeom prst="rect">
                <a:avLst/>
              </a:prstGeom>
              <a:blipFill rotWithShape="1">
                <a:blip r:embed="rId3"/>
                <a:stretch>
                  <a:fillRect l="-1404" t="-3448" b="-10776"/>
                </a:stretch>
              </a:blipFill>
              <a:ln w="158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199572" y="1836057"/>
                <a:ext cx="86868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dirty="0" smtClean="0"/>
                  <a:t>Elements of </a:t>
                </a:r>
                <a14:m>
                  <m:oMath xmlns:m="http://schemas.openxmlformats.org/officeDocument/2006/math">
                    <m:r>
                      <a:rPr lang="en-US" i="1" dirty="0" smtClean="0">
                        <a:latin typeface="Cambria Math"/>
                      </a:rPr>
                      <m:t>𝑌</m:t>
                    </m:r>
                    <m:r>
                      <a:rPr lang="en-US" i="1" dirty="0" smtClean="0">
                        <a:latin typeface="Cambria Math"/>
                      </a:rPr>
                      <m:t> </m:t>
                    </m:r>
                  </m:oMath>
                </a14:m>
                <a:r>
                  <a:rPr lang="en-US" dirty="0" smtClean="0"/>
                  <a:t>that did not increment in (1) do not increment in (any corresponding run of) (2)</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99572" y="1836057"/>
                <a:ext cx="8686800" cy="1066800"/>
              </a:xfrm>
              <a:prstGeom prst="rect">
                <a:avLst/>
              </a:prstGeom>
              <a:blipFill rotWithShape="1">
                <a:blip r:embed="rId4"/>
                <a:stretch>
                  <a:fillRect l="-1614" t="-6857" b="-18857"/>
                </a:stretch>
              </a:blipFill>
            </p:spPr>
            <p:txBody>
              <a:bodyPr/>
              <a:lstStyle/>
              <a:p>
                <a:r>
                  <a:rPr lang="en-US">
                    <a:noFill/>
                  </a:rPr>
                  <a:t> </a:t>
                </a:r>
              </a:p>
            </p:txBody>
          </p:sp>
        </mc:Fallback>
      </mc:AlternateContent>
    </p:spTree>
    <p:extLst>
      <p:ext uri="{BB962C8B-B14F-4D97-AF65-F5344CB8AC3E}">
        <p14:creationId xmlns:p14="http://schemas.microsoft.com/office/powerpoint/2010/main" val="235586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9156" y="1752601"/>
                <a:ext cx="8229600" cy="1828800"/>
              </a:xfrm>
            </p:spPr>
            <p:txBody>
              <a:bodyPr/>
              <a:lstStyle/>
              <a:p>
                <a:pPr>
                  <a:buFont typeface="Wingdings" panose="05000000000000000000" pitchFamily="2" charset="2"/>
                  <a:buChar char="§"/>
                </a:pPr>
                <a:r>
                  <a:rPr lang="en-US" dirty="0" smtClean="0"/>
                  <a:t>Element </a:t>
                </a:r>
                <a14:m>
                  <m:oMath xmlns:m="http://schemas.openxmlformats.org/officeDocument/2006/math">
                    <m:r>
                      <a:rPr lang="en-US" i="1" dirty="0" smtClean="0">
                        <a:latin typeface="Cambria Math"/>
                      </a:rPr>
                      <m:t>𝑧</m:t>
                    </m:r>
                  </m:oMath>
                </a14:m>
                <a:r>
                  <a:rPr lang="en-US" dirty="0" smtClean="0"/>
                  <a:t> that had the </a:t>
                </a:r>
                <a14:m>
                  <m:oMath xmlns:m="http://schemas.openxmlformats.org/officeDocument/2006/math">
                    <m:sSup>
                      <m:sSupPr>
                        <m:ctrlPr>
                          <a:rPr lang="en-US" b="0" i="1" dirty="0" smtClean="0">
                            <a:latin typeface="Cambria Math"/>
                          </a:rPr>
                        </m:ctrlPr>
                      </m:sSupPr>
                      <m:e>
                        <m:r>
                          <a:rPr lang="en-US" i="1" dirty="0" smtClean="0">
                            <a:latin typeface="Cambria Math"/>
                          </a:rPr>
                          <m:t>𝑖</m:t>
                        </m:r>
                      </m:e>
                      <m:sup>
                        <m:r>
                          <a:rPr lang="en-US" b="0" i="1" dirty="0" smtClean="0">
                            <a:latin typeface="Cambria Math"/>
                          </a:rPr>
                          <m:t>𝑡h</m:t>
                        </m:r>
                      </m:sup>
                    </m:sSup>
                  </m:oMath>
                </a14:m>
                <a:r>
                  <a:rPr lang="en-US" dirty="0" smtClean="0"/>
                  <a:t> increment in (1), conditioned on </a:t>
                </a:r>
                <a14:m>
                  <m:oMath xmlns:m="http://schemas.openxmlformats.org/officeDocument/2006/math">
                    <m:r>
                      <a:rPr lang="en-US" i="1" dirty="0">
                        <a:latin typeface="Cambria Math"/>
                      </a:rPr>
                      <m:t>𝑥</m:t>
                    </m:r>
                  </m:oMath>
                </a14:m>
                <a:r>
                  <a:rPr lang="en-US" dirty="0" smtClean="0"/>
                  <a:t> in the simulation so far, increments in (2) with probability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m:t>
                        </m:r>
                        <m:r>
                          <a:rPr lang="en-US" i="1">
                            <a:solidFill>
                              <a:srgbClr val="00B050"/>
                            </a:solidFill>
                            <a:latin typeface="Cambria Math"/>
                          </a:rPr>
                          <m:t>𝑥</m:t>
                        </m:r>
                        <m:r>
                          <a:rPr lang="en-US" b="1" i="1">
                            <a:latin typeface="Cambria Math"/>
                          </a:rPr>
                          <m:t>+</m:t>
                        </m:r>
                        <m:r>
                          <a:rPr lang="en-US" b="1" i="1">
                            <a:latin typeface="Cambria Math"/>
                          </a:rPr>
                          <m:t>𝒊</m:t>
                        </m:r>
                        <m:r>
                          <a:rPr lang="en-US" b="1" i="1">
                            <a:latin typeface="Cambria Math"/>
                          </a:rPr>
                          <m:t>−</m:t>
                        </m:r>
                        <m:r>
                          <a:rPr lang="en-US" b="1" i="1">
                            <a:latin typeface="Cambria Math"/>
                          </a:rPr>
                          <m:t>𝟏</m:t>
                        </m:r>
                      </m:sup>
                    </m:sSup>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9156" y="1752601"/>
                <a:ext cx="8229600" cy="1828800"/>
              </a:xfrm>
              <a:blipFill rotWithShape="1">
                <a:blip r:embed="rId5"/>
                <a:stretch>
                  <a:fillRect l="-1704" t="-3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28959" y="152400"/>
                <a:ext cx="8228026" cy="1396023"/>
              </a:xfrm>
              <a:prstGeom prst="rect">
                <a:avLst/>
              </a:prstGeom>
              <a:noFill/>
              <a:ln w="15875">
                <a:solidFill>
                  <a:schemeClr val="accent1"/>
                </a:solidFill>
              </a:ln>
            </p:spPr>
            <p:txBody>
              <a:bodyPr wrap="square" rtlCol="0">
                <a:spAutoFit/>
              </a:bodyPr>
              <a:lstStyle/>
              <a:p>
                <a:r>
                  <a:rPr lang="en-US" sz="2800" dirty="0" smtClean="0"/>
                  <a:t>Merge the Morris counts </a:t>
                </a:r>
                <a14:m>
                  <m:oMath xmlns:m="http://schemas.openxmlformats.org/officeDocument/2006/math">
                    <m:r>
                      <a:rPr lang="en-US" sz="2800" b="1" i="1">
                        <a:solidFill>
                          <a:srgbClr val="00B050"/>
                        </a:solidFill>
                        <a:latin typeface="Cambria Math"/>
                      </a:rPr>
                      <m:t>𝒙</m:t>
                    </m:r>
                  </m:oMath>
                </a14:m>
                <a:r>
                  <a:rPr lang="en-US" sz="2800" dirty="0" smtClean="0">
                    <a:solidFill>
                      <a:srgbClr val="00B050"/>
                    </a:solidFill>
                  </a:rPr>
                  <a:t>, </a:t>
                </a:r>
                <a14:m>
                  <m:oMath xmlns:m="http://schemas.openxmlformats.org/officeDocument/2006/math">
                    <m:r>
                      <a:rPr lang="en-US" sz="2800" b="1" i="1">
                        <a:solidFill>
                          <a:schemeClr val="tx2"/>
                        </a:solidFill>
                        <a:latin typeface="Cambria Math"/>
                      </a:rPr>
                      <m:t>𝒚</m:t>
                    </m:r>
                  </m:oMath>
                </a14:m>
                <a:r>
                  <a:rPr lang="en-US" sz="2800" dirty="0" smtClean="0">
                    <a:solidFill>
                      <a:schemeClr val="tx2"/>
                    </a:solidFill>
                  </a:rPr>
                  <a:t> </a:t>
                </a:r>
                <a:r>
                  <a:rPr lang="en-US" sz="2800" dirty="0" smtClean="0"/>
                  <a:t>(into </a:t>
                </a:r>
                <a14:m>
                  <m:oMath xmlns:m="http://schemas.openxmlformats.org/officeDocument/2006/math">
                    <m:r>
                      <a:rPr lang="en-US" sz="2800" b="1" i="1" smtClean="0">
                        <a:solidFill>
                          <a:srgbClr val="00B050"/>
                        </a:solidFill>
                        <a:latin typeface="Cambria Math"/>
                      </a:rPr>
                      <m:t>𝒙</m:t>
                    </m:r>
                  </m:oMath>
                </a14:m>
                <a:r>
                  <a:rPr lang="en-US" sz="2800" dirty="0" smtClean="0"/>
                  <a:t>):</a:t>
                </a:r>
              </a:p>
              <a:p>
                <a:pPr marL="457200" indent="-457200">
                  <a:buFont typeface="Wingdings" panose="05000000000000000000" pitchFamily="2" charset="2"/>
                  <a:buChar char="§"/>
                </a:pPr>
                <a:r>
                  <a:rPr lang="en-US" sz="2800" dirty="0"/>
                  <a:t>F</a:t>
                </a:r>
                <a:r>
                  <a:rPr lang="en-US" sz="2800" dirty="0" smtClean="0"/>
                  <a:t>or  </a:t>
                </a:r>
                <a14:m>
                  <m:oMath xmlns:m="http://schemas.openxmlformats.org/officeDocument/2006/math">
                    <m:r>
                      <a:rPr lang="en-US" sz="2800" b="0" i="1" smtClean="0">
                        <a:latin typeface="Cambria Math"/>
                      </a:rPr>
                      <m:t>𝑖</m:t>
                    </m:r>
                    <m:r>
                      <a:rPr lang="en-US" sz="2800" b="0" i="1" smtClean="0">
                        <a:latin typeface="Cambria Math"/>
                      </a:rPr>
                      <m:t>=1…</m:t>
                    </m:r>
                    <m:r>
                      <a:rPr lang="en-US" sz="2800" b="1" i="1" smtClean="0">
                        <a:solidFill>
                          <a:schemeClr val="tx2"/>
                        </a:solidFill>
                        <a:latin typeface="Cambria Math"/>
                      </a:rPr>
                      <m:t>𝒚</m:t>
                    </m:r>
                  </m:oMath>
                </a14:m>
                <a:r>
                  <a:rPr lang="en-US" sz="2800" dirty="0" smtClean="0"/>
                  <a:t> </a:t>
                </a:r>
              </a:p>
              <a:p>
                <a:pPr marL="457200" indent="-457200">
                  <a:buFont typeface="Wingdings" panose="05000000000000000000" pitchFamily="2" charset="2"/>
                  <a:buChar char="§"/>
                </a:pPr>
                <a:r>
                  <a:rPr lang="en-US" sz="2800" dirty="0" smtClean="0"/>
                  <a:t>Increment </a:t>
                </a:r>
                <a14:m>
                  <m:oMath xmlns:m="http://schemas.openxmlformats.org/officeDocument/2006/math">
                    <m:r>
                      <a:rPr lang="en-US" sz="2800" b="1" i="1" smtClean="0">
                        <a:solidFill>
                          <a:srgbClr val="00B050"/>
                        </a:solidFill>
                        <a:latin typeface="Cambria Math"/>
                      </a:rPr>
                      <m:t>𝒙</m:t>
                    </m:r>
                  </m:oMath>
                </a14:m>
                <a:r>
                  <a:rPr lang="en-US" sz="2800" dirty="0" smtClean="0"/>
                  <a:t> with probability </a:t>
                </a:r>
                <a14:m>
                  <m:oMath xmlns:m="http://schemas.openxmlformats.org/officeDocument/2006/math">
                    <m:sSup>
                      <m:sSupPr>
                        <m:ctrlPr>
                          <a:rPr lang="en-US" sz="2800" b="1" i="1" smtClean="0">
                            <a:latin typeface="Cambria Math"/>
                          </a:rPr>
                        </m:ctrlPr>
                      </m:sSupPr>
                      <m:e>
                        <m:r>
                          <a:rPr lang="en-US" sz="2800" b="1" i="1" smtClean="0">
                            <a:latin typeface="Cambria Math"/>
                          </a:rPr>
                          <m:t>𝟐</m:t>
                        </m:r>
                      </m:e>
                      <m:sup>
                        <m:r>
                          <a:rPr lang="en-US" sz="2800" b="1" i="1" smtClean="0">
                            <a:latin typeface="Cambria Math"/>
                          </a:rPr>
                          <m:t>−</m:t>
                        </m:r>
                        <m:r>
                          <a:rPr lang="en-US" sz="2800" b="0" i="1" smtClean="0">
                            <a:solidFill>
                              <a:srgbClr val="00B050"/>
                            </a:solidFill>
                            <a:latin typeface="Cambria Math"/>
                          </a:rPr>
                          <m:t>𝑥</m:t>
                        </m:r>
                        <m:r>
                          <a:rPr lang="en-US" sz="2800" b="1" i="1" smtClean="0">
                            <a:latin typeface="Cambria Math"/>
                          </a:rPr>
                          <m:t>+</m:t>
                        </m:r>
                        <m:r>
                          <a:rPr lang="en-US" sz="2800" b="1" i="1" smtClean="0">
                            <a:latin typeface="Cambria Math"/>
                          </a:rPr>
                          <m:t>𝒊</m:t>
                        </m:r>
                        <m:r>
                          <a:rPr lang="en-US" sz="2800" b="1" i="1" smtClean="0">
                            <a:latin typeface="Cambria Math"/>
                          </a:rPr>
                          <m:t>−</m:t>
                        </m:r>
                        <m:r>
                          <a:rPr lang="en-US" sz="2800" b="1" i="1" smtClean="0">
                            <a:latin typeface="Cambria Math"/>
                          </a:rPr>
                          <m:t>𝟏</m:t>
                        </m:r>
                      </m:sup>
                    </m:sSup>
                  </m:oMath>
                </a14:m>
                <a:r>
                  <a:rPr lang="en-US" sz="2800" dirty="0" smtClean="0"/>
                  <a:t> </a:t>
                </a:r>
              </a:p>
            </p:txBody>
          </p:sp>
        </mc:Choice>
        <mc:Fallback xmlns="">
          <p:sp>
            <p:nvSpPr>
              <p:cNvPr id="5" name="TextBox 4"/>
              <p:cNvSpPr txBox="1">
                <a:spLocks noRot="1" noChangeAspect="1" noMove="1" noResize="1" noEditPoints="1" noAdjustHandles="1" noChangeArrowheads="1" noChangeShapeType="1" noTextEdit="1"/>
              </p:cNvSpPr>
              <p:nvPr/>
            </p:nvSpPr>
            <p:spPr>
              <a:xfrm>
                <a:off x="428959" y="152400"/>
                <a:ext cx="8228026" cy="1396023"/>
              </a:xfrm>
              <a:prstGeom prst="rect">
                <a:avLst/>
              </a:prstGeom>
              <a:blipFill rotWithShape="1">
                <a:blip r:embed="rId3"/>
                <a:stretch>
                  <a:fillRect l="-1404" t="-3448" b="-10776"/>
                </a:stretch>
              </a:blipFill>
              <a:ln w="158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228600" y="3505200"/>
                <a:ext cx="8915400" cy="304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smtClean="0"/>
                  <a:t>Proof</a:t>
                </a:r>
                <a:r>
                  <a:rPr lang="en-US" dirty="0" smtClean="0"/>
                  <a:t>: </a:t>
                </a:r>
                <a:r>
                  <a:rPr lang="en-US" dirty="0" smtClean="0">
                    <a:solidFill>
                      <a:schemeClr val="tx2"/>
                    </a:solidFill>
                  </a:rPr>
                  <a:t>Element </a:t>
                </a:r>
                <a14:m>
                  <m:oMath xmlns:m="http://schemas.openxmlformats.org/officeDocument/2006/math">
                    <m:r>
                      <a:rPr lang="en-US" i="1" dirty="0" smtClean="0">
                        <a:solidFill>
                          <a:schemeClr val="tx2"/>
                        </a:solidFill>
                        <a:latin typeface="Cambria Math"/>
                      </a:rPr>
                      <m:t>𝑧</m:t>
                    </m:r>
                  </m:oMath>
                </a14:m>
                <a:r>
                  <a:rPr lang="en-US" dirty="0" smtClean="0">
                    <a:solidFill>
                      <a:schemeClr val="tx2"/>
                    </a:solidFill>
                  </a:rPr>
                  <a:t> has </a:t>
                </a:r>
                <a14:m>
                  <m:oMath xmlns:m="http://schemas.openxmlformats.org/officeDocument/2006/math">
                    <m:r>
                      <m:rPr>
                        <m:sty m:val="p"/>
                      </m:rPr>
                      <a:rPr lang="en-US" b="0" i="0" dirty="0" smtClean="0">
                        <a:solidFill>
                          <a:schemeClr val="tx2"/>
                        </a:solidFill>
                        <a:latin typeface="Cambria Math"/>
                      </a:rPr>
                      <m:t>u</m:t>
                    </m:r>
                    <m:d>
                      <m:dPr>
                        <m:ctrlPr>
                          <a:rPr lang="en-US" b="0" i="1" dirty="0" smtClean="0">
                            <a:solidFill>
                              <a:schemeClr val="tx2"/>
                            </a:solidFill>
                            <a:latin typeface="Cambria Math"/>
                          </a:rPr>
                        </m:ctrlPr>
                      </m:dPr>
                      <m:e>
                        <m:r>
                          <a:rPr lang="en-US" i="1" dirty="0">
                            <a:solidFill>
                              <a:schemeClr val="tx2"/>
                            </a:solidFill>
                            <a:latin typeface="Cambria Math"/>
                          </a:rPr>
                          <m:t>𝑧</m:t>
                        </m:r>
                      </m:e>
                    </m:d>
                    <m:r>
                      <a:rPr lang="en-US" b="0" i="1" dirty="0" smtClean="0">
                        <a:solidFill>
                          <a:schemeClr val="tx2"/>
                        </a:solidFill>
                        <a:latin typeface="Cambria Math"/>
                      </a:rPr>
                      <m:t>∈</m:t>
                    </m:r>
                    <m:d>
                      <m:dPr>
                        <m:begChr m:val="["/>
                        <m:endChr m:val="]"/>
                        <m:ctrlPr>
                          <a:rPr lang="en-US" b="0" i="1" dirty="0" smtClean="0">
                            <a:solidFill>
                              <a:schemeClr val="tx2"/>
                            </a:solidFill>
                            <a:latin typeface="Cambria Math"/>
                          </a:rPr>
                        </m:ctrlPr>
                      </m:dPr>
                      <m:e>
                        <m:r>
                          <a:rPr lang="en-US" b="0" i="1" dirty="0" smtClean="0">
                            <a:solidFill>
                              <a:schemeClr val="tx2"/>
                            </a:solidFill>
                            <a:latin typeface="Cambria Math"/>
                          </a:rPr>
                          <m:t>0,</m:t>
                        </m:r>
                        <m:sSup>
                          <m:sSupPr>
                            <m:ctrlPr>
                              <a:rPr lang="en-US" b="0" i="1" dirty="0" smtClean="0">
                                <a:solidFill>
                                  <a:schemeClr val="tx2"/>
                                </a:solidFill>
                                <a:latin typeface="Cambria Math"/>
                              </a:rPr>
                            </m:ctrlPr>
                          </m:sSupPr>
                          <m:e>
                            <m:r>
                              <a:rPr lang="en-US" b="0" i="1" dirty="0" smtClean="0">
                                <a:solidFill>
                                  <a:schemeClr val="tx2"/>
                                </a:solidFill>
                                <a:latin typeface="Cambria Math"/>
                              </a:rPr>
                              <m:t>2</m:t>
                            </m:r>
                          </m:e>
                          <m:sup>
                            <m:r>
                              <a:rPr lang="en-US" b="0" i="1" dirty="0" smtClean="0">
                                <a:solidFill>
                                  <a:schemeClr val="tx2"/>
                                </a:solidFill>
                                <a:latin typeface="Cambria Math"/>
                              </a:rPr>
                              <m:t>−(</m:t>
                            </m:r>
                            <m:r>
                              <a:rPr lang="en-US" b="0" i="1" dirty="0" smtClean="0">
                                <a:solidFill>
                                  <a:schemeClr val="tx2"/>
                                </a:solidFill>
                                <a:latin typeface="Cambria Math"/>
                              </a:rPr>
                              <m:t>𝑖</m:t>
                            </m:r>
                            <m:r>
                              <a:rPr lang="en-US" b="0" i="1" dirty="0" smtClean="0">
                                <a:solidFill>
                                  <a:schemeClr val="tx2"/>
                                </a:solidFill>
                                <a:latin typeface="Cambria Math"/>
                              </a:rPr>
                              <m:t>−1)</m:t>
                            </m:r>
                          </m:sup>
                        </m:sSup>
                      </m:e>
                    </m:d>
                  </m:oMath>
                </a14:m>
                <a:r>
                  <a:rPr lang="en-US" dirty="0" smtClean="0">
                    <a:solidFill>
                      <a:schemeClr val="tx2"/>
                    </a:solidFill>
                  </a:rPr>
                  <a:t> (we had </a:t>
                </a:r>
                <a14:m>
                  <m:oMath xmlns:m="http://schemas.openxmlformats.org/officeDocument/2006/math">
                    <m:r>
                      <m:rPr>
                        <m:sty m:val="p"/>
                      </m:rPr>
                      <a:rPr lang="en-US" b="0" i="0" smtClean="0">
                        <a:solidFill>
                          <a:schemeClr val="tx2"/>
                        </a:solidFill>
                        <a:latin typeface="Cambria Math"/>
                      </a:rPr>
                      <m:t>y</m:t>
                    </m:r>
                    <m:r>
                      <a:rPr lang="en-US" b="0" i="0" smtClean="0">
                        <a:solidFill>
                          <a:schemeClr val="tx2"/>
                        </a:solidFill>
                        <a:latin typeface="Cambria Math"/>
                      </a:rPr>
                      <m:t>′</m:t>
                    </m:r>
                    <m:r>
                      <a:rPr lang="en-US" b="0" i="1" smtClean="0">
                        <a:solidFill>
                          <a:schemeClr val="tx2"/>
                        </a:solidFill>
                        <a:latin typeface="Cambria Math"/>
                      </a:rPr>
                      <m:t>=</m:t>
                    </m:r>
                    <m:r>
                      <a:rPr lang="en-US" i="1" dirty="0" smtClean="0">
                        <a:solidFill>
                          <a:schemeClr val="tx2"/>
                        </a:solidFill>
                        <a:latin typeface="Cambria Math"/>
                      </a:rPr>
                      <m:t>𝑖</m:t>
                    </m:r>
                    <m:r>
                      <a:rPr lang="en-US" i="1" dirty="0" smtClean="0">
                        <a:solidFill>
                          <a:schemeClr val="tx2"/>
                        </a:solidFill>
                        <a:latin typeface="Cambria Math"/>
                      </a:rPr>
                      <m:t>−1</m:t>
                    </m:r>
                  </m:oMath>
                </a14:m>
                <a:r>
                  <a:rPr lang="en-US" dirty="0" smtClean="0">
                    <a:solidFill>
                      <a:schemeClr val="tx2"/>
                    </a:solidFill>
                  </a:rPr>
                  <a:t> before the increment).</a:t>
                </a:r>
              </a:p>
              <a:p>
                <a:pPr marL="0" indent="0">
                  <a:buNone/>
                </a:pPr>
                <a:r>
                  <a:rPr lang="en-US" dirty="0" smtClean="0">
                    <a:solidFill>
                      <a:schemeClr val="tx2"/>
                    </a:solidFill>
                  </a:rPr>
                  <a:t>  Element </a:t>
                </a:r>
                <a14:m>
                  <m:oMath xmlns:m="http://schemas.openxmlformats.org/officeDocument/2006/math">
                    <m:r>
                      <a:rPr lang="en-US" b="0" i="1" dirty="0" smtClean="0">
                        <a:solidFill>
                          <a:schemeClr val="tx2"/>
                        </a:solidFill>
                        <a:latin typeface="Cambria Math"/>
                      </a:rPr>
                      <m:t>𝑧</m:t>
                    </m:r>
                  </m:oMath>
                </a14:m>
                <a:r>
                  <a:rPr lang="en-US" dirty="0" smtClean="0">
                    <a:solidFill>
                      <a:schemeClr val="tx2"/>
                    </a:solidFill>
                  </a:rPr>
                  <a:t> increments in (2) </a:t>
                </a:r>
                <a14:m>
                  <m:oMath xmlns:m="http://schemas.openxmlformats.org/officeDocument/2006/math">
                    <m:r>
                      <a:rPr lang="en-US" i="1" smtClean="0">
                        <a:solidFill>
                          <a:schemeClr val="tx2"/>
                        </a:solidFill>
                        <a:latin typeface="Cambria Math"/>
                        <a:ea typeface="Cambria Math"/>
                      </a:rPr>
                      <m:t>⟺</m:t>
                    </m:r>
                  </m:oMath>
                </a14:m>
                <a:r>
                  <a:rPr lang="en-US" dirty="0" smtClean="0">
                    <a:solidFill>
                      <a:schemeClr val="tx2"/>
                    </a:solidFill>
                  </a:rPr>
                  <a:t> </a:t>
                </a:r>
                <a14:m>
                  <m:oMath xmlns:m="http://schemas.openxmlformats.org/officeDocument/2006/math">
                    <m:r>
                      <m:rPr>
                        <m:sty m:val="p"/>
                      </m:rPr>
                      <a:rPr lang="en-US" dirty="0" smtClean="0">
                        <a:solidFill>
                          <a:schemeClr val="tx2"/>
                        </a:solidFill>
                        <a:latin typeface="Cambria Math"/>
                      </a:rPr>
                      <m:t>u</m:t>
                    </m:r>
                    <m:d>
                      <m:dPr>
                        <m:ctrlPr>
                          <a:rPr lang="en-US" i="1" dirty="0">
                            <a:solidFill>
                              <a:schemeClr val="tx2"/>
                            </a:solidFill>
                            <a:latin typeface="Cambria Math"/>
                          </a:rPr>
                        </m:ctrlPr>
                      </m:dPr>
                      <m:e>
                        <m:r>
                          <a:rPr lang="en-US" i="1" dirty="0">
                            <a:solidFill>
                              <a:schemeClr val="tx2"/>
                            </a:solidFill>
                            <a:latin typeface="Cambria Math"/>
                          </a:rPr>
                          <m:t>𝑧</m:t>
                        </m:r>
                      </m:e>
                    </m:d>
                    <m:r>
                      <a:rPr lang="en-US" i="1" dirty="0">
                        <a:solidFill>
                          <a:schemeClr val="tx2"/>
                        </a:solidFill>
                        <a:latin typeface="Cambria Math"/>
                      </a:rPr>
                      <m:t>∈</m:t>
                    </m:r>
                    <m:d>
                      <m:dPr>
                        <m:begChr m:val="["/>
                        <m:endChr m:val="]"/>
                        <m:ctrlPr>
                          <a:rPr lang="en-US" i="1" dirty="0">
                            <a:solidFill>
                              <a:schemeClr val="tx2"/>
                            </a:solidFill>
                            <a:latin typeface="Cambria Math"/>
                          </a:rPr>
                        </m:ctrlPr>
                      </m:dPr>
                      <m:e>
                        <m:r>
                          <a:rPr lang="en-US" i="1" dirty="0">
                            <a:solidFill>
                              <a:schemeClr val="tx2"/>
                            </a:solidFill>
                            <a:latin typeface="Cambria Math"/>
                          </a:rPr>
                          <m:t>0,</m:t>
                        </m:r>
                        <m:sSup>
                          <m:sSupPr>
                            <m:ctrlPr>
                              <a:rPr lang="en-US" i="1" dirty="0">
                                <a:solidFill>
                                  <a:schemeClr val="tx2"/>
                                </a:solidFill>
                                <a:latin typeface="Cambria Math"/>
                              </a:rPr>
                            </m:ctrlPr>
                          </m:sSupPr>
                          <m:e>
                            <m:r>
                              <a:rPr lang="en-US" i="1" dirty="0">
                                <a:solidFill>
                                  <a:schemeClr val="tx2"/>
                                </a:solidFill>
                                <a:latin typeface="Cambria Math"/>
                              </a:rPr>
                              <m:t>2</m:t>
                            </m:r>
                          </m:e>
                          <m:sup>
                            <m:r>
                              <a:rPr lang="en-US" i="1" dirty="0">
                                <a:solidFill>
                                  <a:schemeClr val="tx2"/>
                                </a:solidFill>
                                <a:latin typeface="Cambria Math"/>
                              </a:rPr>
                              <m:t>−</m:t>
                            </m:r>
                            <m:r>
                              <a:rPr lang="en-US" b="0" i="1" dirty="0" smtClean="0">
                                <a:solidFill>
                                  <a:schemeClr val="tx2"/>
                                </a:solidFill>
                                <a:latin typeface="Cambria Math"/>
                              </a:rPr>
                              <m:t>𝑥</m:t>
                            </m:r>
                          </m:sup>
                        </m:sSup>
                      </m:e>
                    </m:d>
                  </m:oMath>
                </a14:m>
                <a:r>
                  <a:rPr lang="en-US" dirty="0">
                    <a:solidFill>
                      <a:schemeClr val="tx2"/>
                    </a:solidFill>
                  </a:rPr>
                  <a:t>. </a:t>
                </a:r>
                <a:endParaRPr lang="en-US" dirty="0" smtClean="0">
                  <a:solidFill>
                    <a:schemeClr val="tx2"/>
                  </a:solidFill>
                </a:endParaRPr>
              </a:p>
              <a:p>
                <a:pPr marL="0" indent="0">
                  <a:buNone/>
                </a:pPr>
                <a:r>
                  <a:rPr lang="en-US" dirty="0" smtClean="0">
                    <a:solidFill>
                      <a:schemeClr val="tx2"/>
                    </a:solidFill>
                  </a:rPr>
                  <a:t> </a:t>
                </a:r>
                <a14:m>
                  <m:oMath xmlns:m="http://schemas.openxmlformats.org/officeDocument/2006/math">
                    <m:r>
                      <m:rPr>
                        <m:sty m:val="p"/>
                      </m:rPr>
                      <a:rPr lang="en-US" b="0" i="0" dirty="0" smtClean="0">
                        <a:solidFill>
                          <a:schemeClr val="tx2"/>
                        </a:solidFill>
                        <a:latin typeface="Cambria Math"/>
                      </a:rPr>
                      <m:t>Pr</m:t>
                    </m:r>
                    <m:d>
                      <m:dPr>
                        <m:begChr m:val="["/>
                        <m:endChr m:val="]"/>
                        <m:ctrlPr>
                          <a:rPr lang="en-US" b="0" i="1" dirty="0" smtClean="0">
                            <a:solidFill>
                              <a:schemeClr val="tx2"/>
                            </a:solidFill>
                            <a:latin typeface="Cambria Math"/>
                          </a:rPr>
                        </m:ctrlPr>
                      </m:dPr>
                      <m:e>
                        <m:r>
                          <m:rPr>
                            <m:sty m:val="p"/>
                          </m:rPr>
                          <a:rPr lang="en-US" dirty="0">
                            <a:solidFill>
                              <a:schemeClr val="tx2"/>
                            </a:solidFill>
                            <a:latin typeface="Cambria Math"/>
                          </a:rPr>
                          <m:t>u</m:t>
                        </m:r>
                        <m:d>
                          <m:dPr>
                            <m:ctrlPr>
                              <a:rPr lang="en-US" i="1" dirty="0">
                                <a:solidFill>
                                  <a:schemeClr val="tx2"/>
                                </a:solidFill>
                                <a:latin typeface="Cambria Math"/>
                              </a:rPr>
                            </m:ctrlPr>
                          </m:dPr>
                          <m:e>
                            <m:r>
                              <a:rPr lang="en-US" i="1" dirty="0">
                                <a:solidFill>
                                  <a:schemeClr val="tx2"/>
                                </a:solidFill>
                                <a:latin typeface="Cambria Math"/>
                              </a:rPr>
                              <m:t>𝑧</m:t>
                            </m:r>
                          </m:e>
                        </m:d>
                        <m:r>
                          <a:rPr lang="en-US" i="1" dirty="0">
                            <a:solidFill>
                              <a:schemeClr val="tx2"/>
                            </a:solidFill>
                            <a:latin typeface="Cambria Math"/>
                          </a:rPr>
                          <m:t>∈</m:t>
                        </m:r>
                        <m:d>
                          <m:dPr>
                            <m:begChr m:val="["/>
                            <m:endChr m:val="]"/>
                            <m:ctrlPr>
                              <a:rPr lang="en-US" i="1" dirty="0">
                                <a:solidFill>
                                  <a:schemeClr val="tx2"/>
                                </a:solidFill>
                                <a:latin typeface="Cambria Math"/>
                              </a:rPr>
                            </m:ctrlPr>
                          </m:dPr>
                          <m:e>
                            <m:r>
                              <a:rPr lang="en-US" i="1" dirty="0">
                                <a:solidFill>
                                  <a:schemeClr val="tx2"/>
                                </a:solidFill>
                                <a:latin typeface="Cambria Math"/>
                              </a:rPr>
                              <m:t>0,</m:t>
                            </m:r>
                            <m:sSup>
                              <m:sSupPr>
                                <m:ctrlPr>
                                  <a:rPr lang="en-US" i="1" dirty="0">
                                    <a:solidFill>
                                      <a:schemeClr val="tx2"/>
                                    </a:solidFill>
                                    <a:latin typeface="Cambria Math"/>
                                  </a:rPr>
                                </m:ctrlPr>
                              </m:sSupPr>
                              <m:e>
                                <m:r>
                                  <a:rPr lang="en-US" i="1" dirty="0">
                                    <a:solidFill>
                                      <a:schemeClr val="tx2"/>
                                    </a:solidFill>
                                    <a:latin typeface="Cambria Math"/>
                                  </a:rPr>
                                  <m:t>2</m:t>
                                </m:r>
                              </m:e>
                              <m:sup>
                                <m:r>
                                  <a:rPr lang="en-US" i="1" dirty="0">
                                    <a:solidFill>
                                      <a:schemeClr val="tx2"/>
                                    </a:solidFill>
                                    <a:latin typeface="Cambria Math"/>
                                  </a:rPr>
                                  <m:t>−</m:t>
                                </m:r>
                                <m:r>
                                  <a:rPr lang="en-US" i="1" dirty="0">
                                    <a:solidFill>
                                      <a:schemeClr val="tx2"/>
                                    </a:solidFill>
                                    <a:latin typeface="Cambria Math"/>
                                  </a:rPr>
                                  <m:t>𝑥</m:t>
                                </m:r>
                              </m:sup>
                            </m:sSup>
                          </m:e>
                        </m:d>
                        <m:r>
                          <a:rPr lang="en-US" b="0" i="0" dirty="0" smtClean="0">
                            <a:solidFill>
                              <a:schemeClr val="tx2"/>
                            </a:solidFill>
                            <a:latin typeface="Cambria Math"/>
                          </a:rPr>
                          <m:t> |</m:t>
                        </m:r>
                        <m:r>
                          <m:rPr>
                            <m:sty m:val="p"/>
                          </m:rPr>
                          <a:rPr lang="en-US" dirty="0">
                            <a:solidFill>
                              <a:schemeClr val="tx2"/>
                            </a:solidFill>
                            <a:latin typeface="Cambria Math"/>
                          </a:rPr>
                          <m:t>u</m:t>
                        </m:r>
                        <m:d>
                          <m:dPr>
                            <m:ctrlPr>
                              <a:rPr lang="en-US" i="1" dirty="0">
                                <a:solidFill>
                                  <a:schemeClr val="tx2"/>
                                </a:solidFill>
                                <a:latin typeface="Cambria Math"/>
                              </a:rPr>
                            </m:ctrlPr>
                          </m:dPr>
                          <m:e>
                            <m:r>
                              <a:rPr lang="en-US" i="1" dirty="0">
                                <a:solidFill>
                                  <a:schemeClr val="tx2"/>
                                </a:solidFill>
                                <a:latin typeface="Cambria Math"/>
                              </a:rPr>
                              <m:t>𝑧</m:t>
                            </m:r>
                          </m:e>
                        </m:d>
                        <m:r>
                          <a:rPr lang="en-US" i="1" dirty="0">
                            <a:solidFill>
                              <a:schemeClr val="tx2"/>
                            </a:solidFill>
                            <a:latin typeface="Cambria Math"/>
                          </a:rPr>
                          <m:t>∈</m:t>
                        </m:r>
                        <m:d>
                          <m:dPr>
                            <m:begChr m:val="["/>
                            <m:endChr m:val="]"/>
                            <m:ctrlPr>
                              <a:rPr lang="en-US" i="1" dirty="0">
                                <a:solidFill>
                                  <a:schemeClr val="tx2"/>
                                </a:solidFill>
                                <a:latin typeface="Cambria Math"/>
                              </a:rPr>
                            </m:ctrlPr>
                          </m:dPr>
                          <m:e>
                            <m:r>
                              <a:rPr lang="en-US" i="1" dirty="0">
                                <a:solidFill>
                                  <a:schemeClr val="tx2"/>
                                </a:solidFill>
                                <a:latin typeface="Cambria Math"/>
                              </a:rPr>
                              <m:t>0,</m:t>
                            </m:r>
                            <m:sSup>
                              <m:sSupPr>
                                <m:ctrlPr>
                                  <a:rPr lang="en-US" i="1" dirty="0">
                                    <a:solidFill>
                                      <a:schemeClr val="tx2"/>
                                    </a:solidFill>
                                    <a:latin typeface="Cambria Math"/>
                                  </a:rPr>
                                </m:ctrlPr>
                              </m:sSupPr>
                              <m:e>
                                <m:r>
                                  <a:rPr lang="en-US" i="1" dirty="0">
                                    <a:solidFill>
                                      <a:schemeClr val="tx2"/>
                                    </a:solidFill>
                                    <a:latin typeface="Cambria Math"/>
                                  </a:rPr>
                                  <m:t>2</m:t>
                                </m:r>
                              </m:e>
                              <m:sup>
                                <m:r>
                                  <a:rPr lang="en-US" i="1" dirty="0">
                                    <a:solidFill>
                                      <a:schemeClr val="tx2"/>
                                    </a:solidFill>
                                    <a:latin typeface="Cambria Math"/>
                                  </a:rPr>
                                  <m:t>−</m:t>
                                </m:r>
                                <m:d>
                                  <m:dPr>
                                    <m:ctrlPr>
                                      <a:rPr lang="en-US" i="1" dirty="0">
                                        <a:solidFill>
                                          <a:schemeClr val="tx2"/>
                                        </a:solidFill>
                                        <a:latin typeface="Cambria Math"/>
                                      </a:rPr>
                                    </m:ctrlPr>
                                  </m:dPr>
                                  <m:e>
                                    <m:r>
                                      <a:rPr lang="en-US" i="1" dirty="0">
                                        <a:solidFill>
                                          <a:schemeClr val="tx2"/>
                                        </a:solidFill>
                                        <a:latin typeface="Cambria Math"/>
                                      </a:rPr>
                                      <m:t>𝑖</m:t>
                                    </m:r>
                                    <m:r>
                                      <a:rPr lang="en-US" i="1" dirty="0">
                                        <a:solidFill>
                                          <a:schemeClr val="tx2"/>
                                        </a:solidFill>
                                        <a:latin typeface="Cambria Math"/>
                                      </a:rPr>
                                      <m:t>−1</m:t>
                                    </m:r>
                                  </m:e>
                                </m:d>
                              </m:sup>
                            </m:sSup>
                          </m:e>
                        </m:d>
                      </m:e>
                    </m:d>
                    <m:r>
                      <a:rPr lang="en-US" b="0" i="0" dirty="0" smtClean="0">
                        <a:solidFill>
                          <a:schemeClr val="tx2"/>
                        </a:solidFill>
                        <a:latin typeface="Cambria Math"/>
                      </a:rPr>
                      <m:t>=</m:t>
                    </m:r>
                  </m:oMath>
                </a14:m>
                <a:r>
                  <a:rPr lang="en-US" dirty="0" smtClean="0">
                    <a:solidFill>
                      <a:schemeClr val="tx2"/>
                    </a:solidFill>
                  </a:rPr>
                  <a:t> </a:t>
                </a:r>
                <a14:m>
                  <m:oMath xmlns:m="http://schemas.openxmlformats.org/officeDocument/2006/math">
                    <m:sSup>
                      <m:sSupPr>
                        <m:ctrlPr>
                          <a:rPr lang="en-US" b="1" i="1">
                            <a:solidFill>
                              <a:schemeClr val="tx2"/>
                            </a:solidFill>
                            <a:latin typeface="Cambria Math"/>
                          </a:rPr>
                        </m:ctrlPr>
                      </m:sSupPr>
                      <m:e>
                        <m:r>
                          <a:rPr lang="en-US" b="1" i="1">
                            <a:solidFill>
                              <a:schemeClr val="tx2"/>
                            </a:solidFill>
                            <a:latin typeface="Cambria Math"/>
                          </a:rPr>
                          <m:t>𝟐</m:t>
                        </m:r>
                      </m:e>
                      <m:sup>
                        <m:r>
                          <a:rPr lang="en-US" b="1" i="1">
                            <a:solidFill>
                              <a:schemeClr val="tx2"/>
                            </a:solidFill>
                            <a:latin typeface="Cambria Math"/>
                          </a:rPr>
                          <m:t>−</m:t>
                        </m:r>
                        <m:r>
                          <a:rPr lang="en-US" i="1">
                            <a:solidFill>
                              <a:schemeClr val="tx2"/>
                            </a:solidFill>
                            <a:latin typeface="Cambria Math"/>
                          </a:rPr>
                          <m:t>𝑥</m:t>
                        </m:r>
                        <m:r>
                          <a:rPr lang="en-US" b="1" i="1">
                            <a:solidFill>
                              <a:schemeClr val="tx2"/>
                            </a:solidFill>
                            <a:latin typeface="Cambria Math"/>
                          </a:rPr>
                          <m:t>+</m:t>
                        </m:r>
                        <m:r>
                          <a:rPr lang="en-US" b="1" i="1">
                            <a:solidFill>
                              <a:schemeClr val="tx2"/>
                            </a:solidFill>
                            <a:latin typeface="Cambria Math"/>
                          </a:rPr>
                          <m:t>𝒊</m:t>
                        </m:r>
                        <m:r>
                          <a:rPr lang="en-US" b="1" i="1">
                            <a:solidFill>
                              <a:schemeClr val="tx2"/>
                            </a:solidFill>
                            <a:latin typeface="Cambria Math"/>
                          </a:rPr>
                          <m:t>−</m:t>
                        </m:r>
                        <m:r>
                          <a:rPr lang="en-US" b="1" i="1">
                            <a:solidFill>
                              <a:schemeClr val="tx2"/>
                            </a:solidFill>
                            <a:latin typeface="Cambria Math"/>
                          </a:rPr>
                          <m:t>𝟏</m:t>
                        </m:r>
                      </m:sup>
                    </m:sSup>
                  </m:oMath>
                </a14:m>
                <a:endParaRPr lang="en-US" dirty="0">
                  <a:solidFill>
                    <a:schemeClr val="tx2"/>
                  </a:solidFill>
                </a:endParaRPr>
              </a:p>
              <a:p>
                <a:r>
                  <a:rPr lang="en-US" dirty="0" smtClean="0"/>
                  <a:t>If we had equality </a:t>
                </a:r>
                <a14:m>
                  <m:oMath xmlns:m="http://schemas.openxmlformats.org/officeDocument/2006/math">
                    <m:r>
                      <a:rPr lang="en-US" i="1">
                        <a:solidFill>
                          <a:schemeClr val="tx2"/>
                        </a:solidFill>
                        <a:latin typeface="Cambria Math"/>
                      </a:rPr>
                      <m:t>𝑥</m:t>
                    </m:r>
                    <m:r>
                      <a:rPr lang="en-US" b="0" i="1" smtClean="0">
                        <a:solidFill>
                          <a:schemeClr val="tx2"/>
                        </a:solidFill>
                        <a:latin typeface="Cambria Math"/>
                      </a:rPr>
                      <m:t>=</m:t>
                    </m:r>
                    <m:sSup>
                      <m:sSupPr>
                        <m:ctrlPr>
                          <a:rPr lang="en-US" b="0" i="1" smtClean="0">
                            <a:solidFill>
                              <a:schemeClr val="tx2"/>
                            </a:solidFill>
                            <a:latin typeface="Cambria Math"/>
                          </a:rPr>
                        </m:ctrlPr>
                      </m:sSupPr>
                      <m:e>
                        <m:r>
                          <a:rPr lang="en-US" b="0" i="1" smtClean="0">
                            <a:solidFill>
                              <a:schemeClr val="tx2"/>
                            </a:solidFill>
                            <a:latin typeface="Cambria Math"/>
                          </a:rPr>
                          <m:t>𝑦</m:t>
                        </m:r>
                      </m:e>
                      <m:sup>
                        <m:r>
                          <a:rPr lang="en-US" b="0" i="1" smtClean="0">
                            <a:solidFill>
                              <a:schemeClr val="tx2"/>
                            </a:solidFill>
                            <a:latin typeface="Cambria Math"/>
                          </a:rPr>
                          <m:t>′</m:t>
                        </m:r>
                      </m:sup>
                    </m:sSup>
                    <m:r>
                      <a:rPr lang="en-US" b="0" i="1" smtClean="0">
                        <a:solidFill>
                          <a:schemeClr val="tx2"/>
                        </a:solidFill>
                        <a:latin typeface="Cambria Math"/>
                      </a:rPr>
                      <m:t>=</m:t>
                    </m:r>
                    <m:r>
                      <a:rPr lang="en-US" i="1">
                        <a:solidFill>
                          <a:schemeClr val="tx2"/>
                        </a:solidFill>
                        <a:latin typeface="Cambria Math"/>
                      </a:rPr>
                      <m:t>𝑖</m:t>
                    </m:r>
                    <m:r>
                      <a:rPr lang="en-US" b="0" i="1" smtClean="0">
                        <a:solidFill>
                          <a:schemeClr val="tx2"/>
                        </a:solidFill>
                        <a:latin typeface="Cambria Math"/>
                      </a:rPr>
                      <m:t>−1</m:t>
                    </m:r>
                  </m:oMath>
                </a14:m>
                <a:r>
                  <a:rPr lang="en-US" dirty="0" smtClean="0"/>
                  <a:t>, </a:t>
                </a:r>
                <a14:m>
                  <m:oMath xmlns:m="http://schemas.openxmlformats.org/officeDocument/2006/math">
                    <m:r>
                      <a:rPr lang="en-US" i="1">
                        <a:solidFill>
                          <a:schemeClr val="tx2"/>
                        </a:solidFill>
                        <a:latin typeface="Cambria Math"/>
                      </a:rPr>
                      <m:t>𝑥</m:t>
                    </m:r>
                  </m:oMath>
                </a14:m>
                <a:r>
                  <a:rPr lang="en-US" dirty="0" smtClean="0"/>
                  <a:t> is incremented with probability 1, so we maintain the relation</a:t>
                </a:r>
                <a:r>
                  <a:rPr lang="en-US" dirty="0" smtClean="0">
                    <a:solidFill>
                      <a:schemeClr val="tx2"/>
                    </a:solidFill>
                  </a:rPr>
                  <a:t> </a:t>
                </a:r>
                <a14:m>
                  <m:oMath xmlns:m="http://schemas.openxmlformats.org/officeDocument/2006/math">
                    <m:r>
                      <a:rPr lang="en-US" i="1">
                        <a:solidFill>
                          <a:schemeClr val="tx2"/>
                        </a:solidFill>
                        <a:latin typeface="Cambria Math"/>
                      </a:rPr>
                      <m:t>𝑥</m:t>
                    </m:r>
                    <m:r>
                      <a:rPr lang="en-US" i="1">
                        <a:solidFill>
                          <a:schemeClr val="tx2"/>
                        </a:solidFill>
                        <a:latin typeface="Cambria Math"/>
                      </a:rPr>
                      <m:t>≥</m:t>
                    </m:r>
                    <m:r>
                      <a:rPr lang="en-US" b="0" i="1" smtClean="0">
                        <a:solidFill>
                          <a:schemeClr val="tx2"/>
                        </a:solidFill>
                        <a:latin typeface="Cambria Math"/>
                      </a:rPr>
                      <m:t>𝑦</m:t>
                    </m:r>
                    <m:r>
                      <a:rPr lang="en-US" b="0" i="1" smtClean="0">
                        <a:solidFill>
                          <a:schemeClr val="tx2"/>
                        </a:solidFill>
                        <a:latin typeface="Cambria Math"/>
                      </a:rPr>
                      <m:t>′</m:t>
                    </m:r>
                  </m:oMath>
                </a14:m>
                <a:endParaRPr lang="en-US" dirty="0"/>
              </a:p>
              <a:p>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228600" y="3505200"/>
                <a:ext cx="8915400" cy="3048000"/>
              </a:xfrm>
              <a:prstGeom prst="rect">
                <a:avLst/>
              </a:prstGeom>
              <a:blipFill rotWithShape="1">
                <a:blip r:embed="rId7"/>
                <a:stretch>
                  <a:fillRect l="-1642" t="-4000"/>
                </a:stretch>
              </a:blipFill>
            </p:spPr>
            <p:txBody>
              <a:bodyPr/>
              <a:lstStyle/>
              <a:p>
                <a:r>
                  <a:rPr lang="en-US">
                    <a:noFill/>
                  </a:rPr>
                  <a:t> </a:t>
                </a:r>
              </a:p>
            </p:txBody>
          </p:sp>
        </mc:Fallback>
      </mc:AlternateContent>
    </p:spTree>
    <p:extLst>
      <p:ext uri="{BB962C8B-B14F-4D97-AF65-F5344CB8AC3E}">
        <p14:creationId xmlns:p14="http://schemas.microsoft.com/office/powerpoint/2010/main" val="381147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Short intro to synopsis structures</a:t>
            </a:r>
          </a:p>
          <a:p>
            <a:r>
              <a:rPr lang="en-US" dirty="0"/>
              <a:t>The data streams model</a:t>
            </a:r>
          </a:p>
          <a:p>
            <a:r>
              <a:rPr lang="en-US" dirty="0" smtClean="0"/>
              <a:t>The </a:t>
            </a:r>
            <a:r>
              <a:rPr lang="en-US" dirty="0" err="1" smtClean="0"/>
              <a:t>Misra</a:t>
            </a:r>
            <a:r>
              <a:rPr lang="en-US" dirty="0" smtClean="0"/>
              <a:t> </a:t>
            </a:r>
            <a:r>
              <a:rPr lang="en-US" dirty="0" err="1" smtClean="0"/>
              <a:t>Gries</a:t>
            </a:r>
            <a:r>
              <a:rPr lang="en-US" dirty="0" smtClean="0"/>
              <a:t> frequent elements summary</a:t>
            </a:r>
          </a:p>
          <a:p>
            <a:pPr lvl="1">
              <a:buFont typeface="Wingdings" panose="05000000000000000000" pitchFamily="2" charset="2"/>
              <a:buChar char="§"/>
            </a:pPr>
            <a:r>
              <a:rPr lang="en-US" dirty="0" smtClean="0"/>
              <a:t>Stream algorithm (adding an element)</a:t>
            </a:r>
          </a:p>
          <a:p>
            <a:pPr lvl="1">
              <a:buFont typeface="Wingdings" panose="05000000000000000000" pitchFamily="2" charset="2"/>
              <a:buChar char="§"/>
            </a:pPr>
            <a:r>
              <a:rPr lang="en-US" dirty="0" smtClean="0"/>
              <a:t>Merging </a:t>
            </a:r>
            <a:r>
              <a:rPr lang="en-US" dirty="0" err="1" smtClean="0"/>
              <a:t>Misra</a:t>
            </a:r>
            <a:r>
              <a:rPr lang="en-US" dirty="0" smtClean="0"/>
              <a:t> </a:t>
            </a:r>
            <a:r>
              <a:rPr lang="en-US" dirty="0" err="1" smtClean="0"/>
              <a:t>Gries</a:t>
            </a:r>
            <a:r>
              <a:rPr lang="en-US" dirty="0" smtClean="0"/>
              <a:t> summaries</a:t>
            </a:r>
          </a:p>
          <a:p>
            <a:r>
              <a:rPr lang="en-US" dirty="0" smtClean="0"/>
              <a:t>Quick review of randomization</a:t>
            </a:r>
          </a:p>
          <a:p>
            <a:r>
              <a:rPr lang="en-US" dirty="0" smtClean="0"/>
              <a:t>Morris counting algorithm</a:t>
            </a:r>
          </a:p>
          <a:p>
            <a:pPr lvl="1">
              <a:buFont typeface="Wingdings" panose="05000000000000000000" pitchFamily="2" charset="2"/>
              <a:buChar char="§"/>
            </a:pPr>
            <a:r>
              <a:rPr lang="en-US" dirty="0" smtClean="0"/>
              <a:t>Stream counting</a:t>
            </a:r>
          </a:p>
          <a:p>
            <a:pPr lvl="1">
              <a:buFont typeface="Wingdings" panose="05000000000000000000" pitchFamily="2" charset="2"/>
              <a:buChar char="§"/>
            </a:pPr>
            <a:r>
              <a:rPr lang="en-US" dirty="0" smtClean="0"/>
              <a:t>Merging Morris counters</a:t>
            </a:r>
          </a:p>
          <a:p>
            <a:r>
              <a:rPr lang="en-US" dirty="0" smtClean="0"/>
              <a:t>Approximate distinct counting </a:t>
            </a:r>
          </a:p>
        </p:txBody>
      </p:sp>
    </p:spTree>
    <p:extLst>
      <p:ext uri="{BB962C8B-B14F-4D97-AF65-F5344CB8AC3E}">
        <p14:creationId xmlns:p14="http://schemas.microsoft.com/office/powerpoint/2010/main" val="13649993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5229" y="381000"/>
            <a:ext cx="1066800" cy="707853"/>
          </a:xfrm>
          <a:prstGeom prst="rect">
            <a:avLst/>
          </a:prstGeom>
        </p:spPr>
      </p:pic>
      <p:sp>
        <p:nvSpPr>
          <p:cNvPr id="2" name="Title 1"/>
          <p:cNvSpPr>
            <a:spLocks noGrp="1"/>
          </p:cNvSpPr>
          <p:nvPr>
            <p:ph type="title"/>
          </p:nvPr>
        </p:nvSpPr>
        <p:spPr/>
        <p:txBody>
          <a:bodyPr/>
          <a:lstStyle/>
          <a:p>
            <a:r>
              <a:rPr lang="en-US" dirty="0" smtClean="0"/>
              <a:t> Random Hash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543855"/>
                <a:ext cx="9144000" cy="4247346"/>
              </a:xfrm>
            </p:spPr>
            <p:txBody>
              <a:bodyPr>
                <a:normAutofit fontScale="85000" lnSpcReduction="10000"/>
              </a:bodyPr>
              <a:lstStyle/>
              <a:p>
                <a:pPr marL="0" indent="0">
                  <a:buNone/>
                </a:pPr>
                <a:r>
                  <a:rPr lang="en-US" dirty="0" smtClean="0"/>
                  <a:t>For a domain </a:t>
                </a:r>
                <a14:m>
                  <m:oMath xmlns:m="http://schemas.openxmlformats.org/officeDocument/2006/math">
                    <m:r>
                      <a:rPr lang="en-US" b="1" i="1" dirty="0">
                        <a:solidFill>
                          <a:srgbClr val="00B050"/>
                        </a:solidFill>
                        <a:latin typeface="Cambria Math"/>
                      </a:rPr>
                      <m:t>𝑫</m:t>
                    </m:r>
                  </m:oMath>
                </a14:m>
                <a:r>
                  <a:rPr lang="en-US" dirty="0"/>
                  <a:t> </a:t>
                </a:r>
                <a:r>
                  <a:rPr lang="en-US" dirty="0" smtClean="0"/>
                  <a:t>and a </a:t>
                </a:r>
                <a:r>
                  <a:rPr lang="en-US" dirty="0"/>
                  <a:t>probability distribution </a:t>
                </a:r>
                <a14:m>
                  <m:oMath xmlns:m="http://schemas.openxmlformats.org/officeDocument/2006/math">
                    <m:r>
                      <a:rPr lang="en-US" b="1" i="1" dirty="0">
                        <a:solidFill>
                          <a:srgbClr val="7030A0"/>
                        </a:solidFill>
                        <a:latin typeface="Cambria Math"/>
                      </a:rPr>
                      <m:t>𝑭</m:t>
                    </m:r>
                  </m:oMath>
                </a14:m>
                <a:r>
                  <a:rPr lang="en-US" b="1" dirty="0" smtClean="0"/>
                  <a:t> </a:t>
                </a:r>
                <a:r>
                  <a:rPr lang="en-US" dirty="0" smtClean="0"/>
                  <a:t>over </a:t>
                </a:r>
                <a14:m>
                  <m:oMath xmlns:m="http://schemas.openxmlformats.org/officeDocument/2006/math">
                    <m:r>
                      <a:rPr lang="en-US" b="1" i="1" dirty="0" smtClean="0">
                        <a:latin typeface="Cambria Math"/>
                      </a:rPr>
                      <m:t>𝑹</m:t>
                    </m:r>
                  </m:oMath>
                </a14:m>
                <a:endParaRPr lang="en-US" b="1" dirty="0" smtClean="0"/>
              </a:p>
              <a:p>
                <a:pPr marL="0" indent="0">
                  <a:buNone/>
                </a:pPr>
                <a:r>
                  <a:rPr lang="en-US" dirty="0" smtClean="0"/>
                  <a:t>A distribution over a family </a:t>
                </a:r>
                <a14:m>
                  <m:oMath xmlns:m="http://schemas.openxmlformats.org/officeDocument/2006/math">
                    <m:r>
                      <a:rPr lang="en-US" b="1" i="1" dirty="0">
                        <a:solidFill>
                          <a:schemeClr val="tx2"/>
                        </a:solidFill>
                        <a:latin typeface="Cambria Math"/>
                      </a:rPr>
                      <m:t>𝑯</m:t>
                    </m:r>
                    <m:r>
                      <a:rPr lang="en-US" i="1" dirty="0">
                        <a:solidFill>
                          <a:schemeClr val="tx2"/>
                        </a:solidFill>
                        <a:latin typeface="Cambria Math"/>
                      </a:rPr>
                      <m:t> </m:t>
                    </m:r>
                  </m:oMath>
                </a14:m>
                <a:r>
                  <a:rPr lang="en-US" dirty="0" smtClean="0"/>
                  <a:t>of hash functions </a:t>
                </a:r>
                <a14:m>
                  <m:oMath xmlns:m="http://schemas.openxmlformats.org/officeDocument/2006/math">
                    <m:r>
                      <a:rPr lang="en-US" i="1" dirty="0">
                        <a:solidFill>
                          <a:srgbClr val="00B050"/>
                        </a:solidFill>
                        <a:latin typeface="Cambria Math"/>
                      </a:rPr>
                      <m:t>h</m:t>
                    </m:r>
                    <m:r>
                      <a:rPr lang="en-US" dirty="0">
                        <a:solidFill>
                          <a:srgbClr val="00B050"/>
                        </a:solidFill>
                        <a:latin typeface="Cambria Math"/>
                      </a:rPr>
                      <m:t>:</m:t>
                    </m:r>
                    <m:r>
                      <a:rPr lang="en-US" b="1" i="1" dirty="0">
                        <a:solidFill>
                          <a:srgbClr val="00B050"/>
                        </a:solidFill>
                        <a:latin typeface="Cambria Math"/>
                      </a:rPr>
                      <m:t>𝑫</m:t>
                    </m:r>
                    <m:r>
                      <a:rPr lang="en-US" b="1" i="1" dirty="0">
                        <a:solidFill>
                          <a:srgbClr val="00B050"/>
                        </a:solidFill>
                        <a:latin typeface="Cambria Math"/>
                      </a:rPr>
                      <m:t>→</m:t>
                    </m:r>
                    <m:r>
                      <a:rPr lang="en-US" b="1" i="1" dirty="0">
                        <a:solidFill>
                          <a:srgbClr val="00B050"/>
                        </a:solidFill>
                        <a:latin typeface="Cambria Math"/>
                      </a:rPr>
                      <m:t>𝑹</m:t>
                    </m:r>
                  </m:oMath>
                </a14:m>
                <a:r>
                  <a:rPr lang="en-US" dirty="0"/>
                  <a:t> </a:t>
                </a:r>
                <a:r>
                  <a:rPr lang="en-US" dirty="0" smtClean="0"/>
                  <a:t> with the following properties:</a:t>
                </a:r>
              </a:p>
              <a:p>
                <a:pPr>
                  <a:buFont typeface="Wingdings" panose="05000000000000000000" pitchFamily="2" charset="2"/>
                  <a:buChar char="§"/>
                </a:pPr>
                <a:r>
                  <a:rPr lang="en-US" dirty="0" smtClean="0"/>
                  <a:t>Each function  </a:t>
                </a:r>
                <a14:m>
                  <m:oMath xmlns:m="http://schemas.openxmlformats.org/officeDocument/2006/math">
                    <m:r>
                      <a:rPr lang="en-US" i="1">
                        <a:latin typeface="Cambria Math"/>
                      </a:rPr>
                      <m:t>h</m:t>
                    </m:r>
                    <m:r>
                      <a:rPr lang="en-US" i="1">
                        <a:latin typeface="Cambria Math"/>
                      </a:rPr>
                      <m:t>∈</m:t>
                    </m:r>
                    <m:r>
                      <a:rPr lang="en-US" i="1">
                        <a:latin typeface="Cambria Math"/>
                      </a:rPr>
                      <m:t>𝐻</m:t>
                    </m:r>
                  </m:oMath>
                </a14:m>
                <a:r>
                  <a:rPr lang="en-US" dirty="0"/>
                  <a:t> </a:t>
                </a:r>
                <a:r>
                  <a:rPr lang="en-US" dirty="0" smtClean="0"/>
                  <a:t>has a concise representation and it is easy to choose </a:t>
                </a:r>
                <a14:m>
                  <m:oMath xmlns:m="http://schemas.openxmlformats.org/officeDocument/2006/math">
                    <m:r>
                      <a:rPr lang="en-US" i="1">
                        <a:latin typeface="Cambria Math"/>
                      </a:rPr>
                      <m:t>h</m:t>
                    </m:r>
                    <m:r>
                      <a:rPr lang="en-US" b="0" i="1" smtClean="0">
                        <a:latin typeface="Cambria Math"/>
                      </a:rPr>
                      <m:t>∼</m:t>
                    </m:r>
                    <m:r>
                      <a:rPr lang="en-US" i="1">
                        <a:latin typeface="Cambria Math"/>
                      </a:rPr>
                      <m:t>𝐻</m:t>
                    </m:r>
                  </m:oMath>
                </a14:m>
                <a:r>
                  <a:rPr lang="en-US" dirty="0"/>
                  <a:t> </a:t>
                </a:r>
                <a:endParaRPr lang="en-US" dirty="0" smtClean="0"/>
              </a:p>
              <a:p>
                <a:pPr>
                  <a:buFont typeface="Wingdings" panose="05000000000000000000" pitchFamily="2" charset="2"/>
                  <a:buChar char="§"/>
                </a:pPr>
                <a:r>
                  <a:rPr lang="en-US" dirty="0" smtClean="0"/>
                  <a:t>For each </a:t>
                </a:r>
                <a14:m>
                  <m:oMath xmlns:m="http://schemas.openxmlformats.org/officeDocument/2006/math">
                    <m:r>
                      <a:rPr lang="en-US" b="0" i="1" smtClean="0">
                        <a:solidFill>
                          <a:srgbClr val="00B050"/>
                        </a:solidFill>
                        <a:latin typeface="Cambria Math"/>
                      </a:rPr>
                      <m:t>𝑥</m:t>
                    </m:r>
                    <m:r>
                      <a:rPr lang="en-US" b="0" i="1" smtClean="0">
                        <a:solidFill>
                          <a:srgbClr val="00B050"/>
                        </a:solidFill>
                        <a:latin typeface="Cambria Math"/>
                      </a:rPr>
                      <m:t>∈</m:t>
                    </m:r>
                    <m:r>
                      <a:rPr lang="en-US" b="1" i="1" smtClean="0">
                        <a:solidFill>
                          <a:srgbClr val="00B050"/>
                        </a:solidFill>
                        <a:latin typeface="Cambria Math"/>
                      </a:rPr>
                      <m:t>𝑫</m:t>
                    </m:r>
                  </m:oMath>
                </a14:m>
                <a:r>
                  <a:rPr lang="en-US" b="0" i="1" dirty="0" smtClean="0">
                    <a:solidFill>
                      <a:srgbClr val="00B050"/>
                    </a:solidFill>
                    <a:latin typeface="Cambria Math"/>
                  </a:rPr>
                  <a:t>,  </a:t>
                </a:r>
                <a:r>
                  <a:rPr lang="en-US" b="0" dirty="0" smtClean="0">
                    <a:solidFill>
                      <a:schemeClr val="tx1"/>
                    </a:solidFill>
                    <a:latin typeface="Cambria Math"/>
                  </a:rPr>
                  <a:t>when choosing </a:t>
                </a:r>
                <a14:m>
                  <m:oMath xmlns:m="http://schemas.openxmlformats.org/officeDocument/2006/math">
                    <m:r>
                      <a:rPr lang="en-US" b="0" i="0" smtClean="0">
                        <a:solidFill>
                          <a:schemeClr val="tx1"/>
                        </a:solidFill>
                        <a:latin typeface="Cambria Math"/>
                      </a:rPr>
                      <m:t> </m:t>
                    </m:r>
                    <m:r>
                      <a:rPr lang="en-US" i="1">
                        <a:latin typeface="Cambria Math"/>
                      </a:rPr>
                      <m:t>h</m:t>
                    </m:r>
                    <m:r>
                      <a:rPr lang="en-US" i="1">
                        <a:latin typeface="Cambria Math"/>
                      </a:rPr>
                      <m:t>∼</m:t>
                    </m:r>
                    <m:r>
                      <a:rPr lang="en-US" i="1">
                        <a:latin typeface="Cambria Math"/>
                      </a:rPr>
                      <m:t>𝐻</m:t>
                    </m:r>
                  </m:oMath>
                </a14:m>
                <a:r>
                  <a:rPr lang="en-US" dirty="0" smtClean="0"/>
                  <a:t>  </a:t>
                </a:r>
                <a:endParaRPr lang="en-US" b="0" i="1" dirty="0" smtClean="0">
                  <a:solidFill>
                    <a:schemeClr val="tx1"/>
                  </a:solidFill>
                  <a:latin typeface="Cambria Math"/>
                </a:endParaRPr>
              </a:p>
              <a:p>
                <a:pPr lvl="1">
                  <a:buFont typeface="Wingdings" panose="05000000000000000000" pitchFamily="2" charset="2"/>
                  <a:buChar char="§"/>
                </a:pPr>
                <a14:m>
                  <m:oMath xmlns:m="http://schemas.openxmlformats.org/officeDocument/2006/math">
                    <m:r>
                      <a:rPr lang="en-US" sz="3300" b="0" i="1" smtClean="0">
                        <a:solidFill>
                          <a:schemeClr val="tx1"/>
                        </a:solidFill>
                        <a:latin typeface="Cambria Math"/>
                      </a:rPr>
                      <m:t>h</m:t>
                    </m:r>
                    <m:d>
                      <m:dPr>
                        <m:ctrlPr>
                          <a:rPr lang="en-US" sz="3300" b="0" i="1" dirty="0" smtClean="0">
                            <a:solidFill>
                              <a:schemeClr val="tx2"/>
                            </a:solidFill>
                            <a:latin typeface="Cambria Math"/>
                          </a:rPr>
                        </m:ctrlPr>
                      </m:dPr>
                      <m:e>
                        <m:r>
                          <a:rPr lang="en-US" sz="3300" b="0" i="1" dirty="0" smtClean="0">
                            <a:solidFill>
                              <a:schemeClr val="tx2"/>
                            </a:solidFill>
                            <a:latin typeface="Cambria Math"/>
                          </a:rPr>
                          <m:t>𝑥</m:t>
                        </m:r>
                      </m:e>
                    </m:d>
                    <m:r>
                      <a:rPr lang="en-US" sz="3300" b="0" i="1" dirty="0" smtClean="0">
                        <a:solidFill>
                          <a:schemeClr val="tx2"/>
                        </a:solidFill>
                        <a:latin typeface="Cambria Math"/>
                      </a:rPr>
                      <m:t>∼</m:t>
                    </m:r>
                    <m:r>
                      <a:rPr lang="en-US" sz="3300" b="1" i="1" dirty="0" smtClean="0">
                        <a:solidFill>
                          <a:srgbClr val="7030A0"/>
                        </a:solidFill>
                        <a:latin typeface="Cambria Math"/>
                      </a:rPr>
                      <m:t>𝑭</m:t>
                    </m:r>
                  </m:oMath>
                </a14:m>
                <a:r>
                  <a:rPr lang="en-US" sz="3300" dirty="0" smtClean="0"/>
                  <a:t> (</a:t>
                </a:r>
                <a14:m>
                  <m:oMath xmlns:m="http://schemas.openxmlformats.org/officeDocument/2006/math">
                    <m:r>
                      <a:rPr lang="en-US" sz="3300" i="1">
                        <a:latin typeface="Cambria Math"/>
                      </a:rPr>
                      <m:t>h</m:t>
                    </m:r>
                    <m:d>
                      <m:dPr>
                        <m:ctrlPr>
                          <a:rPr lang="en-US" sz="3300" i="1" dirty="0">
                            <a:solidFill>
                              <a:schemeClr val="tx2"/>
                            </a:solidFill>
                            <a:latin typeface="Cambria Math"/>
                          </a:rPr>
                        </m:ctrlPr>
                      </m:dPr>
                      <m:e>
                        <m:r>
                          <a:rPr lang="en-US" sz="3300" i="1" dirty="0">
                            <a:solidFill>
                              <a:schemeClr val="tx2"/>
                            </a:solidFill>
                            <a:latin typeface="Cambria Math"/>
                          </a:rPr>
                          <m:t>𝑥</m:t>
                        </m:r>
                      </m:e>
                    </m:d>
                    <m:r>
                      <a:rPr lang="en-US" sz="3300" i="1" dirty="0">
                        <a:solidFill>
                          <a:schemeClr val="tx2"/>
                        </a:solidFill>
                        <a:latin typeface="Cambria Math"/>
                      </a:rPr>
                      <m:t> </m:t>
                    </m:r>
                  </m:oMath>
                </a14:m>
                <a:r>
                  <a:rPr lang="en-US" sz="3300" dirty="0" smtClean="0"/>
                  <a:t>is a random variable with distribution </a:t>
                </a:r>
                <a14:m>
                  <m:oMath xmlns:m="http://schemas.openxmlformats.org/officeDocument/2006/math">
                    <m:r>
                      <a:rPr lang="en-US" sz="3300" b="1" i="1" dirty="0" smtClean="0">
                        <a:solidFill>
                          <a:srgbClr val="7030A0"/>
                        </a:solidFill>
                        <a:latin typeface="Cambria Math"/>
                      </a:rPr>
                      <m:t>𝑭</m:t>
                    </m:r>
                  </m:oMath>
                </a14:m>
                <a:r>
                  <a:rPr lang="en-US" sz="3300" dirty="0" smtClean="0"/>
                  <a:t>)</a:t>
                </a:r>
                <a:endParaRPr lang="en-US" sz="3300" b="1" dirty="0" smtClean="0"/>
              </a:p>
              <a:p>
                <a:pPr lvl="1">
                  <a:buFont typeface="Wingdings" panose="05000000000000000000" pitchFamily="2" charset="2"/>
                  <a:buChar char="§"/>
                </a:pPr>
                <a:r>
                  <a:rPr lang="en-US" sz="3300" dirty="0" smtClean="0"/>
                  <a:t>The random variables </a:t>
                </a:r>
                <a14:m>
                  <m:oMath xmlns:m="http://schemas.openxmlformats.org/officeDocument/2006/math">
                    <m:r>
                      <a:rPr lang="en-US" sz="3300" b="0" i="1" dirty="0" smtClean="0">
                        <a:solidFill>
                          <a:schemeClr val="tx2"/>
                        </a:solidFill>
                        <a:latin typeface="Cambria Math"/>
                      </a:rPr>
                      <m:t>h</m:t>
                    </m:r>
                    <m:d>
                      <m:dPr>
                        <m:ctrlPr>
                          <a:rPr lang="en-US" sz="3300" i="1" dirty="0">
                            <a:solidFill>
                              <a:schemeClr val="tx2"/>
                            </a:solidFill>
                            <a:latin typeface="Cambria Math"/>
                          </a:rPr>
                        </m:ctrlPr>
                      </m:dPr>
                      <m:e>
                        <m:r>
                          <a:rPr lang="en-US" sz="3300" i="1" dirty="0">
                            <a:solidFill>
                              <a:schemeClr val="tx2"/>
                            </a:solidFill>
                            <a:latin typeface="Cambria Math"/>
                          </a:rPr>
                          <m:t>𝑥</m:t>
                        </m:r>
                      </m:e>
                    </m:d>
                  </m:oMath>
                </a14:m>
                <a:r>
                  <a:rPr lang="en-US" sz="3300" dirty="0" smtClean="0"/>
                  <a:t> are independent for different </a:t>
                </a:r>
                <a14:m>
                  <m:oMath xmlns:m="http://schemas.openxmlformats.org/officeDocument/2006/math">
                    <m:r>
                      <a:rPr lang="en-US" sz="3300" b="0" i="1" smtClean="0">
                        <a:latin typeface="Cambria Math"/>
                      </a:rPr>
                      <m:t>𝑥</m:t>
                    </m:r>
                    <m:r>
                      <a:rPr lang="en-US" sz="3300" b="0" i="1" smtClean="0">
                        <a:latin typeface="Cambria Math"/>
                      </a:rPr>
                      <m:t>∈</m:t>
                    </m:r>
                    <m:r>
                      <a:rPr lang="en-US" sz="3300" b="0" i="1" smtClean="0">
                        <a:latin typeface="Cambria Math"/>
                      </a:rPr>
                      <m:t>𝐷</m:t>
                    </m:r>
                  </m:oMath>
                </a14:m>
                <a:r>
                  <a:rPr lang="en-US" sz="33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543855"/>
                <a:ext cx="9144000" cy="4247346"/>
              </a:xfrm>
              <a:blipFill rotWithShape="1">
                <a:blip r:embed="rId3"/>
                <a:stretch>
                  <a:fillRect l="-1200" t="-2152" r="-1867"/>
                </a:stretch>
              </a:blipFill>
            </p:spPr>
            <p:txBody>
              <a:bodyPr/>
              <a:lstStyle/>
              <a:p>
                <a:r>
                  <a:rPr lang="en-US">
                    <a:noFill/>
                  </a:rPr>
                  <a:t> </a:t>
                </a:r>
              </a:p>
            </p:txBody>
          </p:sp>
        </mc:Fallback>
      </mc:AlternateContent>
      <p:sp>
        <p:nvSpPr>
          <p:cNvPr id="5" name="TextBox 4"/>
          <p:cNvSpPr txBox="1"/>
          <p:nvPr/>
        </p:nvSpPr>
        <p:spPr>
          <a:xfrm>
            <a:off x="362857" y="5473004"/>
            <a:ext cx="8411029" cy="1384995"/>
          </a:xfrm>
          <a:prstGeom prst="rect">
            <a:avLst/>
          </a:prstGeom>
          <a:noFill/>
        </p:spPr>
        <p:txBody>
          <a:bodyPr wrap="square" rtlCol="0">
            <a:spAutoFit/>
          </a:bodyPr>
          <a:lstStyle/>
          <a:p>
            <a:r>
              <a:rPr lang="en-US" sz="2800" dirty="0" smtClean="0">
                <a:solidFill>
                  <a:srgbClr val="C00000"/>
                </a:solidFill>
              </a:rPr>
              <a:t>We use random hash functions  as a way to attach a “permanent” random value to each identifier in an execution</a:t>
            </a:r>
            <a:endParaRPr lang="en-US" sz="2800" dirty="0">
              <a:solidFill>
                <a:srgbClr val="C00000"/>
              </a:solidFill>
            </a:endParaRPr>
          </a:p>
        </p:txBody>
      </p:sp>
      <p:pic>
        <p:nvPicPr>
          <p:cNvPr id="1026" name="Picture 2" descr="C:\Users\edith\AppData\Local\Microsoft\Windows\Temporary Internet Files\Content.IE5\7V25XCQL\MC90043255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38100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38400" y="1108706"/>
            <a:ext cx="3886199" cy="523220"/>
          </a:xfrm>
          <a:prstGeom prst="rect">
            <a:avLst/>
          </a:prstGeom>
          <a:noFill/>
        </p:spPr>
        <p:txBody>
          <a:bodyPr wrap="square" rtlCol="0">
            <a:spAutoFit/>
          </a:bodyPr>
          <a:lstStyle/>
          <a:p>
            <a:r>
              <a:rPr lang="en-US" sz="2800" dirty="0"/>
              <a:t>Simplified and Idealized</a:t>
            </a:r>
            <a:endParaRPr lang="en-US" sz="2800" dirty="0">
              <a:solidFill>
                <a:srgbClr val="C00000"/>
              </a:solidFill>
            </a:endParaRPr>
          </a:p>
        </p:txBody>
      </p:sp>
    </p:spTree>
    <p:extLst>
      <p:ext uri="{BB962C8B-B14F-4D97-AF65-F5344CB8AC3E}">
        <p14:creationId xmlns:p14="http://schemas.microsoft.com/office/powerpoint/2010/main" val="20315699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Counting Distinct Elements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6892" y="2286000"/>
                <a:ext cx="8229600" cy="3733800"/>
              </a:xfrm>
            </p:spPr>
            <p:txBody>
              <a:bodyPr>
                <a:normAutofit/>
              </a:bodyPr>
              <a:lstStyle/>
              <a:p>
                <a:pPr marL="0" indent="0">
                  <a:buNone/>
                </a:pPr>
                <a:r>
                  <a:rPr lang="en-US" dirty="0" smtClean="0"/>
                  <a:t>Elements occur multiple times, we want to count the number of </a:t>
                </a:r>
                <a:r>
                  <a:rPr lang="en-US" i="1" dirty="0" smtClean="0"/>
                  <a:t>distinct</a:t>
                </a:r>
                <a:r>
                  <a:rPr lang="en-US" dirty="0" smtClean="0"/>
                  <a:t> elements.</a:t>
                </a:r>
              </a:p>
              <a:p>
                <a:pPr>
                  <a:buFont typeface="Wingdings" pitchFamily="2" charset="2"/>
                  <a:buChar char="§"/>
                </a:pPr>
                <a:r>
                  <a:rPr lang="en-US" dirty="0" smtClean="0"/>
                  <a:t>Number of distinct element is </a:t>
                </a:r>
                <a14:m>
                  <m:oMath xmlns:m="http://schemas.openxmlformats.org/officeDocument/2006/math">
                    <m:r>
                      <a:rPr lang="en-US" b="1" i="1" smtClean="0">
                        <a:solidFill>
                          <a:schemeClr val="tx2"/>
                        </a:solidFill>
                        <a:latin typeface="Cambria Math"/>
                      </a:rPr>
                      <m:t>𝒏</m:t>
                    </m:r>
                  </m:oMath>
                </a14:m>
                <a:r>
                  <a:rPr lang="en-US" dirty="0" smtClean="0"/>
                  <a:t>  </a:t>
                </a:r>
                <a:r>
                  <a:rPr lang="en-US" dirty="0" smtClean="0">
                    <a:solidFill>
                      <a:schemeClr val="tx2"/>
                    </a:solidFill>
                  </a:rPr>
                  <a:t>(</a:t>
                </a:r>
                <a14:m>
                  <m:oMath xmlns:m="http://schemas.openxmlformats.org/officeDocument/2006/math">
                    <m:r>
                      <a:rPr lang="en-US" b="0" i="1" dirty="0" smtClean="0">
                        <a:solidFill>
                          <a:schemeClr val="tx2"/>
                        </a:solidFill>
                        <a:latin typeface="Cambria Math"/>
                      </a:rPr>
                      <m:t>=6</m:t>
                    </m:r>
                  </m:oMath>
                </a14:m>
                <a:r>
                  <a:rPr lang="en-US" dirty="0" smtClean="0">
                    <a:solidFill>
                      <a:schemeClr val="tx2"/>
                    </a:solidFill>
                  </a:rPr>
                  <a:t> in example)</a:t>
                </a:r>
              </a:p>
              <a:p>
                <a:pPr>
                  <a:buFont typeface="Wingdings" pitchFamily="2" charset="2"/>
                  <a:buChar char="§"/>
                </a:pPr>
                <a:r>
                  <a:rPr lang="en-US" dirty="0" smtClean="0"/>
                  <a:t>Number of elements in this example is </a:t>
                </a:r>
                <a:r>
                  <a:rPr lang="en-US" dirty="0" smtClean="0">
                    <a:solidFill>
                      <a:schemeClr val="tx2"/>
                    </a:solidFill>
                  </a:rPr>
                  <a:t>11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6892" y="2286000"/>
                <a:ext cx="8229600" cy="3733800"/>
              </a:xfrm>
              <a:blipFill rotWithShape="1">
                <a:blip r:embed="rId2"/>
                <a:stretch>
                  <a:fillRect l="-1926" t="-2121"/>
                </a:stretch>
              </a:blipFill>
            </p:spPr>
            <p:txBody>
              <a:bodyPr/>
              <a:lstStyle/>
              <a:p>
                <a:r>
                  <a:rPr lang="en-US">
                    <a:noFill/>
                  </a:rPr>
                  <a:t> </a:t>
                </a:r>
              </a:p>
            </p:txBody>
          </p:sp>
        </mc:Fallback>
      </mc:AlternateContent>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Tree>
    <p:extLst>
      <p:ext uri="{BB962C8B-B14F-4D97-AF65-F5344CB8AC3E}">
        <p14:creationId xmlns:p14="http://schemas.microsoft.com/office/powerpoint/2010/main" val="21095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Distinct </a:t>
            </a:r>
            <a:r>
              <a:rPr lang="en-US" dirty="0" smtClean="0"/>
              <a:t>Elements:</a:t>
            </a:r>
            <a:br>
              <a:rPr lang="en-US" dirty="0" smtClean="0"/>
            </a:br>
            <a:r>
              <a:rPr lang="en-US" dirty="0" smtClean="0"/>
              <a:t> Example Applications</a:t>
            </a:r>
            <a:endParaRPr lang="en-US" dirty="0"/>
          </a:p>
        </p:txBody>
      </p:sp>
      <p:sp>
        <p:nvSpPr>
          <p:cNvPr id="3" name="Content Placeholder 2"/>
          <p:cNvSpPr>
            <a:spLocks noGrp="1"/>
          </p:cNvSpPr>
          <p:nvPr>
            <p:ph idx="1"/>
          </p:nvPr>
        </p:nvSpPr>
        <p:spPr>
          <a:xfrm>
            <a:off x="546892" y="2362200"/>
            <a:ext cx="8229600" cy="4267200"/>
          </a:xfrm>
        </p:spPr>
        <p:txBody>
          <a:bodyPr>
            <a:normAutofit/>
          </a:bodyPr>
          <a:lstStyle/>
          <a:p>
            <a:pPr>
              <a:buFont typeface="Wingdings" pitchFamily="2" charset="2"/>
              <a:buChar char="§"/>
            </a:pPr>
            <a:r>
              <a:rPr lang="en-US" dirty="0" smtClean="0"/>
              <a:t>Networking:  </a:t>
            </a:r>
          </a:p>
          <a:p>
            <a:pPr lvl="1">
              <a:buFont typeface="Wingdings" pitchFamily="2" charset="2"/>
              <a:buChar char="§"/>
            </a:pPr>
            <a:r>
              <a:rPr lang="en-US" dirty="0" smtClean="0"/>
              <a:t>Packet or request streams: Count the number of distinct source IP addresses</a:t>
            </a:r>
          </a:p>
          <a:p>
            <a:pPr lvl="1">
              <a:buFont typeface="Wingdings" pitchFamily="2" charset="2"/>
              <a:buChar char="§"/>
            </a:pPr>
            <a:r>
              <a:rPr lang="en-US" dirty="0" smtClean="0"/>
              <a:t>Packet streams: Count the number of distinct  IP flows (</a:t>
            </a:r>
            <a:r>
              <a:rPr lang="en-US" dirty="0" err="1" smtClean="0"/>
              <a:t>source+destination</a:t>
            </a:r>
            <a:r>
              <a:rPr lang="en-US" dirty="0" smtClean="0"/>
              <a:t> IP, port, protocol)</a:t>
            </a:r>
          </a:p>
          <a:p>
            <a:pPr>
              <a:buFont typeface="Wingdings" pitchFamily="2" charset="2"/>
              <a:buChar char="§"/>
            </a:pPr>
            <a:r>
              <a:rPr lang="en-US" dirty="0" smtClean="0"/>
              <a:t>Search:  Find how many distinct search queries were issued to a search engine each day</a:t>
            </a:r>
          </a:p>
        </p:txBody>
      </p:sp>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Tree>
    <p:extLst>
      <p:ext uri="{BB962C8B-B14F-4D97-AF65-F5344CB8AC3E}">
        <p14:creationId xmlns:p14="http://schemas.microsoft.com/office/powerpoint/2010/main" val="24641694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Distinct Elements: Exact Solution</a:t>
            </a:r>
            <a:endParaRPr lang="en-US" dirty="0"/>
          </a:p>
        </p:txBody>
      </p:sp>
      <p:sp>
        <p:nvSpPr>
          <p:cNvPr id="3" name="Content Placeholder 2"/>
          <p:cNvSpPr>
            <a:spLocks noGrp="1"/>
          </p:cNvSpPr>
          <p:nvPr>
            <p:ph idx="1"/>
          </p:nvPr>
        </p:nvSpPr>
        <p:spPr>
          <a:xfrm>
            <a:off x="455846" y="3352800"/>
            <a:ext cx="8229600" cy="2057400"/>
          </a:xfrm>
        </p:spPr>
        <p:txBody>
          <a:bodyPr>
            <a:normAutofit fontScale="92500" lnSpcReduction="10000"/>
          </a:bodyPr>
          <a:lstStyle/>
          <a:p>
            <a:pPr marL="0" indent="0">
              <a:buNone/>
            </a:pPr>
            <a:r>
              <a:rPr lang="en-US" dirty="0" smtClean="0"/>
              <a:t>Exact solution:</a:t>
            </a:r>
          </a:p>
          <a:p>
            <a:pPr>
              <a:buFont typeface="Wingdings" pitchFamily="2" charset="2"/>
              <a:buChar char="§"/>
            </a:pPr>
            <a:r>
              <a:rPr lang="en-US" dirty="0" smtClean="0"/>
              <a:t>Maintain an array/associative array/ hash table</a:t>
            </a:r>
          </a:p>
          <a:p>
            <a:pPr>
              <a:buFont typeface="Wingdings" pitchFamily="2" charset="2"/>
              <a:buChar char="§"/>
            </a:pPr>
            <a:r>
              <a:rPr lang="en-US" dirty="0" smtClean="0"/>
              <a:t>Hash/place each element to the table</a:t>
            </a:r>
          </a:p>
          <a:p>
            <a:pPr>
              <a:buFont typeface="Wingdings" pitchFamily="2" charset="2"/>
              <a:buChar char="§"/>
            </a:pPr>
            <a:r>
              <a:rPr lang="en-US" dirty="0" smtClean="0"/>
              <a:t>Query: count number of entries in the table</a:t>
            </a:r>
          </a:p>
        </p:txBody>
      </p:sp>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mc:AlternateContent xmlns:mc="http://schemas.openxmlformats.org/markup-compatibility/2006" xmlns:a14="http://schemas.microsoft.com/office/drawing/2010/main">
        <mc:Choice Requires="a14">
          <p:sp>
            <p:nvSpPr>
              <p:cNvPr id="34" name="TextBox 33"/>
              <p:cNvSpPr txBox="1"/>
              <p:nvPr/>
            </p:nvSpPr>
            <p:spPr>
              <a:xfrm>
                <a:off x="371863" y="5380673"/>
                <a:ext cx="8376393" cy="523220"/>
              </a:xfrm>
              <a:prstGeom prst="rect">
                <a:avLst/>
              </a:prstGeom>
              <a:noFill/>
            </p:spPr>
            <p:txBody>
              <a:bodyPr wrap="square" rtlCol="0">
                <a:spAutoFit/>
              </a:bodyPr>
              <a:lstStyle/>
              <a:p>
                <a:r>
                  <a:rPr lang="en-US" sz="2800" b="1" dirty="0" smtClean="0">
                    <a:solidFill>
                      <a:srgbClr val="C00000"/>
                    </a:solidFill>
                  </a:rPr>
                  <a:t>Problem</a:t>
                </a:r>
                <a:r>
                  <a:rPr lang="en-US" sz="2800" dirty="0" smtClean="0"/>
                  <a:t>:  For </a:t>
                </a:r>
                <a14:m>
                  <m:oMath xmlns:m="http://schemas.openxmlformats.org/officeDocument/2006/math">
                    <m:r>
                      <a:rPr lang="en-US" sz="2800" i="1" dirty="0">
                        <a:solidFill>
                          <a:schemeClr val="tx2"/>
                        </a:solidFill>
                        <a:latin typeface="Cambria Math"/>
                      </a:rPr>
                      <m:t>𝑛</m:t>
                    </m:r>
                  </m:oMath>
                </a14:m>
                <a:r>
                  <a:rPr lang="en-US" sz="2800" dirty="0" smtClean="0"/>
                  <a:t> distinct elements,  </a:t>
                </a:r>
                <a:r>
                  <a:rPr lang="en-US" sz="2800" dirty="0"/>
                  <a:t>s</a:t>
                </a:r>
                <a:r>
                  <a:rPr lang="en-US" sz="2800" dirty="0" smtClean="0"/>
                  <a:t>ize of table is </a:t>
                </a:r>
                <a14:m>
                  <m:oMath xmlns:m="http://schemas.openxmlformats.org/officeDocument/2006/math">
                    <m:r>
                      <m:rPr>
                        <m:sty m:val="p"/>
                      </m:rPr>
                      <a:rPr lang="el-GR" sz="2800" b="0" i="1" dirty="0" smtClean="0">
                        <a:solidFill>
                          <a:schemeClr val="tx2"/>
                        </a:solidFill>
                        <a:latin typeface="Cambria Math"/>
                        <a:ea typeface="Cambria Math"/>
                      </a:rPr>
                      <m:t>Ω</m:t>
                    </m:r>
                    <m:r>
                      <a:rPr lang="en-US" sz="2800" b="0" i="0" dirty="0" smtClean="0">
                        <a:solidFill>
                          <a:schemeClr val="tx2"/>
                        </a:solidFill>
                        <a:latin typeface="Cambria Math"/>
                      </a:rPr>
                      <m:t>(</m:t>
                    </m:r>
                    <m:r>
                      <a:rPr lang="en-US" sz="2800" i="1" dirty="0" smtClean="0">
                        <a:solidFill>
                          <a:schemeClr val="tx2"/>
                        </a:solidFill>
                        <a:latin typeface="Cambria Math"/>
                      </a:rPr>
                      <m:t>𝑛</m:t>
                    </m:r>
                    <m:r>
                      <a:rPr lang="en-US" sz="2800" b="0" i="1" dirty="0" smtClean="0">
                        <a:solidFill>
                          <a:schemeClr val="tx2"/>
                        </a:solidFill>
                        <a:latin typeface="Cambria Math"/>
                      </a:rPr>
                      <m:t>)</m:t>
                    </m:r>
                  </m:oMath>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71863" y="5380673"/>
                <a:ext cx="8376393" cy="523220"/>
              </a:xfrm>
              <a:prstGeom prst="rect">
                <a:avLst/>
              </a:prstGeom>
              <a:blipFill rotWithShape="1">
                <a:blip r:embed="rId2"/>
                <a:stretch>
                  <a:fillRect l="-1456" t="-10588" b="-34118"/>
                </a:stretch>
              </a:blipFill>
            </p:spPr>
            <p:txBody>
              <a:bodyPr/>
              <a:lstStyle/>
              <a:p>
                <a:r>
                  <a:rPr lang="en-US">
                    <a:noFill/>
                  </a:rPr>
                  <a:t> </a:t>
                </a:r>
              </a:p>
            </p:txBody>
          </p:sp>
        </mc:Fallback>
      </mc:AlternateContent>
      <p:grpSp>
        <p:nvGrpSpPr>
          <p:cNvPr id="62" name="Group 61"/>
          <p:cNvGrpSpPr/>
          <p:nvPr/>
        </p:nvGrpSpPr>
        <p:grpSpPr>
          <a:xfrm>
            <a:off x="1098105" y="2598056"/>
            <a:ext cx="6217095" cy="471715"/>
            <a:chOff x="1098105" y="2598056"/>
            <a:chExt cx="6217095" cy="471715"/>
          </a:xfrm>
        </p:grpSpPr>
        <p:cxnSp>
          <p:nvCxnSpPr>
            <p:cNvPr id="29" name="Straight Connector 28"/>
            <p:cNvCxnSpPr/>
            <p:nvPr/>
          </p:nvCxnSpPr>
          <p:spPr>
            <a:xfrm>
              <a:off x="1108785" y="2598057"/>
              <a:ext cx="6206415" cy="14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01531" y="3048000"/>
              <a:ext cx="6213669" cy="21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98105" y="2598057"/>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315200" y="2612571"/>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914601" y="2598057"/>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97723" y="2598057"/>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12098" y="2605314"/>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28973" y="2605314"/>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495223" y="2605314"/>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13348" y="2612570"/>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79598" y="2619828"/>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996473" y="2598056"/>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830223" y="2619828"/>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47098" y="2598057"/>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663973" y="2605314"/>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80848" y="2612571"/>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62723" y="2605314"/>
              <a:ext cx="0" cy="449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45848" y="2619828"/>
              <a:ext cx="0" cy="44994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4" name="Straight Arrow Connector 63"/>
          <p:cNvCxnSpPr>
            <a:stCxn id="4" idx="2"/>
          </p:cNvCxnSpPr>
          <p:nvPr/>
        </p:nvCxnSpPr>
        <p:spPr>
          <a:xfrm>
            <a:off x="1143204" y="2036489"/>
            <a:ext cx="1828596" cy="576082"/>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2971800" y="1924864"/>
            <a:ext cx="423575" cy="673193"/>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093656" y="1900848"/>
            <a:ext cx="2307158" cy="697209"/>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751002" y="1958905"/>
            <a:ext cx="3262710" cy="639151"/>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575159" y="1973418"/>
            <a:ext cx="438553" cy="624638"/>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024598" y="1973418"/>
            <a:ext cx="2546244" cy="576082"/>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1371600" y="1958905"/>
            <a:ext cx="1213152" cy="576082"/>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3915925" y="1973155"/>
            <a:ext cx="1828596" cy="576082"/>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5744521" y="1924864"/>
            <a:ext cx="303772" cy="673193"/>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779971" y="1956136"/>
            <a:ext cx="382829" cy="641921"/>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6297720" y="1973155"/>
            <a:ext cx="2063022" cy="576345"/>
          </a:xfrm>
          <a:prstGeom prst="straightConnector1">
            <a:avLst/>
          </a:prstGeom>
          <a:ln w="15875">
            <a:tailEnd type="triangle" w="med" len="lg"/>
          </a:ln>
        </p:spPr>
        <p:style>
          <a:lnRef idx="1">
            <a:schemeClr val="accent1"/>
          </a:lnRef>
          <a:fillRef idx="0">
            <a:schemeClr val="accent1"/>
          </a:fillRef>
          <a:effectRef idx="0">
            <a:schemeClr val="accent1"/>
          </a:effectRef>
          <a:fontRef idx="minor">
            <a:schemeClr val="tx1"/>
          </a:fontRef>
        </p:style>
      </p:cxnSp>
      <p:sp>
        <p:nvSpPr>
          <p:cNvPr id="86" name="5-Point Star 85"/>
          <p:cNvSpPr/>
          <p:nvPr/>
        </p:nvSpPr>
        <p:spPr>
          <a:xfrm flipV="1">
            <a:off x="6971385" y="2728685"/>
            <a:ext cx="227150" cy="203199"/>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7" name="5-Point Star 86"/>
          <p:cNvSpPr/>
          <p:nvPr/>
        </p:nvSpPr>
        <p:spPr>
          <a:xfrm flipV="1">
            <a:off x="2858225" y="2721428"/>
            <a:ext cx="227150" cy="203199"/>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8" name="5-Point Star 87"/>
          <p:cNvSpPr/>
          <p:nvPr/>
        </p:nvSpPr>
        <p:spPr>
          <a:xfrm flipV="1">
            <a:off x="1146989" y="2743200"/>
            <a:ext cx="227150" cy="203199"/>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9" name="5-Point Star 88"/>
          <p:cNvSpPr/>
          <p:nvPr/>
        </p:nvSpPr>
        <p:spPr>
          <a:xfrm flipV="1">
            <a:off x="5728637" y="2721427"/>
            <a:ext cx="227150" cy="203199"/>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0" name="5-Point Star 89"/>
          <p:cNvSpPr/>
          <p:nvPr/>
        </p:nvSpPr>
        <p:spPr>
          <a:xfrm flipV="1">
            <a:off x="4911023" y="2728685"/>
            <a:ext cx="227150" cy="203199"/>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1" name="5-Point Star 90"/>
          <p:cNvSpPr/>
          <p:nvPr/>
        </p:nvSpPr>
        <p:spPr>
          <a:xfrm flipV="1">
            <a:off x="6186401" y="2721428"/>
            <a:ext cx="227150" cy="203199"/>
          </a:xfrm>
          <a:prstGeom prst="star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TextBox 14"/>
          <p:cNvSpPr txBox="1"/>
          <p:nvPr/>
        </p:nvSpPr>
        <p:spPr>
          <a:xfrm>
            <a:off x="206809" y="5903892"/>
            <a:ext cx="8706499" cy="954107"/>
          </a:xfrm>
          <a:prstGeom prst="rect">
            <a:avLst/>
          </a:prstGeom>
          <a:noFill/>
        </p:spPr>
        <p:txBody>
          <a:bodyPr wrap="square" rtlCol="0">
            <a:spAutoFit/>
          </a:bodyPr>
          <a:lstStyle/>
          <a:p>
            <a:r>
              <a:rPr lang="en-US" sz="2800" dirty="0" smtClean="0"/>
              <a:t>But this is the best we can do (Information theoretically) if we want an </a:t>
            </a:r>
            <a:r>
              <a:rPr lang="en-US" sz="2800" b="1" dirty="0" smtClean="0"/>
              <a:t>exact</a:t>
            </a:r>
            <a:r>
              <a:rPr lang="en-US" sz="2800" dirty="0" smtClean="0"/>
              <a:t> distinct count. </a:t>
            </a:r>
            <a:endParaRPr lang="en-US" sz="2800" dirty="0"/>
          </a:p>
        </p:txBody>
      </p:sp>
    </p:spTree>
    <p:extLst>
      <p:ext uri="{BB962C8B-B14F-4D97-AF65-F5344CB8AC3E}">
        <p14:creationId xmlns:p14="http://schemas.microsoft.com/office/powerpoint/2010/main" val="354742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barn(inVertical)">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7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7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8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8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86"/>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7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84"/>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91"/>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34" grpId="0"/>
      <p:bldP spid="86" grpId="0" animBg="1"/>
      <p:bldP spid="87" grpId="0" animBg="1"/>
      <p:bldP spid="88" grpId="0" animBg="1"/>
      <p:bldP spid="89" grpId="0" animBg="1"/>
      <p:bldP spid="90" grpId="0" animBg="1"/>
      <p:bldP spid="91" grpId="0" animBg="1"/>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Distinct Elements: Approximate 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0192" y="2078216"/>
                <a:ext cx="8762999" cy="3886200"/>
              </a:xfrm>
            </p:spPr>
            <p:txBody>
              <a:bodyPr>
                <a:normAutofit fontScale="85000" lnSpcReduction="20000"/>
              </a:bodyPr>
              <a:lstStyle/>
              <a:p>
                <a:pPr marL="0" indent="0">
                  <a:buNone/>
                </a:pPr>
                <a:r>
                  <a:rPr lang="en-US" b="1" dirty="0" smtClean="0">
                    <a:solidFill>
                      <a:schemeClr val="tx2"/>
                    </a:solidFill>
                  </a:rPr>
                  <a:t>IDEA</a:t>
                </a:r>
                <a:r>
                  <a:rPr lang="en-US" b="1" dirty="0" smtClean="0"/>
                  <a:t>: Size-estimation/Min-Hash technique </a:t>
                </a:r>
                <a:r>
                  <a:rPr lang="en-US" dirty="0" smtClean="0"/>
                  <a:t>: </a:t>
                </a:r>
              </a:p>
              <a:p>
                <a:pPr marL="0" indent="0">
                  <a:buNone/>
                </a:pPr>
                <a:r>
                  <a:rPr lang="en-US" dirty="0" smtClean="0"/>
                  <a:t>    </a:t>
                </a:r>
                <a:r>
                  <a:rPr lang="en-US" sz="2600" dirty="0" smtClean="0"/>
                  <a:t>[</a:t>
                </a:r>
                <a:r>
                  <a:rPr lang="en-US" sz="2600" dirty="0" err="1" smtClean="0"/>
                  <a:t>Flajolet</a:t>
                </a:r>
                <a:r>
                  <a:rPr lang="en-US" sz="2600" dirty="0" smtClean="0"/>
                  <a:t>-Martin 85, C 94]</a:t>
                </a:r>
              </a:p>
              <a:p>
                <a:pPr>
                  <a:buFont typeface="Wingdings" pitchFamily="2" charset="2"/>
                  <a:buChar char="§"/>
                </a:pPr>
                <a:r>
                  <a:rPr lang="en-US" dirty="0" smtClean="0"/>
                  <a:t>Use a random hash function </a:t>
                </a:r>
                <a14:m>
                  <m:oMath xmlns:m="http://schemas.openxmlformats.org/officeDocument/2006/math">
                    <m:r>
                      <a:rPr lang="en-US" b="0" i="1" dirty="0" smtClean="0">
                        <a:solidFill>
                          <a:schemeClr val="tx2"/>
                        </a:solidFill>
                        <a:latin typeface="Cambria Math"/>
                      </a:rPr>
                      <m:t>h</m:t>
                    </m:r>
                    <m:d>
                      <m:dPr>
                        <m:ctrlPr>
                          <a:rPr lang="en-US" i="1" dirty="0">
                            <a:solidFill>
                              <a:schemeClr val="tx2"/>
                            </a:solidFill>
                            <a:latin typeface="Cambria Math"/>
                          </a:rPr>
                        </m:ctrlPr>
                      </m:dPr>
                      <m:e>
                        <m:r>
                          <a:rPr lang="en-US" i="1" dirty="0">
                            <a:solidFill>
                              <a:schemeClr val="tx2"/>
                            </a:solidFill>
                            <a:latin typeface="Cambria Math"/>
                          </a:rPr>
                          <m:t>𝑥</m:t>
                        </m:r>
                      </m:e>
                    </m:d>
                    <m:r>
                      <a:rPr lang="en-US" i="1" dirty="0">
                        <a:solidFill>
                          <a:schemeClr val="tx2"/>
                        </a:solidFill>
                        <a:latin typeface="Cambria Math"/>
                      </a:rPr>
                      <m:t>∼</m:t>
                    </m:r>
                    <m:r>
                      <a:rPr lang="en-US" b="0" i="1" dirty="0" smtClean="0">
                        <a:solidFill>
                          <a:schemeClr val="tx2"/>
                        </a:solidFill>
                        <a:latin typeface="Cambria Math"/>
                      </a:rPr>
                      <m:t>𝑈</m:t>
                    </m:r>
                    <m:r>
                      <a:rPr lang="en-US" b="0" i="1" dirty="0" smtClean="0">
                        <a:solidFill>
                          <a:schemeClr val="tx2"/>
                        </a:solidFill>
                        <a:latin typeface="Cambria Math"/>
                      </a:rPr>
                      <m:t>[0,1]</m:t>
                    </m:r>
                  </m:oMath>
                </a14:m>
                <a:r>
                  <a:rPr lang="en-US" dirty="0" smtClean="0"/>
                  <a:t>mapping element IDs to uniform random numbers in </a:t>
                </a:r>
                <a:r>
                  <a:rPr lang="en-US" i="0" dirty="0" smtClean="0">
                    <a:latin typeface="+mj-lt"/>
                  </a:rPr>
                  <a:t>[0,1]</a:t>
                </a:r>
                <a:endParaRPr lang="en-US" dirty="0" smtClean="0"/>
              </a:p>
              <a:p>
                <a:pPr>
                  <a:buFont typeface="Wingdings" pitchFamily="2" charset="2"/>
                  <a:buChar char="§"/>
                </a:pPr>
                <a:r>
                  <a:rPr lang="en-US" dirty="0" smtClean="0"/>
                  <a:t>Track the minimum </a:t>
                </a:r>
                <a14:m>
                  <m:oMath xmlns:m="http://schemas.openxmlformats.org/officeDocument/2006/math">
                    <m:r>
                      <a:rPr lang="en-US" b="0" i="1" dirty="0" smtClean="0">
                        <a:solidFill>
                          <a:schemeClr val="tx2"/>
                        </a:solidFill>
                        <a:latin typeface="Cambria Math"/>
                      </a:rPr>
                      <m:t>h</m:t>
                    </m:r>
                    <m:d>
                      <m:dPr>
                        <m:ctrlPr>
                          <a:rPr lang="en-US" i="1" dirty="0">
                            <a:solidFill>
                              <a:schemeClr val="tx2"/>
                            </a:solidFill>
                            <a:latin typeface="Cambria Math"/>
                          </a:rPr>
                        </m:ctrlPr>
                      </m:dPr>
                      <m:e>
                        <m:r>
                          <a:rPr lang="en-US" i="1" dirty="0">
                            <a:solidFill>
                              <a:schemeClr val="tx2"/>
                            </a:solidFill>
                            <a:latin typeface="Cambria Math"/>
                          </a:rPr>
                          <m:t>𝑥</m:t>
                        </m:r>
                      </m:e>
                    </m:d>
                  </m:oMath>
                </a14:m>
                <a:endParaRPr lang="en-US" dirty="0" smtClean="0"/>
              </a:p>
              <a:p>
                <a:pPr marL="0" indent="0">
                  <a:buNone/>
                </a:pPr>
                <a:r>
                  <a:rPr lang="en-US" dirty="0" smtClean="0">
                    <a:solidFill>
                      <a:schemeClr val="tx2"/>
                    </a:solidFill>
                  </a:rPr>
                  <a:t>Intuition: The minimum and </a:t>
                </a:r>
                <a14:m>
                  <m:oMath xmlns:m="http://schemas.openxmlformats.org/officeDocument/2006/math">
                    <m:r>
                      <a:rPr lang="en-US" b="0" i="1" smtClean="0">
                        <a:solidFill>
                          <a:schemeClr val="tx2"/>
                        </a:solidFill>
                        <a:latin typeface="Cambria Math"/>
                      </a:rPr>
                      <m:t>𝑛</m:t>
                    </m:r>
                  </m:oMath>
                </a14:m>
                <a:r>
                  <a:rPr lang="en-US" dirty="0" smtClean="0">
                    <a:solidFill>
                      <a:schemeClr val="tx2"/>
                    </a:solidFill>
                  </a:rPr>
                  <a:t> are very related  :</a:t>
                </a:r>
              </a:p>
              <a:p>
                <a:pPr>
                  <a:buFont typeface="Wingdings" pitchFamily="2" charset="2"/>
                  <a:buChar char="§"/>
                </a:pPr>
                <a:r>
                  <a:rPr lang="en-US" dirty="0" smtClean="0"/>
                  <a:t>With </a:t>
                </a:r>
                <a14:m>
                  <m:oMath xmlns:m="http://schemas.openxmlformats.org/officeDocument/2006/math">
                    <m:r>
                      <a:rPr lang="en-US" i="1" dirty="0" smtClean="0">
                        <a:latin typeface="Cambria Math"/>
                      </a:rPr>
                      <m:t>𝑛</m:t>
                    </m:r>
                    <m:r>
                      <a:rPr lang="en-US" i="1" dirty="0" smtClean="0">
                        <a:latin typeface="Cambria Math"/>
                      </a:rPr>
                      <m:t> </m:t>
                    </m:r>
                  </m:oMath>
                </a14:m>
                <a:r>
                  <a:rPr lang="en-US" dirty="0" smtClean="0"/>
                  <a:t>distinct elements, expectation of the minimum </a:t>
                </a:r>
                <a14:m>
                  <m:oMath xmlns:m="http://schemas.openxmlformats.org/officeDocument/2006/math">
                    <m:r>
                      <m:rPr>
                        <m:sty m:val="p"/>
                      </m:rPr>
                      <a:rPr lang="en-US" b="0" i="0" smtClean="0">
                        <a:latin typeface="Cambria Math"/>
                      </a:rPr>
                      <m:t>E</m:t>
                    </m:r>
                    <m:d>
                      <m:dPr>
                        <m:begChr m:val="["/>
                        <m:endChr m:val="]"/>
                        <m:ctrlPr>
                          <a:rPr lang="en-US" b="0" i="1" smtClean="0">
                            <a:latin typeface="Cambria Math"/>
                          </a:rPr>
                        </m:ctrlPr>
                      </m:dPr>
                      <m:e>
                        <m:r>
                          <m:rPr>
                            <m:sty m:val="p"/>
                          </m:rPr>
                          <a:rPr lang="en-US" b="0" i="0" smtClean="0">
                            <a:latin typeface="Cambria Math"/>
                          </a:rPr>
                          <m:t>min</m:t>
                        </m:r>
                        <m:r>
                          <a:rPr lang="en-US" b="0" i="0" smtClean="0">
                            <a:latin typeface="Cambria Math"/>
                          </a:rPr>
                          <m:t> </m:t>
                        </m:r>
                        <m:r>
                          <a:rPr lang="en-US" b="0" i="1" smtClean="0">
                            <a:latin typeface="Cambria Math"/>
                          </a:rPr>
                          <m:t>h</m:t>
                        </m:r>
                        <m:d>
                          <m:dPr>
                            <m:ctrlPr>
                              <a:rPr lang="en-US" b="0" i="1" smtClean="0">
                                <a:latin typeface="Cambria Math"/>
                              </a:rPr>
                            </m:ctrlPr>
                          </m:dPr>
                          <m:e>
                            <m:r>
                              <m:rPr>
                                <m:sty m:val="p"/>
                              </m:rPr>
                              <a:rPr lang="en-US" b="0" i="0" smtClean="0">
                                <a:latin typeface="Cambria Math"/>
                              </a:rPr>
                              <m:t>x</m:t>
                            </m:r>
                          </m:e>
                        </m:d>
                      </m:e>
                    </m:d>
                    <m:r>
                      <a:rPr lang="en-US" b="0" i="0"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𝑛</m:t>
                        </m:r>
                        <m:r>
                          <a:rPr lang="en-US" b="0" i="1" smtClean="0">
                            <a:latin typeface="Cambria Math"/>
                          </a:rPr>
                          <m:t>+1</m:t>
                        </m:r>
                      </m:den>
                    </m:f>
                  </m:oMath>
                </a14:m>
                <a:endParaRPr lang="en-US" dirty="0" smtClean="0"/>
              </a:p>
              <a:p>
                <a:pPr>
                  <a:buFont typeface="Wingdings" pitchFamily="2" charset="2"/>
                  <a:buChar char="§"/>
                </a:pPr>
                <a:r>
                  <a:rPr lang="en-US" dirty="0" smtClean="0"/>
                  <a:t>Can use the average estimator with </a:t>
                </a:r>
                <a14:m>
                  <m:oMath xmlns:m="http://schemas.openxmlformats.org/officeDocument/2006/math">
                    <m:r>
                      <a:rPr lang="en-US" i="1" dirty="0" smtClean="0">
                        <a:latin typeface="Cambria Math"/>
                      </a:rPr>
                      <m:t>𝑘</m:t>
                    </m:r>
                  </m:oMath>
                </a14:m>
                <a:r>
                  <a:rPr lang="en-US" dirty="0" smtClean="0"/>
                  <a:t> repetitions </a:t>
                </a:r>
              </a:p>
              <a:p>
                <a:pPr>
                  <a:buFont typeface="Wingdings" pitchFamily="2" charset="2"/>
                  <a:buChar char="§"/>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0192" y="2078216"/>
                <a:ext cx="8762999" cy="3886200"/>
              </a:xfrm>
              <a:blipFill rotWithShape="1">
                <a:blip r:embed="rId2"/>
                <a:stretch>
                  <a:fillRect l="-1322" t="-3140"/>
                </a:stretch>
              </a:blipFill>
            </p:spPr>
            <p:txBody>
              <a:bodyPr/>
              <a:lstStyle/>
              <a:p>
                <a:r>
                  <a:rPr lang="en-US">
                    <a:noFill/>
                  </a:rPr>
                  <a:t> </a:t>
                </a:r>
              </a:p>
            </p:txBody>
          </p:sp>
        </mc:Fallback>
      </mc:AlternateContent>
      <p:sp>
        <p:nvSpPr>
          <p:cNvPr id="4" name="TextBox 3"/>
          <p:cNvSpPr txBox="1"/>
          <p:nvPr/>
        </p:nvSpPr>
        <p:spPr>
          <a:xfrm>
            <a:off x="791184" y="1451714"/>
            <a:ext cx="704039" cy="584775"/>
          </a:xfrm>
          <a:prstGeom prst="rect">
            <a:avLst/>
          </a:prstGeom>
          <a:noFill/>
        </p:spPr>
        <p:txBody>
          <a:bodyPr wrap="none" rtlCol="0">
            <a:spAutoFit/>
          </a:bodyPr>
          <a:lstStyle/>
          <a:p>
            <a:r>
              <a:rPr lang="en-US" sz="3200" dirty="0" smtClean="0">
                <a:solidFill>
                  <a:srgbClr val="FF0000"/>
                </a:solidFill>
              </a:rPr>
              <a:t>32</a:t>
            </a:r>
            <a:r>
              <a:rPr lang="en-US" sz="3200" dirty="0" smtClean="0">
                <a:solidFill>
                  <a:srgbClr val="00B050"/>
                </a:solidFill>
              </a:rPr>
              <a:t>,</a:t>
            </a:r>
            <a:endParaRPr lang="en-US" sz="3200" dirty="0">
              <a:solidFill>
                <a:srgbClr val="00B050"/>
              </a:solidFill>
            </a:endParaRPr>
          </a:p>
        </p:txBody>
      </p:sp>
      <p:sp>
        <p:nvSpPr>
          <p:cNvPr id="5" name="TextBox 4"/>
          <p:cNvSpPr txBox="1"/>
          <p:nvPr/>
        </p:nvSpPr>
        <p:spPr>
          <a:xfrm>
            <a:off x="1495223" y="1451713"/>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6" name="TextBox 5"/>
          <p:cNvSpPr txBox="1"/>
          <p:nvPr/>
        </p:nvSpPr>
        <p:spPr>
          <a:xfrm>
            <a:off x="2389617" y="1451713"/>
            <a:ext cx="704039" cy="584775"/>
          </a:xfrm>
          <a:prstGeom prst="rect">
            <a:avLst/>
          </a:prstGeom>
          <a:noFill/>
        </p:spPr>
        <p:txBody>
          <a:bodyPr wrap="none" rtlCol="0">
            <a:spAutoFit/>
          </a:bodyPr>
          <a:lstStyle/>
          <a:p>
            <a:r>
              <a:rPr lang="en-US" sz="3200" dirty="0" smtClean="0">
                <a:solidFill>
                  <a:schemeClr val="tx2"/>
                </a:solidFill>
              </a:rPr>
              <a:t>1</a:t>
            </a:r>
            <a:r>
              <a:rPr lang="en-US" sz="3200" dirty="0">
                <a:solidFill>
                  <a:schemeClr val="tx2"/>
                </a:solidFill>
              </a:rPr>
              <a:t>4</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3093656" y="1451712"/>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8" name="TextBox 7"/>
          <p:cNvSpPr txBox="1"/>
          <p:nvPr/>
        </p:nvSpPr>
        <p:spPr>
          <a:xfrm>
            <a:off x="3605634" y="1457155"/>
            <a:ext cx="588623" cy="584775"/>
          </a:xfrm>
          <a:prstGeom prst="rect">
            <a:avLst/>
          </a:prstGeom>
          <a:noFill/>
        </p:spPr>
        <p:txBody>
          <a:bodyPr wrap="none" rtlCol="0">
            <a:spAutoFit/>
          </a:bodyPr>
          <a:lstStyle/>
          <a:p>
            <a:r>
              <a:rPr lang="en-US" sz="3200" dirty="0">
                <a:solidFill>
                  <a:srgbClr val="7030A0"/>
                </a:solidFill>
              </a:rPr>
              <a:t> </a:t>
            </a:r>
            <a:r>
              <a:rPr lang="en-US" sz="3200" dirty="0" smtClean="0">
                <a:solidFill>
                  <a:srgbClr val="7030A0"/>
                </a:solidFill>
              </a:rPr>
              <a:t>7,</a:t>
            </a:r>
            <a:endParaRPr lang="en-US" sz="3200" dirty="0">
              <a:solidFill>
                <a:srgbClr val="7030A0"/>
              </a:solidFill>
            </a:endParaRPr>
          </a:p>
        </p:txBody>
      </p:sp>
      <p:sp>
        <p:nvSpPr>
          <p:cNvPr id="9" name="TextBox 8"/>
          <p:cNvSpPr txBox="1"/>
          <p:nvPr/>
        </p:nvSpPr>
        <p:spPr>
          <a:xfrm>
            <a:off x="4309673" y="1457154"/>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0" name="TextBox 9"/>
          <p:cNvSpPr txBox="1"/>
          <p:nvPr/>
        </p:nvSpPr>
        <p:spPr>
          <a:xfrm>
            <a:off x="5024598" y="1457154"/>
            <a:ext cx="704039" cy="584775"/>
          </a:xfrm>
          <a:prstGeom prst="rect">
            <a:avLst/>
          </a:prstGeom>
          <a:noFill/>
        </p:spPr>
        <p:txBody>
          <a:bodyPr wrap="none" rtlCol="0">
            <a:spAutoFit/>
          </a:bodyPr>
          <a:lstStyle/>
          <a:p>
            <a:r>
              <a:rPr lang="en-US" sz="3200" dirty="0" smtClean="0">
                <a:solidFill>
                  <a:srgbClr val="FF0000"/>
                </a:solidFill>
              </a:rPr>
              <a:t>32,</a:t>
            </a:r>
            <a:endParaRPr lang="en-US" sz="3200" dirty="0">
              <a:solidFill>
                <a:srgbClr val="FF0000"/>
              </a:solidFill>
            </a:endParaRPr>
          </a:p>
        </p:txBody>
      </p:sp>
      <p:sp>
        <p:nvSpPr>
          <p:cNvPr id="11" name="TextBox 10"/>
          <p:cNvSpPr txBox="1"/>
          <p:nvPr/>
        </p:nvSpPr>
        <p:spPr>
          <a:xfrm>
            <a:off x="5908106" y="1457153"/>
            <a:ext cx="495649" cy="584775"/>
          </a:xfrm>
          <a:prstGeom prst="rect">
            <a:avLst/>
          </a:prstGeom>
          <a:noFill/>
        </p:spPr>
        <p:txBody>
          <a:bodyPr wrap="none" rtlCol="0">
            <a:spAutoFit/>
          </a:bodyPr>
          <a:lstStyle/>
          <a:p>
            <a:r>
              <a:rPr lang="en-US" sz="3200" dirty="0">
                <a:solidFill>
                  <a:srgbClr val="7030A0"/>
                </a:solidFill>
              </a:rPr>
              <a:t>7</a:t>
            </a:r>
            <a:r>
              <a:rPr lang="en-US" sz="3200" dirty="0" smtClean="0">
                <a:solidFill>
                  <a:srgbClr val="7030A0"/>
                </a:solidFill>
              </a:rPr>
              <a:t>,</a:t>
            </a:r>
            <a:endParaRPr lang="en-US" sz="3200" dirty="0">
              <a:solidFill>
                <a:srgbClr val="7030A0"/>
              </a:solidFill>
            </a:endParaRPr>
          </a:p>
        </p:txBody>
      </p:sp>
      <p:sp>
        <p:nvSpPr>
          <p:cNvPr id="12" name="TextBox 11"/>
          <p:cNvSpPr txBox="1"/>
          <p:nvPr/>
        </p:nvSpPr>
        <p:spPr>
          <a:xfrm>
            <a:off x="6514485" y="1451712"/>
            <a:ext cx="495649" cy="584775"/>
          </a:xfrm>
          <a:prstGeom prst="rect">
            <a:avLst/>
          </a:prstGeom>
          <a:noFill/>
        </p:spPr>
        <p:txBody>
          <a:bodyPr wrap="none" rtlCol="0">
            <a:spAutoFit/>
          </a:bodyPr>
          <a:lstStyle/>
          <a:p>
            <a:r>
              <a:rPr lang="en-US" sz="3200" dirty="0">
                <a:solidFill>
                  <a:srgbClr val="00B0F0"/>
                </a:solidFill>
              </a:rPr>
              <a:t>6</a:t>
            </a:r>
            <a:r>
              <a:rPr lang="en-US" sz="3200" dirty="0" smtClean="0">
                <a:solidFill>
                  <a:srgbClr val="00B0F0"/>
                </a:solidFill>
              </a:rPr>
              <a:t>,</a:t>
            </a:r>
            <a:endParaRPr lang="en-US" sz="3200" dirty="0">
              <a:solidFill>
                <a:srgbClr val="00B0F0"/>
              </a:solidFill>
            </a:endParaRPr>
          </a:p>
        </p:txBody>
      </p:sp>
      <p:sp>
        <p:nvSpPr>
          <p:cNvPr id="13" name="TextBox 12"/>
          <p:cNvSpPr txBox="1"/>
          <p:nvPr/>
        </p:nvSpPr>
        <p:spPr>
          <a:xfrm>
            <a:off x="7229410" y="1451712"/>
            <a:ext cx="704039" cy="584775"/>
          </a:xfrm>
          <a:prstGeom prst="rect">
            <a:avLst/>
          </a:prstGeom>
          <a:noFill/>
        </p:spPr>
        <p:txBody>
          <a:bodyPr wrap="none" rtlCol="0">
            <a:spAutoFit/>
          </a:bodyPr>
          <a:lstStyle/>
          <a:p>
            <a:r>
              <a:rPr lang="en-US" sz="3200" dirty="0" smtClean="0">
                <a:solidFill>
                  <a:srgbClr val="00B050"/>
                </a:solidFill>
              </a:rPr>
              <a:t>12,</a:t>
            </a:r>
            <a:endParaRPr lang="en-US" sz="3200" dirty="0">
              <a:solidFill>
                <a:srgbClr val="00B050"/>
              </a:solidFill>
            </a:endParaRPr>
          </a:p>
        </p:txBody>
      </p:sp>
      <p:sp>
        <p:nvSpPr>
          <p:cNvPr id="14" name="TextBox 13"/>
          <p:cNvSpPr txBox="1"/>
          <p:nvPr/>
        </p:nvSpPr>
        <p:spPr>
          <a:xfrm>
            <a:off x="8112918" y="1451711"/>
            <a:ext cx="495649" cy="584775"/>
          </a:xfrm>
          <a:prstGeom prst="rect">
            <a:avLst/>
          </a:prstGeom>
          <a:noFill/>
        </p:spPr>
        <p:txBody>
          <a:bodyPr wrap="none" rtlCol="0">
            <a:spAutoFit/>
          </a:bodyPr>
          <a:lstStyle/>
          <a:p>
            <a:r>
              <a:rPr lang="en-US" sz="3200" dirty="0" smtClean="0">
                <a:solidFill>
                  <a:srgbClr val="FFC000"/>
                </a:solidFill>
              </a:rPr>
              <a:t>4,</a:t>
            </a:r>
            <a:endParaRPr lang="en-US" sz="3200" dirty="0">
              <a:solidFill>
                <a:srgbClr val="FFC000"/>
              </a:solidFill>
            </a:endParaRPr>
          </a:p>
        </p:txBody>
      </p:sp>
    </p:spTree>
    <p:extLst>
      <p:ext uri="{BB962C8B-B14F-4D97-AF65-F5344CB8AC3E}">
        <p14:creationId xmlns:p14="http://schemas.microsoft.com/office/powerpoint/2010/main" val="393115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457200" y="1600201"/>
            <a:ext cx="8229600" cy="4267199"/>
          </a:xfrm>
        </p:spPr>
        <p:txBody>
          <a:bodyPr>
            <a:normAutofit fontScale="47500" lnSpcReduction="20000"/>
          </a:bodyPr>
          <a:lstStyle/>
          <a:p>
            <a:pPr marL="0" indent="0">
              <a:buNone/>
            </a:pPr>
            <a:r>
              <a:rPr lang="en-US" b="1" dirty="0" err="1" smtClean="0"/>
              <a:t>Misra</a:t>
            </a:r>
            <a:r>
              <a:rPr lang="en-US" b="1" dirty="0" smtClean="0"/>
              <a:t> </a:t>
            </a:r>
            <a:r>
              <a:rPr lang="en-US" b="1" dirty="0" err="1" smtClean="0"/>
              <a:t>Gries</a:t>
            </a:r>
            <a:r>
              <a:rPr lang="en-US" b="1" dirty="0" smtClean="0"/>
              <a:t> Summaries</a:t>
            </a:r>
          </a:p>
          <a:p>
            <a:pPr>
              <a:buFont typeface="Wingdings" panose="05000000000000000000" pitchFamily="2" charset="2"/>
              <a:buChar char="§"/>
            </a:pPr>
            <a:r>
              <a:rPr lang="en-US" dirty="0" smtClean="0"/>
              <a:t>J</a:t>
            </a:r>
            <a:r>
              <a:rPr lang="en-US" dirty="0"/>
              <a:t>. </a:t>
            </a:r>
            <a:r>
              <a:rPr lang="en-US" dirty="0" err="1"/>
              <a:t>Misra</a:t>
            </a:r>
            <a:r>
              <a:rPr lang="en-US" dirty="0"/>
              <a:t> and David </a:t>
            </a:r>
            <a:r>
              <a:rPr lang="en-US" dirty="0" err="1"/>
              <a:t>Gries</a:t>
            </a:r>
            <a:r>
              <a:rPr lang="en-US" dirty="0"/>
              <a:t>, Finding Repeated Elements.  Science of Computer Programming 2, 1982 </a:t>
            </a:r>
            <a:endParaRPr lang="en-US" dirty="0" smtClean="0"/>
          </a:p>
          <a:p>
            <a:pPr marL="457200" lvl="1" indent="0">
              <a:buNone/>
            </a:pPr>
            <a:r>
              <a:rPr lang="en-US" dirty="0" smtClean="0">
                <a:hlinkClick r:id="rId2"/>
              </a:rPr>
              <a:t>http</a:t>
            </a:r>
            <a:r>
              <a:rPr lang="en-US" dirty="0">
                <a:hlinkClick r:id="rId2"/>
              </a:rPr>
              <a:t>://</a:t>
            </a:r>
            <a:r>
              <a:rPr lang="en-US" dirty="0" smtClean="0">
                <a:hlinkClick r:id="rId2"/>
              </a:rPr>
              <a:t>www.cs.utexas.edu/users/misra/scannedPdf.dir/FindRepeatedElements.pdf</a:t>
            </a:r>
            <a:endParaRPr lang="en-US" dirty="0" smtClean="0"/>
          </a:p>
          <a:p>
            <a:pPr>
              <a:buFont typeface="Wingdings" panose="05000000000000000000" pitchFamily="2" charset="2"/>
              <a:buChar char="§"/>
            </a:pPr>
            <a:r>
              <a:rPr lang="en-US" dirty="0" smtClean="0"/>
              <a:t>Merging: </a:t>
            </a:r>
            <a:r>
              <a:rPr lang="en-US" dirty="0" err="1" smtClean="0"/>
              <a:t>Agarwal</a:t>
            </a:r>
            <a:r>
              <a:rPr lang="en-US" dirty="0" smtClean="0"/>
              <a:t>, </a:t>
            </a:r>
            <a:r>
              <a:rPr lang="en-US" dirty="0" err="1" smtClean="0"/>
              <a:t>Cormode</a:t>
            </a:r>
            <a:r>
              <a:rPr lang="en-US" dirty="0" smtClean="0"/>
              <a:t>, Huang, Phillips, Wei, and Yi, </a:t>
            </a:r>
            <a:r>
              <a:rPr lang="en-US" dirty="0" err="1" smtClean="0"/>
              <a:t>Mergeable</a:t>
            </a:r>
            <a:r>
              <a:rPr lang="en-US" dirty="0" smtClean="0"/>
              <a:t> Summaries, PODS 2012</a:t>
            </a:r>
            <a:endParaRPr lang="en-US" dirty="0"/>
          </a:p>
          <a:p>
            <a:pPr marL="0" indent="0">
              <a:buNone/>
            </a:pPr>
            <a:endParaRPr lang="en-US" dirty="0" smtClean="0"/>
          </a:p>
          <a:p>
            <a:pPr marL="0" lvl="1" indent="0">
              <a:buNone/>
            </a:pPr>
            <a:r>
              <a:rPr lang="en-US" sz="3400" b="1" dirty="0" smtClean="0"/>
              <a:t>Approximate counting (Morris Algorithm)</a:t>
            </a:r>
            <a:endParaRPr lang="en-US" dirty="0" smtClean="0"/>
          </a:p>
          <a:p>
            <a:pPr>
              <a:buFont typeface="Wingdings" panose="05000000000000000000" pitchFamily="2" charset="2"/>
              <a:buChar char="§"/>
            </a:pPr>
            <a:r>
              <a:rPr lang="en-US" dirty="0" smtClean="0"/>
              <a:t>Robert </a:t>
            </a:r>
            <a:r>
              <a:rPr lang="en-US" dirty="0"/>
              <a:t>Morris. Counting Large Numbers of Events in </a:t>
            </a:r>
            <a:r>
              <a:rPr lang="en-US" dirty="0" smtClean="0"/>
              <a:t>Small Registers</a:t>
            </a:r>
            <a:r>
              <a:rPr lang="en-US" dirty="0"/>
              <a:t>. </a:t>
            </a:r>
            <a:r>
              <a:rPr lang="en-US" dirty="0" err="1"/>
              <a:t>Commun</a:t>
            </a:r>
            <a:r>
              <a:rPr lang="en-US" dirty="0"/>
              <a:t>. ACM, 21(10): 840-842, </a:t>
            </a:r>
            <a:r>
              <a:rPr lang="en-US" dirty="0" smtClean="0"/>
              <a:t>1978</a:t>
            </a:r>
          </a:p>
          <a:p>
            <a:pPr marL="400050" lvl="1" indent="0">
              <a:buNone/>
            </a:pPr>
            <a:r>
              <a:rPr lang="en-US" dirty="0" smtClean="0">
                <a:hlinkClick r:id="rId3"/>
              </a:rPr>
              <a:t>http</a:t>
            </a:r>
            <a:r>
              <a:rPr lang="en-US" dirty="0">
                <a:hlinkClick r:id="rId3"/>
              </a:rPr>
              <a:t>://</a:t>
            </a:r>
            <a:r>
              <a:rPr lang="en-US" dirty="0" smtClean="0">
                <a:hlinkClick r:id="rId3"/>
              </a:rPr>
              <a:t>www.inf.ed.ac.uk/teaching/courses/exc/reading/morris.pdf</a:t>
            </a:r>
            <a:endParaRPr lang="en-US" dirty="0" smtClean="0"/>
          </a:p>
          <a:p>
            <a:pPr>
              <a:buFont typeface="Wingdings" panose="05000000000000000000" pitchFamily="2" charset="2"/>
              <a:buChar char="§"/>
            </a:pPr>
            <a:r>
              <a:rPr lang="en-US" dirty="0" smtClean="0"/>
              <a:t>Philippe </a:t>
            </a:r>
            <a:r>
              <a:rPr lang="en-US" dirty="0" err="1" smtClean="0"/>
              <a:t>Flajolet</a:t>
            </a:r>
            <a:r>
              <a:rPr lang="en-US" dirty="0" smtClean="0"/>
              <a:t>  Approximate counting: A detailed analysis. BIT 25 1985 </a:t>
            </a:r>
          </a:p>
          <a:p>
            <a:pPr marL="400050" lvl="1" indent="0">
              <a:buNone/>
            </a:pPr>
            <a:r>
              <a:rPr lang="en-US" dirty="0" smtClean="0">
                <a:hlinkClick r:id="rId4"/>
              </a:rPr>
              <a:t>http</a:t>
            </a:r>
            <a:r>
              <a:rPr lang="en-US" dirty="0">
                <a:hlinkClick r:id="rId4"/>
              </a:rPr>
              <a:t>://</a:t>
            </a:r>
            <a:r>
              <a:rPr lang="en-US" dirty="0" smtClean="0">
                <a:hlinkClick r:id="rId4"/>
              </a:rPr>
              <a:t>algo.inria.fr/flajolet/Publications/Flajolet85c.pdf</a:t>
            </a:r>
            <a:endParaRPr lang="en-US" dirty="0" smtClean="0"/>
          </a:p>
          <a:p>
            <a:pPr marL="457200" indent="-457200">
              <a:buFont typeface="Wingdings" panose="05000000000000000000" pitchFamily="2" charset="2"/>
              <a:buChar char="§"/>
            </a:pPr>
            <a:r>
              <a:rPr lang="en-US" dirty="0" smtClean="0"/>
              <a:t>Merging Morris counters: these slides</a:t>
            </a:r>
          </a:p>
          <a:p>
            <a:pPr marL="400050" lvl="1" indent="0">
              <a:buNone/>
            </a:pPr>
            <a:endParaRPr lang="en-US" dirty="0"/>
          </a:p>
          <a:p>
            <a:pPr marL="0" indent="0">
              <a:buNone/>
            </a:pPr>
            <a:r>
              <a:rPr lang="en-US" sz="3800" b="1" dirty="0" smtClean="0"/>
              <a:t>Approximate distinct counting</a:t>
            </a:r>
          </a:p>
          <a:p>
            <a:pPr>
              <a:buFont typeface="Wingdings" panose="05000000000000000000" pitchFamily="2" charset="2"/>
              <a:buChar char="§"/>
            </a:pPr>
            <a:r>
              <a:rPr lang="en-US" sz="3300" dirty="0"/>
              <a:t>P. </a:t>
            </a:r>
            <a:r>
              <a:rPr lang="en-US" sz="3300" dirty="0" err="1"/>
              <a:t>Flajolet</a:t>
            </a:r>
            <a:r>
              <a:rPr lang="en-US" sz="3300" dirty="0"/>
              <a:t> and G. N. Martin. Probabilistic counting. In Proceedings of Annual IEEE Symposium on Foundations of Computer Science (FOCS), pages 76–82, </a:t>
            </a:r>
            <a:r>
              <a:rPr lang="en-US" sz="3300" dirty="0" smtClean="0"/>
              <a:t>1983</a:t>
            </a:r>
          </a:p>
          <a:p>
            <a:pPr>
              <a:buFont typeface="Wingdings" panose="05000000000000000000" pitchFamily="2" charset="2"/>
              <a:buChar char="§"/>
            </a:pPr>
            <a:r>
              <a:rPr lang="en-US" sz="3300" dirty="0" smtClean="0"/>
              <a:t>E. Cohen Size-estimation framework with applications to transitive closure and reachability, JCSS 1997</a:t>
            </a:r>
            <a:endParaRPr lang="en-US" sz="3300" dirty="0"/>
          </a:p>
          <a:p>
            <a:pPr marL="400050" lvl="1"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09292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Synopsis (Summary) Structures</a:t>
            </a:r>
            <a:endParaRPr lang="en-US" dirty="0"/>
          </a:p>
        </p:txBody>
      </p:sp>
      <p:sp>
        <p:nvSpPr>
          <p:cNvPr id="3" name="Content Placeholder 2"/>
          <p:cNvSpPr>
            <a:spLocks noGrp="1"/>
          </p:cNvSpPr>
          <p:nvPr>
            <p:ph idx="1"/>
          </p:nvPr>
        </p:nvSpPr>
        <p:spPr>
          <a:xfrm>
            <a:off x="321129" y="3276600"/>
            <a:ext cx="8610600" cy="1219200"/>
          </a:xfrm>
        </p:spPr>
        <p:txBody>
          <a:bodyPr>
            <a:normAutofit/>
          </a:bodyPr>
          <a:lstStyle/>
          <a:p>
            <a:pPr marL="0" indent="0">
              <a:buNone/>
            </a:pPr>
            <a:r>
              <a:rPr lang="en-US" b="1" dirty="0" smtClean="0"/>
              <a:t>Examples</a:t>
            </a:r>
            <a:r>
              <a:rPr lang="en-US" dirty="0" smtClean="0"/>
              <a:t>: random samples, sketches/projections, histograms, …</a:t>
            </a:r>
          </a:p>
        </p:txBody>
      </p:sp>
      <p:sp>
        <p:nvSpPr>
          <p:cNvPr id="4" name="Content Placeholder 2"/>
          <p:cNvSpPr txBox="1">
            <a:spLocks/>
          </p:cNvSpPr>
          <p:nvPr/>
        </p:nvSpPr>
        <p:spPr>
          <a:xfrm>
            <a:off x="152400" y="1447800"/>
            <a:ext cx="8763000" cy="1524000"/>
          </a:xfrm>
          <a:prstGeom prst="rect">
            <a:avLst/>
          </a:prstGeom>
          <a:gradFill>
            <a:gsLst>
              <a:gs pos="96000">
                <a:schemeClr val="accent1">
                  <a:tint val="66000"/>
                  <a:satMod val="160000"/>
                </a:schemeClr>
              </a:gs>
              <a:gs pos="82000">
                <a:schemeClr val="accent1">
                  <a:tint val="44500"/>
                  <a:satMod val="160000"/>
                  <a:alpha val="67000"/>
                </a:schemeClr>
              </a:gs>
              <a:gs pos="100000">
                <a:schemeClr val="accent1">
                  <a:tint val="23500"/>
                  <a:satMod val="160000"/>
                </a:schemeClr>
              </a:gs>
            </a:gsLst>
            <a:lin ang="5400000" scaled="0"/>
          </a:gra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tx2"/>
                </a:solidFill>
              </a:rPr>
              <a:t>A small summary of a large data set that (approximately) captures some statistics/properties we are interested in.</a:t>
            </a:r>
          </a:p>
        </p:txBody>
      </p:sp>
      <mc:AlternateContent xmlns:mc="http://schemas.openxmlformats.org/markup-compatibility/2006" xmlns:a14="http://schemas.microsoft.com/office/drawing/2010/main">
        <mc:Choice Requires="a14">
          <p:sp>
            <p:nvSpPr>
              <p:cNvPr id="5" name="Flowchart: Magnetic Disk 4"/>
              <p:cNvSpPr/>
              <p:nvPr/>
            </p:nvSpPr>
            <p:spPr>
              <a:xfrm>
                <a:off x="1143000" y="4982936"/>
                <a:ext cx="2907768" cy="13620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Data </a:t>
                </a:r>
                <a14:m>
                  <m:oMath xmlns:m="http://schemas.openxmlformats.org/officeDocument/2006/math">
                    <m:r>
                      <a:rPr lang="en-US" sz="4000" b="1" i="1" dirty="0" smtClean="0">
                        <a:latin typeface="Cambria Math"/>
                      </a:rPr>
                      <m:t>𝒙</m:t>
                    </m:r>
                  </m:oMath>
                </a14:m>
                <a:endParaRPr lang="en-US" sz="4000" b="1" dirty="0"/>
              </a:p>
            </p:txBody>
          </p:sp>
        </mc:Choice>
        <mc:Fallback xmlns="">
          <p:sp>
            <p:nvSpPr>
              <p:cNvPr id="5" name="Flowchart: Magnetic Disk 4"/>
              <p:cNvSpPr>
                <a:spLocks noRot="1" noChangeAspect="1" noMove="1" noResize="1" noEditPoints="1" noAdjustHandles="1" noChangeArrowheads="1" noChangeShapeType="1" noTextEdit="1"/>
              </p:cNvSpPr>
              <p:nvPr/>
            </p:nvSpPr>
            <p:spPr>
              <a:xfrm>
                <a:off x="1143000" y="4982936"/>
                <a:ext cx="2907768" cy="1362075"/>
              </a:xfrm>
              <a:prstGeom prst="flowChartMagneticDisk">
                <a:avLst/>
              </a:prstGeom>
              <a:blipFill rotWithShape="1">
                <a:blip r:embed="rId3"/>
                <a:stretch>
                  <a:fillRect b="-2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Flowchart: Magnetic Disk 5"/>
              <p:cNvSpPr/>
              <p:nvPr/>
            </p:nvSpPr>
            <p:spPr>
              <a:xfrm>
                <a:off x="6147066" y="5388315"/>
                <a:ext cx="1453884" cy="5513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1" i="1" dirty="0" smtClean="0">
                        <a:latin typeface="Cambria Math"/>
                      </a:rPr>
                      <m:t>𝑺</m:t>
                    </m:r>
                  </m:oMath>
                </a14:m>
                <a:endParaRPr lang="en-US" sz="2000" b="1" dirty="0" smtClean="0"/>
              </a:p>
            </p:txBody>
          </p:sp>
        </mc:Choice>
        <mc:Fallback xmlns="">
          <p:sp>
            <p:nvSpPr>
              <p:cNvPr id="6" name="Flowchart: Magnetic Disk 5"/>
              <p:cNvSpPr>
                <a:spLocks noRot="1" noChangeAspect="1" noMove="1" noResize="1" noEditPoints="1" noAdjustHandles="1" noChangeArrowheads="1" noChangeShapeType="1" noTextEdit="1"/>
              </p:cNvSpPr>
              <p:nvPr/>
            </p:nvSpPr>
            <p:spPr>
              <a:xfrm>
                <a:off x="6147066" y="5388315"/>
                <a:ext cx="1453884" cy="551316"/>
              </a:xfrm>
              <a:prstGeom prst="flowChartMagneticDisk">
                <a:avLst/>
              </a:prstGeom>
              <a:blipFill rotWithShape="1">
                <a:blip r:embed="rId4"/>
                <a:stretch>
                  <a:fillRect b="-11702"/>
                </a:stretch>
              </a:blipFill>
            </p:spPr>
            <p:txBody>
              <a:bodyPr/>
              <a:lstStyle/>
              <a:p>
                <a:r>
                  <a:rPr lang="en-US">
                    <a:noFill/>
                  </a:rPr>
                  <a:t> </a:t>
                </a:r>
              </a:p>
            </p:txBody>
          </p:sp>
        </mc:Fallback>
      </mc:AlternateContent>
      <p:cxnSp>
        <p:nvCxnSpPr>
          <p:cNvPr id="7" name="Straight Connector 6"/>
          <p:cNvCxnSpPr>
            <a:stCxn id="5" idx="1"/>
            <a:endCxn id="6" idx="1"/>
          </p:cNvCxnSpPr>
          <p:nvPr/>
        </p:nvCxnSpPr>
        <p:spPr>
          <a:xfrm>
            <a:off x="2596884" y="4982936"/>
            <a:ext cx="4277124" cy="405379"/>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3"/>
            <a:endCxn id="6" idx="3"/>
          </p:cNvCxnSpPr>
          <p:nvPr/>
        </p:nvCxnSpPr>
        <p:spPr>
          <a:xfrm flipV="1">
            <a:off x="2596884" y="5939632"/>
            <a:ext cx="4277124" cy="405379"/>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51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Query a synopsis: Estimators</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7200" y="1355271"/>
                <a:ext cx="8458200" cy="1752600"/>
              </a:xfrm>
              <a:prstGeom prst="rect">
                <a:avLst/>
              </a:prstGeom>
              <a:gradFill>
                <a:gsLst>
                  <a:gs pos="0">
                    <a:schemeClr val="accent1">
                      <a:tint val="66000"/>
                      <a:satMod val="160000"/>
                    </a:schemeClr>
                  </a:gs>
                  <a:gs pos="56000">
                    <a:schemeClr val="accent1">
                      <a:tint val="44500"/>
                      <a:satMod val="160000"/>
                      <a:alpha val="67000"/>
                    </a:schemeClr>
                  </a:gs>
                  <a:gs pos="100000">
                    <a:schemeClr val="accent1">
                      <a:tint val="23500"/>
                      <a:satMod val="160000"/>
                    </a:schemeClr>
                  </a:gs>
                </a:gsLst>
                <a:lin ang="5400000" scaled="0"/>
              </a:gra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A function </a:t>
                </a:r>
                <a14:m>
                  <m:oMath xmlns:m="http://schemas.openxmlformats.org/officeDocument/2006/math">
                    <m:acc>
                      <m:accPr>
                        <m:chr m:val="̂"/>
                        <m:ctrlPr>
                          <a:rPr lang="en-US" i="1">
                            <a:latin typeface="Cambria Math"/>
                          </a:rPr>
                        </m:ctrlPr>
                      </m:accPr>
                      <m:e>
                        <m:r>
                          <a:rPr lang="en-US" i="1">
                            <a:latin typeface="Cambria Math"/>
                          </a:rPr>
                          <m:t>𝑓</m:t>
                        </m:r>
                      </m:e>
                    </m:acc>
                  </m:oMath>
                </a14:m>
                <a:r>
                  <a:rPr lang="en-US" dirty="0" smtClean="0"/>
                  <a:t> we apply to a synopsis </a:t>
                </a:r>
                <a14:m>
                  <m:oMath xmlns:m="http://schemas.openxmlformats.org/officeDocument/2006/math">
                    <m:r>
                      <a:rPr lang="en-US" b="1" i="1" dirty="0" smtClean="0">
                        <a:latin typeface="Cambria Math"/>
                      </a:rPr>
                      <m:t>𝑺</m:t>
                    </m:r>
                  </m:oMath>
                </a14:m>
                <a:r>
                  <a:rPr lang="en-US" dirty="0" smtClean="0"/>
                  <a:t> in order to obtain an estimate </a:t>
                </a:r>
                <a14:m>
                  <m:oMath xmlns:m="http://schemas.openxmlformats.org/officeDocument/2006/math">
                    <m:acc>
                      <m:accPr>
                        <m:chr m:val="̂"/>
                        <m:ctrlPr>
                          <a:rPr lang="en-US" b="0" i="1" smtClean="0">
                            <a:latin typeface="Cambria Math"/>
                          </a:rPr>
                        </m:ctrlPr>
                      </m:accPr>
                      <m:e>
                        <m:r>
                          <a:rPr lang="en-US" b="0" i="1" smtClean="0">
                            <a:latin typeface="Cambria Math"/>
                          </a:rPr>
                          <m:t>𝑓</m:t>
                        </m:r>
                      </m:e>
                    </m:acc>
                    <m:r>
                      <a:rPr lang="en-US" b="0" i="1" dirty="0" smtClean="0">
                        <a:latin typeface="Cambria Math"/>
                      </a:rPr>
                      <m:t>(</m:t>
                    </m:r>
                    <m:r>
                      <a:rPr lang="en-US" b="1" i="1" dirty="0" smtClean="0">
                        <a:latin typeface="Cambria Math"/>
                      </a:rPr>
                      <m:t>𝑺</m:t>
                    </m:r>
                    <m:r>
                      <a:rPr lang="en-US" b="0" i="1" dirty="0" smtClean="0">
                        <a:latin typeface="Cambria Math"/>
                      </a:rPr>
                      <m:t>)</m:t>
                    </m:r>
                  </m:oMath>
                </a14:m>
                <a:r>
                  <a:rPr lang="en-US" dirty="0" smtClean="0"/>
                  <a:t> of a property/statistics/function </a:t>
                </a:r>
                <a14:m>
                  <m:oMath xmlns:m="http://schemas.openxmlformats.org/officeDocument/2006/math">
                    <m:r>
                      <a:rPr lang="en-US" i="1" dirty="0" smtClean="0">
                        <a:latin typeface="Cambria Math"/>
                      </a:rPr>
                      <m:t>𝑓</m:t>
                    </m:r>
                    <m:r>
                      <a:rPr lang="en-US" b="0" i="0" dirty="0" smtClean="0">
                        <a:latin typeface="Cambria Math"/>
                      </a:rPr>
                      <m:t>(</m:t>
                    </m:r>
                    <m:r>
                      <a:rPr lang="en-US" b="1" i="1" dirty="0" smtClean="0">
                        <a:latin typeface="Cambria Math"/>
                      </a:rPr>
                      <m:t>𝒙</m:t>
                    </m:r>
                    <m:r>
                      <a:rPr lang="en-US" b="0" i="0" dirty="0" smtClean="0">
                        <a:latin typeface="Cambria Math"/>
                      </a:rPr>
                      <m:t>)</m:t>
                    </m:r>
                  </m:oMath>
                </a14:m>
                <a:r>
                  <a:rPr lang="en-US" dirty="0" smtClean="0"/>
                  <a:t> of the data </a:t>
                </a:r>
                <a14:m>
                  <m:oMath xmlns:m="http://schemas.openxmlformats.org/officeDocument/2006/math">
                    <m:r>
                      <a:rPr lang="en-US" b="1" i="1" dirty="0" smtClean="0">
                        <a:latin typeface="Cambria Math"/>
                      </a:rPr>
                      <m:t>𝒙</m:t>
                    </m:r>
                  </m:oMath>
                </a14:m>
                <a:endParaRPr lang="en-US" b="1"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1355271"/>
                <a:ext cx="8458200" cy="1752600"/>
              </a:xfrm>
              <a:prstGeom prst="rect">
                <a:avLst/>
              </a:prstGeom>
              <a:blipFill rotWithShape="1">
                <a:blip r:embed="rId3"/>
                <a:stretch>
                  <a:fillRect l="-1801" t="-2778"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Flowchart: Magnetic Disk 5"/>
              <p:cNvSpPr/>
              <p:nvPr/>
            </p:nvSpPr>
            <p:spPr>
              <a:xfrm>
                <a:off x="1001195" y="3714750"/>
                <a:ext cx="3276600" cy="1600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Data </a:t>
                </a:r>
                <a14:m>
                  <m:oMath xmlns:m="http://schemas.openxmlformats.org/officeDocument/2006/math">
                    <m:r>
                      <a:rPr lang="en-US" sz="4000" b="1" i="1" dirty="0" smtClean="0">
                        <a:latin typeface="Cambria Math"/>
                      </a:rPr>
                      <m:t>𝒙</m:t>
                    </m:r>
                  </m:oMath>
                </a14:m>
                <a:endParaRPr lang="en-US" sz="4000" b="1" dirty="0"/>
              </a:p>
            </p:txBody>
          </p:sp>
        </mc:Choice>
        <mc:Fallback xmlns="">
          <p:sp>
            <p:nvSpPr>
              <p:cNvPr id="6" name="Flowchart: Magnetic Disk 5"/>
              <p:cNvSpPr>
                <a:spLocks noRot="1" noChangeAspect="1" noMove="1" noResize="1" noEditPoints="1" noAdjustHandles="1" noChangeArrowheads="1" noChangeShapeType="1" noTextEdit="1"/>
              </p:cNvSpPr>
              <p:nvPr/>
            </p:nvSpPr>
            <p:spPr>
              <a:xfrm>
                <a:off x="1001195" y="3714750"/>
                <a:ext cx="3276600" cy="1600200"/>
              </a:xfrm>
              <a:prstGeom prst="flowChartMagneticDisk">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Flowchart: Magnetic Disk 6"/>
              <p:cNvSpPr/>
              <p:nvPr/>
            </p:nvSpPr>
            <p:spPr>
              <a:xfrm>
                <a:off x="6639995" y="4191000"/>
                <a:ext cx="1638300" cy="6477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Synopsis </a:t>
                </a:r>
                <a14:m>
                  <m:oMath xmlns:m="http://schemas.openxmlformats.org/officeDocument/2006/math">
                    <m:r>
                      <a:rPr lang="en-US" sz="2000" b="1" i="1" dirty="0" smtClean="0">
                        <a:latin typeface="Cambria Math"/>
                      </a:rPr>
                      <m:t>𝑺</m:t>
                    </m:r>
                  </m:oMath>
                </a14:m>
                <a:endParaRPr lang="en-US" sz="2000" b="1" dirty="0" smtClean="0"/>
              </a:p>
            </p:txBody>
          </p:sp>
        </mc:Choice>
        <mc:Fallback xmlns="">
          <p:sp>
            <p:nvSpPr>
              <p:cNvPr id="7" name="Flowchart: Magnetic Disk 6"/>
              <p:cNvSpPr>
                <a:spLocks noRot="1" noChangeAspect="1" noMove="1" noResize="1" noEditPoints="1" noAdjustHandles="1" noChangeArrowheads="1" noChangeShapeType="1" noTextEdit="1"/>
              </p:cNvSpPr>
              <p:nvPr/>
            </p:nvSpPr>
            <p:spPr>
              <a:xfrm>
                <a:off x="6639995" y="4191000"/>
                <a:ext cx="1638300" cy="647700"/>
              </a:xfrm>
              <a:prstGeom prst="flowChartMagneticDisk">
                <a:avLst/>
              </a:prstGeom>
              <a:blipFill rotWithShape="1">
                <a:blip r:embed="rId5"/>
                <a:stretch>
                  <a:fillRect b="-3636"/>
                </a:stretch>
              </a:blipFill>
            </p:spPr>
            <p:txBody>
              <a:bodyPr/>
              <a:lstStyle/>
              <a:p>
                <a:r>
                  <a:rPr lang="en-US">
                    <a:noFill/>
                  </a:rPr>
                  <a:t> </a:t>
                </a:r>
              </a:p>
            </p:txBody>
          </p:sp>
        </mc:Fallback>
      </mc:AlternateContent>
      <p:cxnSp>
        <p:nvCxnSpPr>
          <p:cNvPr id="9" name="Straight Connector 8"/>
          <p:cNvCxnSpPr>
            <a:stCxn id="6" idx="1"/>
          </p:cNvCxnSpPr>
          <p:nvPr/>
        </p:nvCxnSpPr>
        <p:spPr>
          <a:xfrm>
            <a:off x="2639495" y="3714750"/>
            <a:ext cx="5715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a:off x="2639495" y="3714750"/>
            <a:ext cx="5715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1"/>
            <a:endCxn id="7" idx="1"/>
          </p:cNvCxnSpPr>
          <p:nvPr/>
        </p:nvCxnSpPr>
        <p:spPr>
          <a:xfrm>
            <a:off x="2639495" y="3714750"/>
            <a:ext cx="4819650" cy="47625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7" idx="3"/>
          </p:cNvCxnSpPr>
          <p:nvPr/>
        </p:nvCxnSpPr>
        <p:spPr>
          <a:xfrm flipV="1">
            <a:off x="2639495" y="4838700"/>
            <a:ext cx="4819650" cy="47625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358289" y="5803612"/>
                <a:ext cx="1555234" cy="584775"/>
              </a:xfrm>
              <a:prstGeom prst="rect">
                <a:avLst/>
              </a:prstGeom>
              <a:noFill/>
            </p:spPr>
            <p:txBody>
              <a:bodyPr wrap="none" rtlCol="0">
                <a:spAutoFit/>
              </a:bodyPr>
              <a:lstStyle/>
              <a:p>
                <a:r>
                  <a:rPr lang="en-US" sz="3200" b="1" dirty="0" smtClean="0"/>
                  <a:t>?    </a:t>
                </a:r>
                <a14:m>
                  <m:oMath xmlns:m="http://schemas.openxmlformats.org/officeDocument/2006/math">
                    <m:r>
                      <a:rPr lang="en-US" sz="3200" b="0" i="1" dirty="0" smtClean="0">
                        <a:latin typeface="Cambria Math"/>
                      </a:rPr>
                      <m:t>𝑓</m:t>
                    </m:r>
                    <m:r>
                      <a:rPr lang="en-US" sz="3200" b="1" i="1" dirty="0" smtClean="0">
                        <a:latin typeface="Cambria Math"/>
                      </a:rPr>
                      <m:t>(</m:t>
                    </m:r>
                    <m:r>
                      <a:rPr lang="en-US" sz="3200" b="1" i="1" dirty="0" smtClean="0">
                        <a:latin typeface="Cambria Math"/>
                      </a:rPr>
                      <m:t>𝒙</m:t>
                    </m:r>
                    <m:r>
                      <a:rPr lang="en-US" sz="3200" b="1" i="1" dirty="0" smtClean="0">
                        <a:latin typeface="Cambria Math"/>
                      </a:rPr>
                      <m:t>)</m:t>
                    </m:r>
                  </m:oMath>
                </a14:m>
                <a:endParaRPr lang="en-US" sz="32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1358289" y="5803612"/>
                <a:ext cx="1555234" cy="584775"/>
              </a:xfrm>
              <a:prstGeom prst="rect">
                <a:avLst/>
              </a:prstGeom>
              <a:blipFill rotWithShape="1">
                <a:blip r:embed="rId6"/>
                <a:stretch>
                  <a:fillRect l="-10196"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371155" y="5775783"/>
                <a:ext cx="1087990" cy="612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a:rPr>
                          </m:ctrlPr>
                        </m:accPr>
                        <m:e>
                          <m:r>
                            <a:rPr lang="en-US" sz="3200" i="1">
                              <a:latin typeface="Cambria Math"/>
                            </a:rPr>
                            <m:t>𝑓</m:t>
                          </m:r>
                        </m:e>
                      </m:acc>
                      <m:r>
                        <a:rPr lang="en-US" sz="3200" i="1" dirty="0">
                          <a:latin typeface="Cambria Math"/>
                        </a:rPr>
                        <m:t>(</m:t>
                      </m:r>
                      <m:r>
                        <a:rPr lang="en-US" sz="3200" b="1" i="1" dirty="0">
                          <a:latin typeface="Cambria Math"/>
                        </a:rPr>
                        <m:t>𝑺</m:t>
                      </m:r>
                      <m:r>
                        <a:rPr lang="en-US" sz="3200" i="1" dirty="0">
                          <a:latin typeface="Cambria Math"/>
                        </a:rPr>
                        <m:t>)</m:t>
                      </m:r>
                    </m:oMath>
                  </m:oMathPara>
                </a14:m>
                <a:endParaRPr lang="en-US" sz="32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6371155" y="5775783"/>
                <a:ext cx="1087990" cy="612604"/>
              </a:xfrm>
              <a:prstGeom prst="rect">
                <a:avLst/>
              </a:prstGeom>
              <a:blipFill rotWithShape="1">
                <a:blip r:embed="rId7"/>
                <a:stretch>
                  <a:fillRect/>
                </a:stretch>
              </a:blipFill>
            </p:spPr>
            <p:txBody>
              <a:bodyPr/>
              <a:lstStyle/>
              <a:p>
                <a:r>
                  <a:rPr lang="en-US">
                    <a:noFill/>
                  </a:rPr>
                  <a:t> </a:t>
                </a:r>
              </a:p>
            </p:txBody>
          </p:sp>
        </mc:Fallback>
      </mc:AlternateContent>
      <p:cxnSp>
        <p:nvCxnSpPr>
          <p:cNvPr id="22" name="Straight Arrow Connector 21"/>
          <p:cNvCxnSpPr/>
          <p:nvPr/>
        </p:nvCxnSpPr>
        <p:spPr>
          <a:xfrm flipV="1">
            <a:off x="3581400" y="6082085"/>
            <a:ext cx="2133600" cy="13914"/>
          </a:xfrm>
          <a:prstGeom prst="straightConnector1">
            <a:avLst/>
          </a:prstGeom>
          <a:ln w="15875">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Synopsis Structures</a:t>
            </a:r>
            <a:endParaRPr lang="en-US" dirty="0"/>
          </a:p>
        </p:txBody>
      </p:sp>
      <p:sp>
        <p:nvSpPr>
          <p:cNvPr id="3" name="Content Placeholder 2"/>
          <p:cNvSpPr>
            <a:spLocks noGrp="1"/>
          </p:cNvSpPr>
          <p:nvPr>
            <p:ph idx="1"/>
          </p:nvPr>
        </p:nvSpPr>
        <p:spPr>
          <a:xfrm>
            <a:off x="228600" y="2819400"/>
            <a:ext cx="8610600" cy="3810000"/>
          </a:xfrm>
        </p:spPr>
        <p:txBody>
          <a:bodyPr>
            <a:normAutofit/>
          </a:bodyPr>
          <a:lstStyle/>
          <a:p>
            <a:pPr marL="0" indent="0">
              <a:buNone/>
            </a:pPr>
            <a:r>
              <a:rPr lang="en-US" b="1" dirty="0" smtClean="0"/>
              <a:t>Useful features</a:t>
            </a:r>
            <a:r>
              <a:rPr lang="en-US" dirty="0" smtClean="0"/>
              <a:t>:</a:t>
            </a:r>
          </a:p>
          <a:p>
            <a:pPr lvl="1">
              <a:buFont typeface="Wingdings" panose="05000000000000000000" pitchFamily="2" charset="2"/>
              <a:buChar char="§"/>
            </a:pPr>
            <a:r>
              <a:rPr lang="en-US" sz="3200" dirty="0" smtClean="0"/>
              <a:t>Easy to add an element</a:t>
            </a:r>
          </a:p>
          <a:p>
            <a:pPr lvl="1">
              <a:buFont typeface="Wingdings" panose="05000000000000000000" pitchFamily="2" charset="2"/>
              <a:buChar char="§"/>
            </a:pPr>
            <a:r>
              <a:rPr lang="en-US" sz="3200" dirty="0" err="1" smtClean="0"/>
              <a:t>Mergeable</a:t>
            </a:r>
            <a:r>
              <a:rPr lang="en-US" sz="3200" dirty="0" smtClean="0"/>
              <a:t> : can create summary of union from summaries of data sets</a:t>
            </a:r>
          </a:p>
          <a:p>
            <a:pPr lvl="1">
              <a:buFont typeface="Wingdings" panose="05000000000000000000" pitchFamily="2" charset="2"/>
              <a:buChar char="§"/>
            </a:pPr>
            <a:r>
              <a:rPr lang="en-US" sz="3200" dirty="0" smtClean="0"/>
              <a:t>Deletions/“undo” support</a:t>
            </a:r>
          </a:p>
          <a:p>
            <a:pPr lvl="1">
              <a:buFont typeface="Wingdings" panose="05000000000000000000" pitchFamily="2" charset="2"/>
              <a:buChar char="§"/>
            </a:pPr>
            <a:r>
              <a:rPr lang="en-US" sz="3200" dirty="0" smtClean="0"/>
              <a:t>Flexible:  supports multiple types of queries</a:t>
            </a:r>
            <a:endParaRPr lang="en-US" sz="3200" dirty="0"/>
          </a:p>
        </p:txBody>
      </p:sp>
      <p:sp>
        <p:nvSpPr>
          <p:cNvPr id="4" name="Content Placeholder 2"/>
          <p:cNvSpPr txBox="1">
            <a:spLocks/>
          </p:cNvSpPr>
          <p:nvPr/>
        </p:nvSpPr>
        <p:spPr>
          <a:xfrm>
            <a:off x="152400" y="1295400"/>
            <a:ext cx="8763000" cy="1524000"/>
          </a:xfrm>
          <a:prstGeom prst="rect">
            <a:avLst/>
          </a:prstGeom>
          <a:gradFill>
            <a:gsLst>
              <a:gs pos="96000">
                <a:schemeClr val="accent1">
                  <a:tint val="66000"/>
                  <a:satMod val="160000"/>
                </a:schemeClr>
              </a:gs>
              <a:gs pos="82000">
                <a:schemeClr val="accent1">
                  <a:tint val="44500"/>
                  <a:satMod val="160000"/>
                  <a:alpha val="67000"/>
                </a:schemeClr>
              </a:gs>
              <a:gs pos="100000">
                <a:schemeClr val="accent1">
                  <a:tint val="23500"/>
                  <a:satMod val="160000"/>
                </a:schemeClr>
              </a:gs>
            </a:gsLst>
            <a:lin ang="5400000" scaled="0"/>
          </a:gra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tx2"/>
                </a:solidFill>
              </a:rPr>
              <a:t>A small summary of a large data set that (approximately) captures some statistics/properties we are interested in.</a:t>
            </a:r>
          </a:p>
        </p:txBody>
      </p:sp>
    </p:spTree>
    <p:extLst>
      <p:ext uri="{BB962C8B-B14F-4D97-AF65-F5344CB8AC3E}">
        <p14:creationId xmlns:p14="http://schemas.microsoft.com/office/powerpoint/2010/main" val="29800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7333</TotalTime>
  <Words>6190</Words>
  <Application>Microsoft Office PowerPoint</Application>
  <PresentationFormat>On-screen Show (4:3)</PresentationFormat>
  <Paragraphs>731</Paragraphs>
  <Slides>65</Slides>
  <Notes>15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Leveraging Big Data</vt:lpstr>
      <vt:lpstr>What is Big Data ?</vt:lpstr>
      <vt:lpstr>The Big Data Challenge</vt:lpstr>
      <vt:lpstr>Big Data Implications</vt:lpstr>
      <vt:lpstr>This Course</vt:lpstr>
      <vt:lpstr>Today</vt:lpstr>
      <vt:lpstr>Synopsis (Summary) Structures</vt:lpstr>
      <vt:lpstr>Query a synopsis: Estimators</vt:lpstr>
      <vt:lpstr>Synopsis Structures</vt:lpstr>
      <vt:lpstr>Mergeability</vt:lpstr>
      <vt:lpstr>Why megeability is useful</vt:lpstr>
      <vt:lpstr>Synopsis Structures: Why?</vt:lpstr>
      <vt:lpstr>The Data Stream Model</vt:lpstr>
      <vt:lpstr>Streaming Applications</vt:lpstr>
      <vt:lpstr>Streaming model</vt:lpstr>
      <vt:lpstr>What can we compute over a stream ?</vt:lpstr>
      <vt:lpstr>Frequent Elements</vt:lpstr>
      <vt:lpstr>Frequent Elements</vt:lpstr>
      <vt:lpstr>Frequent Elements: Exact Solution</vt:lpstr>
      <vt:lpstr>Frequent Elements: Misra Gries 1982</vt:lpstr>
      <vt:lpstr>Frequent Elements: Misra Gries 1982</vt:lpstr>
      <vt:lpstr> Misra Gries 1982 : Analysis</vt:lpstr>
      <vt:lpstr> Misra Gries 1982 : Analysis</vt:lpstr>
      <vt:lpstr>Merging two Misra Gries Summaries  [ACHPWY 2012]</vt:lpstr>
      <vt:lpstr>Merging two Misra Gries Summaries</vt:lpstr>
      <vt:lpstr>Merging two Misra Gries Summaries</vt:lpstr>
      <vt:lpstr>Merging MG Summaries: Correctness</vt:lpstr>
      <vt:lpstr>Merging MG Summaries: Correctness</vt:lpstr>
      <vt:lpstr>Merging MG Summaries: Correctness</vt:lpstr>
      <vt:lpstr>Merging MG Summaries: Correctness</vt:lpstr>
      <vt:lpstr>Using Randomization</vt:lpstr>
      <vt:lpstr>Randomization in Data Analysis</vt:lpstr>
      <vt:lpstr>Randomization:  Quick review</vt:lpstr>
      <vt:lpstr>Quick review: Expectation</vt:lpstr>
      <vt:lpstr>Quick review: Variance</vt:lpstr>
      <vt:lpstr>Quick review: CoVariance</vt:lpstr>
      <vt:lpstr>Back to Estimators</vt:lpstr>
      <vt:lpstr>Quick Review: Estimators</vt:lpstr>
      <vt:lpstr>Back to stream counting</vt:lpstr>
      <vt:lpstr>Morris Algorithm 1978</vt:lpstr>
      <vt:lpstr>Morris Algorithm</vt:lpstr>
      <vt:lpstr>Morris Algorithm: Unbiasedness</vt:lpstr>
      <vt:lpstr>Morris Algorithm: …Unbiasedness</vt:lpstr>
      <vt:lpstr>Morris Algorithm: …Unbiasedness</vt:lpstr>
      <vt:lpstr>Morris Algorithm: …Unbiasedness</vt:lpstr>
      <vt:lpstr>Morris Algorithm: Variance</vt:lpstr>
      <vt:lpstr>Morris Algorithm: Reducing variance 1</vt:lpstr>
      <vt:lpstr>Morris Algorithm: Reducing variance 2</vt:lpstr>
      <vt:lpstr>   Reducing variance by averaging</vt:lpstr>
      <vt:lpstr> Merging Morris Counters</vt:lpstr>
      <vt:lpstr> Merging Morris Counters</vt:lpstr>
      <vt:lpstr> Merging Morris Counters: Correctness</vt:lpstr>
      <vt:lpstr> Merging Morris Counters: Correctness</vt:lpstr>
      <vt:lpstr> Merging algorithm:  Correctness Plan</vt:lpstr>
      <vt:lpstr>What is the conditional distribution?</vt:lpstr>
      <vt:lpstr>PowerPoint Presentation</vt:lpstr>
      <vt:lpstr>PowerPoint Presentation</vt:lpstr>
      <vt:lpstr>PowerPoint Presentation</vt:lpstr>
      <vt:lpstr>PowerPoint Presentation</vt:lpstr>
      <vt:lpstr> Random Hash Functions</vt:lpstr>
      <vt:lpstr>Counting Distinct Elements</vt:lpstr>
      <vt:lpstr>Counting Distinct Elements:  Example Applications</vt:lpstr>
      <vt:lpstr>Distinct Elements: Exact Solution</vt:lpstr>
      <vt:lpstr>Distinct Elements: Approximate Counting</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Edith Cohen</dc:creator>
  <cp:lastModifiedBy>Edith Cohen</cp:lastModifiedBy>
  <cp:revision>477</cp:revision>
  <dcterms:created xsi:type="dcterms:W3CDTF">2013-10-11T11:49:17Z</dcterms:created>
  <dcterms:modified xsi:type="dcterms:W3CDTF">2013-10-27T06:11:40Z</dcterms:modified>
</cp:coreProperties>
</file>