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76" r:id="rId4"/>
    <p:sldId id="299" r:id="rId5"/>
    <p:sldId id="300" r:id="rId6"/>
    <p:sldId id="259" r:id="rId7"/>
    <p:sldId id="260" r:id="rId8"/>
    <p:sldId id="277" r:id="rId9"/>
    <p:sldId id="285" r:id="rId10"/>
    <p:sldId id="284" r:id="rId11"/>
    <p:sldId id="263" r:id="rId12"/>
    <p:sldId id="286" r:id="rId13"/>
    <p:sldId id="287" r:id="rId14"/>
    <p:sldId id="288" r:id="rId15"/>
    <p:sldId id="289" r:id="rId16"/>
    <p:sldId id="290" r:id="rId17"/>
    <p:sldId id="291" r:id="rId18"/>
    <p:sldId id="298" r:id="rId19"/>
    <p:sldId id="271" r:id="rId20"/>
    <p:sldId id="292" r:id="rId21"/>
    <p:sldId id="264" r:id="rId22"/>
    <p:sldId id="278" r:id="rId23"/>
    <p:sldId id="293" r:id="rId24"/>
    <p:sldId id="279" r:id="rId25"/>
    <p:sldId id="294" r:id="rId26"/>
    <p:sldId id="295" r:id="rId27"/>
    <p:sldId id="296" r:id="rId28"/>
    <p:sldId id="297" r:id="rId29"/>
    <p:sldId id="273" r:id="rId30"/>
    <p:sldId id="262" r:id="rId31"/>
    <p:sldId id="266" r:id="rId32"/>
    <p:sldId id="272" r:id="rId33"/>
    <p:sldId id="282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E9EBE-743C-48F1-A8A4-9CBCF40FEF6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7E600-7560-438D-81A7-A91B99553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monotone sampling/ monotone</a:t>
            </a:r>
            <a:r>
              <a:rPr lang="en-US" baseline="0" dirty="0" smtClean="0"/>
              <a:t> estimation.  Sampling: </a:t>
            </a:r>
            <a:r>
              <a:rPr lang="en-US" dirty="0" smtClean="0"/>
              <a:t>The randomization is captured by the seed 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r>
              <a:rPr lang="en-US" baseline="0" dirty="0" smtClean="0"/>
              <a:t> between Wednesday and Thursday on pairs with source “a”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3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L* estimator:  stays as low as possible in the optimal range (optimizes for the</a:t>
            </a:r>
            <a:r>
              <a:rPr lang="en-US" baseline="0" dirty="0" smtClean="0"/>
              <a:t> consistent data with lowest f(v).</a:t>
            </a:r>
          </a:p>
          <a:p>
            <a:r>
              <a:rPr lang="en-US" baseline="0" dirty="0" smtClean="0"/>
              <a:t>The U* estimator goes as high as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6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L* estimator</a:t>
            </a:r>
            <a:r>
              <a:rPr lang="en-US" baseline="0" dirty="0" smtClean="0"/>
              <a:t> is 4-competitive, this is tight, the </a:t>
            </a:r>
            <a:r>
              <a:rPr lang="en-US" baseline="0" dirty="0" err="1" smtClean="0"/>
              <a:t>supremum</a:t>
            </a:r>
            <a:r>
              <a:rPr lang="en-US" baseline="0" dirty="0" smtClean="0"/>
              <a:t> over all MEP is 4.  But often is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do not have convergence</a:t>
            </a:r>
            <a:r>
              <a:rPr lang="en-US" baseline="0" dirty="0" smtClean="0"/>
              <a:t> to f(v) as u goes to 0 (for all v), we can not hope for an unbiased estimator.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give some motivation, explain the relation to coordinated sampling.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4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Tau can be different per entry in general.</a:t>
            </a:r>
          </a:p>
          <a:p>
            <a:r>
              <a:rPr lang="en-US" dirty="0" smtClean="0"/>
              <a:t>Here each column (day) is PPS sampled</a:t>
            </a:r>
          </a:p>
          <a:p>
            <a:r>
              <a:rPr lang="en-US" dirty="0" smtClean="0"/>
              <a:t>Coordination (using same u for</a:t>
            </a:r>
            <a:r>
              <a:rPr lang="en-US" baseline="0" dirty="0" smtClean="0"/>
              <a:t> the same key in all instances):</a:t>
            </a:r>
            <a:endParaRPr lang="en-US" dirty="0" smtClean="0"/>
          </a:p>
          <a:p>
            <a:r>
              <a:rPr lang="en-US" dirty="0" smtClean="0"/>
              <a:t>A key that is sampled in one instance (has a small u) is</a:t>
            </a:r>
            <a:r>
              <a:rPr lang="en-US" baseline="0" dirty="0" smtClean="0"/>
              <a:t> more likely to be sampled in others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apply this we need to know inclusion probability.  When we know v and u, we can compute it.</a:t>
            </a:r>
          </a:p>
          <a:p>
            <a:r>
              <a:rPr lang="en-US" dirty="0" smtClean="0"/>
              <a:t>This estimator is unbiased.  Let’s see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</a:t>
            </a:r>
            <a:r>
              <a:rPr lang="en-US" baseline="0" dirty="0" smtClean="0"/>
              <a:t> sampled data (sampled entries marked) randomization on the 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entries are our selection according to query.  We only see the sample however.  In the sample we have two sampled entries</a:t>
            </a:r>
            <a:r>
              <a:rPr lang="en-US" baseline="0" dirty="0" smtClean="0"/>
              <a:t> in our selection.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two sampled entries</a:t>
            </a:r>
            <a:r>
              <a:rPr lang="en-US" baseline="0" dirty="0" smtClean="0"/>
              <a:t> in our selection.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600-7560-438D-81A7-A91B99553F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3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0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2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8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7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4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3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8658-83BB-42B2-9B71-EB1FDBB9036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0EBB-666C-4B06-8B85-AF177633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6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580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Estimation for Monotone Sampling:</a:t>
            </a:r>
            <a:br>
              <a:rPr lang="en-US" sz="4000" dirty="0" smtClean="0"/>
            </a:br>
            <a:r>
              <a:rPr lang="en-US" sz="4000" dirty="0" smtClean="0"/>
              <a:t>Competitiveness and Customization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733800"/>
            <a:ext cx="3200400" cy="14097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Edith Cohen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Microsoft Research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40674"/>
            <a:ext cx="2633663" cy="7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58140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Total communication from users in California to users in New York on Wednesday.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distance (change) in activity of male-male users over 30 between Friday and Monday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Breakdown: total increase,   tota</a:t>
                </a:r>
                <a:r>
                  <a:rPr lang="en-US" dirty="0">
                    <a:solidFill>
                      <a:srgbClr val="0000FF"/>
                    </a:solidFill>
                  </a:rPr>
                  <a:t>l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decrease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Average of median/max/min activity over days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581400"/>
              </a:xfrm>
              <a:blipFill rotWithShape="1">
                <a:blip r:embed="rId2"/>
                <a:stretch>
                  <a:fillRect l="-1630" t="-221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6655" y="5181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would like to </a:t>
            </a:r>
            <a:r>
              <a:rPr lang="en-US" sz="3200" b="1" dirty="0" smtClean="0">
                <a:solidFill>
                  <a:srgbClr val="FF0000"/>
                </a:solidFill>
              </a:rPr>
              <a:t>estimate</a:t>
            </a:r>
            <a:r>
              <a:rPr lang="en-US" sz="3200" dirty="0" smtClean="0">
                <a:solidFill>
                  <a:srgbClr val="FF0000"/>
                </a:solidFill>
              </a:rPr>
              <a:t> the query result from the </a:t>
            </a:r>
            <a:r>
              <a:rPr lang="en-US" sz="3200" b="1" dirty="0" smtClean="0">
                <a:solidFill>
                  <a:srgbClr val="FF0000"/>
                </a:solidFill>
              </a:rPr>
              <a:t>sample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one key at a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229600" cy="2362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Q</a:t>
                </a:r>
                <a:r>
                  <a:rPr lang="en-US" dirty="0" smtClean="0"/>
                  <a:t>ueries are often (functions of) </a:t>
                </a:r>
                <a:r>
                  <a:rPr lang="en-US" b="1" dirty="0" smtClean="0"/>
                  <a:t>sums</a:t>
                </a:r>
                <a:r>
                  <a:rPr lang="en-US" dirty="0" smtClean="0"/>
                  <a:t> over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selected  keys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of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applied to the values tuple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=(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,…)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229600" cy="2362200"/>
              </a:xfrm>
              <a:blipFill rotWithShape="1">
                <a:blip r:embed="rId2"/>
                <a:stretch>
                  <a:fillRect l="-1852" t="-3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19200" y="48006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465" y="3544845"/>
                <a:ext cx="2286000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5" y="3544845"/>
                <a:ext cx="2286000" cy="11378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03626" y="4754433"/>
            <a:ext cx="4799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</a:rPr>
              <a:t>stimate one key at a time: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3436" y="5405919"/>
                <a:ext cx="2286000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36" y="5405919"/>
                <a:ext cx="2286000" cy="11378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567418" y="3746133"/>
            <a:ext cx="6287784" cy="987322"/>
            <a:chOff x="3184398" y="3746133"/>
            <a:chExt cx="5670804" cy="987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73602" y="3746133"/>
                  <a:ext cx="5181600" cy="987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FF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sz="2800" dirty="0" smtClean="0">
                      <a:solidFill>
                        <a:srgbClr val="0000FF"/>
                      </a:solidFill>
                    </a:rPr>
                    <a:t>distance: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sz="28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602" y="3746133"/>
                  <a:ext cx="5181600" cy="98732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121" t="-5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Arrow 8"/>
            <p:cNvSpPr/>
            <p:nvPr/>
          </p:nvSpPr>
          <p:spPr>
            <a:xfrm>
              <a:off x="3184398" y="3868683"/>
              <a:ext cx="489204" cy="2451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01464" y="5405919"/>
            <a:ext cx="6390135" cy="1118255"/>
            <a:chOff x="3184398" y="3746133"/>
            <a:chExt cx="5794488" cy="11182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673602" y="3746133"/>
                  <a:ext cx="5305284" cy="1118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The estimator for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𝑓</m:t>
                      </m:r>
                      <m:r>
                        <a:rPr lang="en-US" sz="32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h</m:t>
                          </m:r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3200" dirty="0" smtClean="0"/>
                    <a:t> </a:t>
                  </a:r>
                  <a:r>
                    <a:rPr lang="en-US" sz="3200" dirty="0" smtClean="0"/>
                    <a:t>is applied to the sample of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h</m:t>
                          </m:r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602" y="3746133"/>
                  <a:ext cx="5305284" cy="111825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604" t="-4918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Arrow 12"/>
            <p:cNvSpPr/>
            <p:nvPr/>
          </p:nvSpPr>
          <p:spPr>
            <a:xfrm>
              <a:off x="3184398" y="3868683"/>
              <a:ext cx="489204" cy="2451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97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Warmup</a:t>
            </a:r>
            <a:r>
              <a:rPr lang="en-US" dirty="0" smtClean="0"/>
              <a:t>” queries: </a:t>
            </a:r>
            <a:br>
              <a:rPr lang="en-US" dirty="0" smtClean="0"/>
            </a:br>
            <a:r>
              <a:rPr lang="en-US" dirty="0" smtClean="0"/>
              <a:t>Estimate a single entry at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Total communication from users in California to users in New York on Wednesday.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04800" y="3200400"/>
                <a:ext cx="8534400" cy="312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Inverse probability estimate </a:t>
                </a:r>
              </a:p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u="sng" dirty="0" err="1" smtClean="0">
                    <a:solidFill>
                      <a:srgbClr val="00B050"/>
                    </a:solidFill>
                  </a:rPr>
                  <a:t>Horviz</a:t>
                </a:r>
                <a:r>
                  <a:rPr lang="en-US" u="sng" dirty="0" smtClean="0">
                    <a:solidFill>
                      <a:srgbClr val="00B050"/>
                    </a:solidFill>
                  </a:rPr>
                  <a:t> Thompson) [HT52]:</a:t>
                </a:r>
              </a:p>
              <a:p>
                <a:pPr marL="0" indent="0">
                  <a:buNone/>
                </a:pPr>
                <a:r>
                  <a:rPr lang="en-US" dirty="0" smtClean="0"/>
                  <a:t>Over sampled entries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dirty="0" smtClean="0"/>
                  <a:t> that match predicate (CA to NY, Wednesday), add up value divided by inclusion probability in sample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𝒉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)/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𝒑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𝒉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00400"/>
                <a:ext cx="8534400" cy="3124200"/>
              </a:xfrm>
              <a:prstGeom prst="rect">
                <a:avLst/>
              </a:prstGeom>
              <a:blipFill rotWithShape="1">
                <a:blip r:embed="rId3"/>
                <a:stretch>
                  <a:fillRect l="-1786" t="-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9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estimator (single-instance)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286000" y="259080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295399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Coordinated PPS sample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=100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399"/>
                <a:ext cx="82296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56" t="-930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51503"/>
              </p:ext>
            </p:extLst>
          </p:nvPr>
        </p:nvGraphicFramePr>
        <p:xfrm>
          <a:off x="1524000" y="2100371"/>
          <a:ext cx="6889280" cy="39278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</a:tblGrid>
              <a:tr h="490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d,h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510870"/>
                  </p:ext>
                </p:extLst>
              </p:nvPr>
            </p:nvGraphicFramePr>
            <p:xfrm>
              <a:off x="304800" y="2199115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510870"/>
                  </p:ext>
                </p:extLst>
              </p:nvPr>
            </p:nvGraphicFramePr>
            <p:xfrm>
              <a:off x="304800" y="2199115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266" b="-694937"/>
                          </a:stretch>
                        </a:blipFill>
                      </a:tcPr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294467" y="2590800"/>
            <a:ext cx="4123265" cy="360040"/>
            <a:chOff x="2294467" y="2590800"/>
            <a:chExt cx="4123265" cy="360040"/>
          </a:xfrm>
        </p:grpSpPr>
        <p:sp>
          <p:nvSpPr>
            <p:cNvPr id="8" name="Oval 7"/>
            <p:cNvSpPr/>
            <p:nvPr/>
          </p:nvSpPr>
          <p:spPr>
            <a:xfrm>
              <a:off x="4953000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94467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89599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6629400" y="5071946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2999" y="40938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40938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74265" y="50844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53000" y="50844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2266" y="5071946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estimator (single-instance)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286000" y="259080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295399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sz="2800" dirty="0" smtClean="0"/>
                  <a:t>. Select Wednesday, CA-NY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399"/>
                <a:ext cx="82296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930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7776"/>
              </p:ext>
            </p:extLst>
          </p:nvPr>
        </p:nvGraphicFramePr>
        <p:xfrm>
          <a:off x="1524000" y="2100371"/>
          <a:ext cx="6889280" cy="39278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</a:tblGrid>
              <a:tr h="490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d,h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5355257"/>
                  </p:ext>
                </p:extLst>
              </p:nvPr>
            </p:nvGraphicFramePr>
            <p:xfrm>
              <a:off x="304800" y="2199115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5355257"/>
                  </p:ext>
                </p:extLst>
              </p:nvPr>
            </p:nvGraphicFramePr>
            <p:xfrm>
              <a:off x="304800" y="2199115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266" b="-694937"/>
                          </a:stretch>
                        </a:blipFill>
                      </a:tcPr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294467" y="2590800"/>
            <a:ext cx="4123265" cy="360040"/>
            <a:chOff x="2294467" y="2590800"/>
            <a:chExt cx="4123265" cy="360040"/>
          </a:xfrm>
        </p:grpSpPr>
        <p:sp>
          <p:nvSpPr>
            <p:cNvPr id="8" name="Oval 7"/>
            <p:cNvSpPr/>
            <p:nvPr/>
          </p:nvSpPr>
          <p:spPr>
            <a:xfrm>
              <a:off x="4953000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94467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89599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6629400" y="5071946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2999" y="40938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40938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74265" y="50844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53000" y="50844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2266" y="5071946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estimator for single-instance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286000" y="259080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000" y="1285218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sz="2800" dirty="0" smtClean="0"/>
                  <a:t>. Select Wednesday, CA-NY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285218"/>
                <a:ext cx="82296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56252"/>
              </p:ext>
            </p:extLst>
          </p:nvPr>
        </p:nvGraphicFramePr>
        <p:xfrm>
          <a:off x="1524000" y="2100371"/>
          <a:ext cx="1722320" cy="39278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60"/>
                <a:gridCol w="861160"/>
              </a:tblGrid>
              <a:tr h="490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d,h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956124"/>
                  </p:ext>
                </p:extLst>
              </p:nvPr>
            </p:nvGraphicFramePr>
            <p:xfrm>
              <a:off x="304800" y="2199115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956124"/>
                  </p:ext>
                </p:extLst>
              </p:nvPr>
            </p:nvGraphicFramePr>
            <p:xfrm>
              <a:off x="304800" y="2199115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266" b="-694937"/>
                          </a:stretch>
                        </a:blipFill>
                      </a:tcPr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Oval 11"/>
          <p:cNvSpPr/>
          <p:nvPr/>
        </p:nvSpPr>
        <p:spPr>
          <a:xfrm>
            <a:off x="2319867" y="40938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19867" y="259080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53733" y="50844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21454" y="2590800"/>
                <a:ext cx="1401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</m:t>
                      </m:r>
                      <m:r>
                        <a:rPr lang="en-US" sz="2400" i="1" dirty="0" smtClean="0">
                          <a:latin typeface="Cambria Math"/>
                        </a:rPr>
                        <m:t>=0.43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454" y="2590800"/>
                <a:ext cx="14013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10135" y="5084440"/>
                <a:ext cx="1401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</m:t>
                      </m:r>
                      <m:r>
                        <a:rPr lang="en-US" sz="2400" i="1" dirty="0" smtClean="0">
                          <a:latin typeface="Cambria Math"/>
                        </a:rPr>
                        <m:t>=0.20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135" y="5084440"/>
                <a:ext cx="140134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62067" y="1967693"/>
                <a:ext cx="4322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Exact: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43+</m:t>
                    </m:r>
                    <m:r>
                      <a:rPr lang="en-US" sz="2800" b="0" i="1" dirty="0" smtClean="0">
                        <a:latin typeface="Cambria Math"/>
                      </a:rPr>
                      <m:t>60</m:t>
                    </m:r>
                    <m:r>
                      <a:rPr lang="en-US" sz="2800" i="1" dirty="0" smtClean="0">
                        <a:latin typeface="Cambria Math"/>
                      </a:rPr>
                      <m:t>+20=</m:t>
                    </m:r>
                    <m:r>
                      <a:rPr lang="en-US" sz="2800" b="0" i="1" dirty="0" smtClean="0">
                        <a:latin typeface="Cambria Math"/>
                      </a:rPr>
                      <m:t>123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067" y="1967693"/>
                <a:ext cx="432278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82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9346" y="4471465"/>
                <a:ext cx="48750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HT estimate: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00+100=200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46" y="4471465"/>
                <a:ext cx="4875053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2500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63326" y="3319753"/>
                <a:ext cx="55202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HT estimate is 0 for keys that are not sampled,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  <m:r>
                      <a:rPr lang="en-US" sz="2800" i="1" dirty="0" smtClean="0">
                        <a:latin typeface="Cambria Math"/>
                      </a:rPr>
                      <m:t>/</m:t>
                    </m:r>
                    <m:r>
                      <a:rPr lang="en-US" sz="28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 when key is sampled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326" y="3319753"/>
                <a:ext cx="5520267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2208" t="-5769" r="-275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61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7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Inverse-Probability (HT) estimator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1"/>
                <a:ext cx="8686800" cy="259079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Unbiased</a:t>
                </a:r>
                <a:r>
                  <a:rPr lang="en-US" dirty="0" smtClean="0"/>
                  <a:t>:  important because bias adds up and we are estimating sums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Nonnegative</a:t>
                </a:r>
                <a:r>
                  <a:rPr lang="en-US" dirty="0" smtClean="0"/>
                  <a:t>: important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Bounded variance </a:t>
                </a:r>
                <a:r>
                  <a:rPr lang="en-US" dirty="0" smtClean="0"/>
                  <a:t>(for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Monotone: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dirty="0" smtClean="0"/>
                  <a:t>more information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higher estimate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1"/>
                <a:ext cx="8686800" cy="2590799"/>
              </a:xfrm>
              <a:blipFill rotWithShape="1">
                <a:blip r:embed="rId2"/>
                <a:stretch>
                  <a:fillRect l="-1474" t="-4706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3962400"/>
            <a:ext cx="7670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Optimality:</a:t>
            </a:r>
            <a:r>
              <a:rPr lang="en-US" dirty="0" smtClean="0"/>
              <a:t> UMVU  The unique minimum variance (unbiased, nonnegative, sum)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5696870"/>
                <a:ext cx="65553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Works when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depends on a single entry. 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What about general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?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696870"/>
                <a:ext cx="655535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60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9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involving multiple columns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2953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distance (change) in activity of “male users over 30” between Friday and Monday 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295399"/>
              </a:xfrm>
              <a:blipFill rotWithShape="1">
                <a:blip r:embed="rId2"/>
                <a:stretch>
                  <a:fillRect t="-5660" r="-140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44494" y="2819400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94" y="2819400"/>
                <a:ext cx="5181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44494" y="4188767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{0,</m:t>
                              </m:r>
                              <m: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94" y="4188767"/>
                <a:ext cx="51816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581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Breakdown: total increase,   tota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 decrease 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0872" y="5029200"/>
            <a:ext cx="8671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HT may not work at all now and may not be optimal when it does.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We </a:t>
            </a:r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ant estimators with the same nice properties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Sampled data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279939" y="2073377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045137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Coordinated PPS sample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=100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45137"/>
                <a:ext cx="82296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21337"/>
              </p:ext>
            </p:extLst>
          </p:nvPr>
        </p:nvGraphicFramePr>
        <p:xfrm>
          <a:off x="1517939" y="1582948"/>
          <a:ext cx="6889280" cy="39278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</a:tblGrid>
              <a:tr h="490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d,h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70914"/>
                  </p:ext>
                </p:extLst>
              </p:nvPr>
            </p:nvGraphicFramePr>
            <p:xfrm>
              <a:off x="298739" y="1681692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70914"/>
                  </p:ext>
                </p:extLst>
              </p:nvPr>
            </p:nvGraphicFramePr>
            <p:xfrm>
              <a:off x="298739" y="1681692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266" b="-696203"/>
                          </a:stretch>
                        </a:blipFill>
                      </a:tcPr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288406" y="2073377"/>
            <a:ext cx="4123265" cy="360040"/>
            <a:chOff x="2294467" y="2590800"/>
            <a:chExt cx="4123265" cy="360040"/>
          </a:xfrm>
        </p:grpSpPr>
        <p:sp>
          <p:nvSpPr>
            <p:cNvPr id="8" name="Oval 7"/>
            <p:cNvSpPr/>
            <p:nvPr/>
          </p:nvSpPr>
          <p:spPr>
            <a:xfrm>
              <a:off x="4953000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94467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89599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6623339" y="4554523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46938" y="3576417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79939" y="3576417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8204" y="4567017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46939" y="4567017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6205" y="4554523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0423" y="5811560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Want 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55−43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8−3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24−15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23" y="5811560"/>
                <a:ext cx="82296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5383" y="6325034"/>
                <a:ext cx="82296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2"/>
                    </a:solidFill>
                  </a:rPr>
                  <a:t>Lets look at key (</a:t>
                </a:r>
                <a:r>
                  <a:rPr lang="en-US" sz="2800" b="1" dirty="0" err="1" smtClean="0">
                    <a:solidFill>
                      <a:schemeClr val="tx2"/>
                    </a:solidFill>
                  </a:rPr>
                  <a:t>a,z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), and 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𝟐𝟒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𝟏𝟓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3" y="6325034"/>
                <a:ext cx="8229600" cy="532966"/>
              </a:xfrm>
              <a:prstGeom prst="rect">
                <a:avLst/>
              </a:prstGeom>
              <a:blipFill rotWithShape="1">
                <a:blip r:embed="rId6"/>
                <a:stretch>
                  <a:fillRect l="-1481" t="-80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8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Information 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599"/>
                <a:ext cx="8382000" cy="184082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Fix the data 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𝒗</m:t>
                    </m:r>
                    <m:r>
                      <a:rPr lang="en-US" b="0" i="0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 The lower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is, the more we know on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/>
                  <a:t> and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24−15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=81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We plot the lower bound we </a:t>
                </a:r>
                <a:r>
                  <a:rPr lang="en-US" dirty="0"/>
                  <a:t>have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) as a function of the seed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9"/>
                <a:ext cx="8382000" cy="1840829"/>
              </a:xfrm>
              <a:blipFill rotWithShape="1">
                <a:blip r:embed="rId3"/>
                <a:stretch>
                  <a:fillRect l="-1818" t="-3974" b="-2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418624" y="3434621"/>
            <a:ext cx="5823511" cy="3051743"/>
            <a:chOff x="307350" y="3124200"/>
            <a:chExt cx="5823511" cy="3051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219200" y="3124200"/>
              <a:ext cx="0" cy="2667000"/>
            </a:xfrm>
            <a:prstGeom prst="line">
              <a:avLst/>
            </a:prstGeom>
            <a:ln w="34925"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9200" y="5806611"/>
              <a:ext cx="4419600" cy="0"/>
            </a:xfrm>
            <a:prstGeom prst="line">
              <a:avLst/>
            </a:prstGeom>
            <a:ln w="34925"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7350" y="3419962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81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693113" y="5575778"/>
                  <a:ext cx="4377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113" y="5575778"/>
                  <a:ext cx="437748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5105400" y="5562600"/>
              <a:ext cx="0" cy="2440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54557" y="58066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88398" y="3635384"/>
              <a:ext cx="874474" cy="2155816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19200" y="3650795"/>
              <a:ext cx="49219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3" idx="0"/>
              <a:endCxn id="19" idx="0"/>
            </p:cNvCxnSpPr>
            <p:nvPr/>
          </p:nvCxnSpPr>
          <p:spPr>
            <a:xfrm>
              <a:off x="2585864" y="5806611"/>
              <a:ext cx="2519536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572310" y="5873021"/>
            <a:ext cx="593432" cy="597932"/>
            <a:chOff x="2908836" y="5650829"/>
            <a:chExt cx="593432" cy="59793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159190" y="5650829"/>
              <a:ext cx="0" cy="2440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908836" y="587942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0.15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00422" y="5888432"/>
            <a:ext cx="593432" cy="597932"/>
            <a:chOff x="2908836" y="5650829"/>
            <a:chExt cx="593432" cy="59793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05552" y="5650829"/>
              <a:ext cx="0" cy="2440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08836" y="587942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0.24</a:t>
              </a:r>
              <a:endParaRPr lang="en-US" dirty="0"/>
            </a:p>
          </p:txBody>
        </p:sp>
      </p:grpSp>
      <p:cxnSp>
        <p:nvCxnSpPr>
          <p:cNvPr id="24" name="Straight Connector 23"/>
          <p:cNvCxnSpPr>
            <a:stCxn id="14" idx="3"/>
          </p:cNvCxnSpPr>
          <p:nvPr/>
        </p:nvCxnSpPr>
        <p:spPr>
          <a:xfrm>
            <a:off x="1914273" y="3961216"/>
            <a:ext cx="477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Monotone Sampling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1672" y="4267200"/>
                <a:ext cx="8610600" cy="609599"/>
              </a:xfrm>
            </p:spPr>
            <p:txBody>
              <a:bodyPr>
                <a:noAutofit/>
              </a:bodyPr>
              <a:lstStyle/>
              <a:p>
                <a:pPr marL="0" lvl="1" indent="0">
                  <a:buNone/>
                </a:pPr>
                <a:r>
                  <a:rPr lang="en-US" sz="3200" dirty="0"/>
                  <a:t>O</a:t>
                </a:r>
                <a:r>
                  <a:rPr lang="en-US" sz="3200" dirty="0" smtClean="0"/>
                  <a:t>utcome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: function of the data  and </a:t>
                </a:r>
                <a:r>
                  <a:rPr lang="en-US" sz="3200" i="1" dirty="0" smtClean="0"/>
                  <a:t>seed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672" y="4267200"/>
                <a:ext cx="8610600" cy="609599"/>
              </a:xfrm>
              <a:blipFill rotWithShape="1">
                <a:blip r:embed="rId3"/>
                <a:stretch>
                  <a:fillRect l="-1769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5029200"/>
                <a:ext cx="84443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</a:rPr>
                  <a:t>Monotone</a:t>
                </a:r>
                <a:r>
                  <a:rPr lang="en-US" sz="3200" dirty="0" smtClean="0"/>
                  <a:t>:  Fixing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3200" dirty="0" smtClean="0"/>
                  <a:t>  the </a:t>
                </a:r>
                <a:r>
                  <a:rPr lang="en-US" sz="3200" i="1" dirty="0" smtClean="0"/>
                  <a:t>information</a:t>
                </a:r>
                <a:r>
                  <a:rPr lang="en-US" sz="3200" dirty="0" smtClean="0"/>
                  <a:t> in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i="1" dirty="0" smtClean="0"/>
                  <a:t> </a:t>
                </a:r>
                <a:r>
                  <a:rPr lang="en-US" sz="3200" dirty="0" smtClean="0"/>
                  <a:t>(set of all data vectors consistent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3200" dirty="0" smtClean="0"/>
                  <a:t>) is non-increasing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3200" dirty="0" smtClean="0"/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29200"/>
                <a:ext cx="8444345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805" t="-4669" r="-722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04800" y="1409637"/>
            <a:ext cx="3919436" cy="2151504"/>
            <a:chOff x="-2395436" y="1525621"/>
            <a:chExt cx="3919436" cy="1979579"/>
          </a:xfrm>
        </p:grpSpPr>
        <p:sp>
          <p:nvSpPr>
            <p:cNvPr id="9" name="Freeform 8"/>
            <p:cNvSpPr/>
            <p:nvPr/>
          </p:nvSpPr>
          <p:spPr>
            <a:xfrm>
              <a:off x="-2395436" y="1525621"/>
              <a:ext cx="3919436" cy="1979579"/>
            </a:xfrm>
            <a:custGeom>
              <a:avLst/>
              <a:gdLst>
                <a:gd name="connsiteX0" fmla="*/ 1361872 w 2548647"/>
                <a:gd name="connsiteY0" fmla="*/ 175098 h 1614791"/>
                <a:gd name="connsiteX1" fmla="*/ 1361872 w 2548647"/>
                <a:gd name="connsiteY1" fmla="*/ 175098 h 1614791"/>
                <a:gd name="connsiteX2" fmla="*/ 1186774 w 2548647"/>
                <a:gd name="connsiteY2" fmla="*/ 155642 h 1614791"/>
                <a:gd name="connsiteX3" fmla="*/ 1128408 w 2548647"/>
                <a:gd name="connsiteY3" fmla="*/ 116732 h 1614791"/>
                <a:gd name="connsiteX4" fmla="*/ 1050587 w 2548647"/>
                <a:gd name="connsiteY4" fmla="*/ 58366 h 1614791"/>
                <a:gd name="connsiteX5" fmla="*/ 933855 w 2548647"/>
                <a:gd name="connsiteY5" fmla="*/ 19455 h 1614791"/>
                <a:gd name="connsiteX6" fmla="*/ 466928 w 2548647"/>
                <a:gd name="connsiteY6" fmla="*/ 38910 h 1614791"/>
                <a:gd name="connsiteX7" fmla="*/ 428017 w 2548647"/>
                <a:gd name="connsiteY7" fmla="*/ 97276 h 1614791"/>
                <a:gd name="connsiteX8" fmla="*/ 369651 w 2548647"/>
                <a:gd name="connsiteY8" fmla="*/ 272374 h 1614791"/>
                <a:gd name="connsiteX9" fmla="*/ 350196 w 2548647"/>
                <a:gd name="connsiteY9" fmla="*/ 330740 h 1614791"/>
                <a:gd name="connsiteX10" fmla="*/ 311285 w 2548647"/>
                <a:gd name="connsiteY10" fmla="*/ 389106 h 1614791"/>
                <a:gd name="connsiteX11" fmla="*/ 330740 w 2548647"/>
                <a:gd name="connsiteY11" fmla="*/ 466927 h 1614791"/>
                <a:gd name="connsiteX12" fmla="*/ 389106 w 2548647"/>
                <a:gd name="connsiteY12" fmla="*/ 525293 h 1614791"/>
                <a:gd name="connsiteX13" fmla="*/ 330740 w 2548647"/>
                <a:gd name="connsiteY13" fmla="*/ 544749 h 1614791"/>
                <a:gd name="connsiteX14" fmla="*/ 136187 w 2548647"/>
                <a:gd name="connsiteY14" fmla="*/ 583659 h 1614791"/>
                <a:gd name="connsiteX15" fmla="*/ 58366 w 2548647"/>
                <a:gd name="connsiteY15" fmla="*/ 642025 h 1614791"/>
                <a:gd name="connsiteX16" fmla="*/ 0 w 2548647"/>
                <a:gd name="connsiteY16" fmla="*/ 797668 h 1614791"/>
                <a:gd name="connsiteX17" fmla="*/ 38911 w 2548647"/>
                <a:gd name="connsiteY17" fmla="*/ 1128408 h 1614791"/>
                <a:gd name="connsiteX18" fmla="*/ 58366 w 2548647"/>
                <a:gd name="connsiteY18" fmla="*/ 1245140 h 1614791"/>
                <a:gd name="connsiteX19" fmla="*/ 214008 w 2548647"/>
                <a:gd name="connsiteY19" fmla="*/ 1400783 h 1614791"/>
                <a:gd name="connsiteX20" fmla="*/ 272374 w 2548647"/>
                <a:gd name="connsiteY20" fmla="*/ 1439693 h 1614791"/>
                <a:gd name="connsiteX21" fmla="*/ 505838 w 2548647"/>
                <a:gd name="connsiteY21" fmla="*/ 1478604 h 1614791"/>
                <a:gd name="connsiteX22" fmla="*/ 564204 w 2548647"/>
                <a:gd name="connsiteY22" fmla="*/ 1498059 h 1614791"/>
                <a:gd name="connsiteX23" fmla="*/ 642025 w 2548647"/>
                <a:gd name="connsiteY23" fmla="*/ 1536970 h 1614791"/>
                <a:gd name="connsiteX24" fmla="*/ 933855 w 2548647"/>
                <a:gd name="connsiteY24" fmla="*/ 1517515 h 1614791"/>
                <a:gd name="connsiteX25" fmla="*/ 1147864 w 2548647"/>
                <a:gd name="connsiteY25" fmla="*/ 1517515 h 1614791"/>
                <a:gd name="connsiteX26" fmla="*/ 1225685 w 2548647"/>
                <a:gd name="connsiteY26" fmla="*/ 1556425 h 1614791"/>
                <a:gd name="connsiteX27" fmla="*/ 1284051 w 2548647"/>
                <a:gd name="connsiteY27" fmla="*/ 1595336 h 1614791"/>
                <a:gd name="connsiteX28" fmla="*/ 1556425 w 2548647"/>
                <a:gd name="connsiteY28" fmla="*/ 1614791 h 1614791"/>
                <a:gd name="connsiteX29" fmla="*/ 2062264 w 2548647"/>
                <a:gd name="connsiteY29" fmla="*/ 1575881 h 1614791"/>
                <a:gd name="connsiteX30" fmla="*/ 2217906 w 2548647"/>
                <a:gd name="connsiteY30" fmla="*/ 1478604 h 1614791"/>
                <a:gd name="connsiteX31" fmla="*/ 2315183 w 2548647"/>
                <a:gd name="connsiteY31" fmla="*/ 1439693 h 1614791"/>
                <a:gd name="connsiteX32" fmla="*/ 2509736 w 2548647"/>
                <a:gd name="connsiteY32" fmla="*/ 1284051 h 1614791"/>
                <a:gd name="connsiteX33" fmla="*/ 2548647 w 2548647"/>
                <a:gd name="connsiteY33" fmla="*/ 1225685 h 1614791"/>
                <a:gd name="connsiteX34" fmla="*/ 2451370 w 2548647"/>
                <a:gd name="connsiteY34" fmla="*/ 992221 h 1614791"/>
                <a:gd name="connsiteX35" fmla="*/ 2393004 w 2548647"/>
                <a:gd name="connsiteY35" fmla="*/ 972766 h 1614791"/>
                <a:gd name="connsiteX36" fmla="*/ 2334638 w 2548647"/>
                <a:gd name="connsiteY36" fmla="*/ 933855 h 1614791"/>
                <a:gd name="connsiteX37" fmla="*/ 2120630 w 2548647"/>
                <a:gd name="connsiteY37" fmla="*/ 894945 h 1614791"/>
                <a:gd name="connsiteX38" fmla="*/ 2159540 w 2548647"/>
                <a:gd name="connsiteY38" fmla="*/ 758757 h 1614791"/>
                <a:gd name="connsiteX39" fmla="*/ 2178996 w 2548647"/>
                <a:gd name="connsiteY39" fmla="*/ 661481 h 1614791"/>
                <a:gd name="connsiteX40" fmla="*/ 2276272 w 2548647"/>
                <a:gd name="connsiteY40" fmla="*/ 525293 h 1614791"/>
                <a:gd name="connsiteX41" fmla="*/ 2373549 w 2548647"/>
                <a:gd name="connsiteY41" fmla="*/ 408562 h 1614791"/>
                <a:gd name="connsiteX42" fmla="*/ 2393004 w 2548647"/>
                <a:gd name="connsiteY42" fmla="*/ 291830 h 1614791"/>
                <a:gd name="connsiteX43" fmla="*/ 2354094 w 2548647"/>
                <a:gd name="connsiteY43" fmla="*/ 175098 h 1614791"/>
                <a:gd name="connsiteX44" fmla="*/ 2334638 w 2548647"/>
                <a:gd name="connsiteY44" fmla="*/ 116732 h 1614791"/>
                <a:gd name="connsiteX45" fmla="*/ 2217906 w 2548647"/>
                <a:gd name="connsiteY45" fmla="*/ 19455 h 1614791"/>
                <a:gd name="connsiteX46" fmla="*/ 2159540 w 2548647"/>
                <a:gd name="connsiteY46" fmla="*/ 0 h 1614791"/>
                <a:gd name="connsiteX47" fmla="*/ 1750979 w 2548647"/>
                <a:gd name="connsiteY47" fmla="*/ 19455 h 1614791"/>
                <a:gd name="connsiteX48" fmla="*/ 1556425 w 2548647"/>
                <a:gd name="connsiteY48" fmla="*/ 58366 h 1614791"/>
                <a:gd name="connsiteX49" fmla="*/ 1498059 w 2548647"/>
                <a:gd name="connsiteY49" fmla="*/ 77821 h 1614791"/>
                <a:gd name="connsiteX50" fmla="*/ 1342417 w 2548647"/>
                <a:gd name="connsiteY50" fmla="*/ 116732 h 1614791"/>
                <a:gd name="connsiteX51" fmla="*/ 1303506 w 2548647"/>
                <a:gd name="connsiteY51" fmla="*/ 194553 h 1614791"/>
                <a:gd name="connsiteX52" fmla="*/ 1361872 w 2548647"/>
                <a:gd name="connsiteY52" fmla="*/ 175098 h 16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548647" h="1614791">
                  <a:moveTo>
                    <a:pt x="1361872" y="175098"/>
                  </a:moveTo>
                  <a:lnTo>
                    <a:pt x="1361872" y="175098"/>
                  </a:lnTo>
                  <a:cubicBezTo>
                    <a:pt x="1303506" y="168613"/>
                    <a:pt x="1243746" y="169885"/>
                    <a:pt x="1186774" y="155642"/>
                  </a:cubicBezTo>
                  <a:cubicBezTo>
                    <a:pt x="1164090" y="149971"/>
                    <a:pt x="1147435" y="130323"/>
                    <a:pt x="1128408" y="116732"/>
                  </a:cubicBezTo>
                  <a:cubicBezTo>
                    <a:pt x="1102022" y="97885"/>
                    <a:pt x="1079589" y="72867"/>
                    <a:pt x="1050587" y="58366"/>
                  </a:cubicBezTo>
                  <a:cubicBezTo>
                    <a:pt x="1013902" y="40023"/>
                    <a:pt x="933855" y="19455"/>
                    <a:pt x="933855" y="19455"/>
                  </a:cubicBezTo>
                  <a:cubicBezTo>
                    <a:pt x="778213" y="25940"/>
                    <a:pt x="620894" y="15223"/>
                    <a:pt x="466928" y="38910"/>
                  </a:cubicBezTo>
                  <a:cubicBezTo>
                    <a:pt x="443817" y="42465"/>
                    <a:pt x="437514" y="75909"/>
                    <a:pt x="428017" y="97276"/>
                  </a:cubicBezTo>
                  <a:cubicBezTo>
                    <a:pt x="428012" y="97286"/>
                    <a:pt x="379380" y="243185"/>
                    <a:pt x="369651" y="272374"/>
                  </a:cubicBezTo>
                  <a:cubicBezTo>
                    <a:pt x="363166" y="291829"/>
                    <a:pt x="361572" y="313677"/>
                    <a:pt x="350196" y="330740"/>
                  </a:cubicBezTo>
                  <a:lnTo>
                    <a:pt x="311285" y="389106"/>
                  </a:lnTo>
                  <a:cubicBezTo>
                    <a:pt x="317770" y="415046"/>
                    <a:pt x="317474" y="443711"/>
                    <a:pt x="330740" y="466927"/>
                  </a:cubicBezTo>
                  <a:cubicBezTo>
                    <a:pt x="344391" y="490816"/>
                    <a:pt x="389106" y="497779"/>
                    <a:pt x="389106" y="525293"/>
                  </a:cubicBezTo>
                  <a:cubicBezTo>
                    <a:pt x="389106" y="545801"/>
                    <a:pt x="350723" y="540138"/>
                    <a:pt x="330740" y="544749"/>
                  </a:cubicBezTo>
                  <a:cubicBezTo>
                    <a:pt x="266298" y="559620"/>
                    <a:pt x="136187" y="583659"/>
                    <a:pt x="136187" y="583659"/>
                  </a:cubicBezTo>
                  <a:cubicBezTo>
                    <a:pt x="110247" y="603114"/>
                    <a:pt x="77821" y="616085"/>
                    <a:pt x="58366" y="642025"/>
                  </a:cubicBezTo>
                  <a:cubicBezTo>
                    <a:pt x="44406" y="660638"/>
                    <a:pt x="11374" y="763545"/>
                    <a:pt x="0" y="797668"/>
                  </a:cubicBezTo>
                  <a:cubicBezTo>
                    <a:pt x="28519" y="1139903"/>
                    <a:pt x="1464" y="922452"/>
                    <a:pt x="38911" y="1128408"/>
                  </a:cubicBezTo>
                  <a:cubicBezTo>
                    <a:pt x="45968" y="1167219"/>
                    <a:pt x="43716" y="1208514"/>
                    <a:pt x="58366" y="1245140"/>
                  </a:cubicBezTo>
                  <a:cubicBezTo>
                    <a:pt x="83391" y="1307703"/>
                    <a:pt x="166015" y="1364788"/>
                    <a:pt x="214008" y="1400783"/>
                  </a:cubicBezTo>
                  <a:cubicBezTo>
                    <a:pt x="232714" y="1414812"/>
                    <a:pt x="251460" y="1429236"/>
                    <a:pt x="272374" y="1439693"/>
                  </a:cubicBezTo>
                  <a:cubicBezTo>
                    <a:pt x="337565" y="1472288"/>
                    <a:pt x="450347" y="1472438"/>
                    <a:pt x="505838" y="1478604"/>
                  </a:cubicBezTo>
                  <a:cubicBezTo>
                    <a:pt x="525293" y="1485089"/>
                    <a:pt x="545354" y="1489981"/>
                    <a:pt x="564204" y="1498059"/>
                  </a:cubicBezTo>
                  <a:cubicBezTo>
                    <a:pt x="590861" y="1509484"/>
                    <a:pt x="613063" y="1535446"/>
                    <a:pt x="642025" y="1536970"/>
                  </a:cubicBezTo>
                  <a:cubicBezTo>
                    <a:pt x="739383" y="1542094"/>
                    <a:pt x="836578" y="1524000"/>
                    <a:pt x="933855" y="1517515"/>
                  </a:cubicBezTo>
                  <a:cubicBezTo>
                    <a:pt x="1027031" y="1486455"/>
                    <a:pt x="1009582" y="1482945"/>
                    <a:pt x="1147864" y="1517515"/>
                  </a:cubicBezTo>
                  <a:cubicBezTo>
                    <a:pt x="1176000" y="1524549"/>
                    <a:pt x="1200504" y="1542036"/>
                    <a:pt x="1225685" y="1556425"/>
                  </a:cubicBezTo>
                  <a:cubicBezTo>
                    <a:pt x="1245987" y="1568026"/>
                    <a:pt x="1261024" y="1591272"/>
                    <a:pt x="1284051" y="1595336"/>
                  </a:cubicBezTo>
                  <a:cubicBezTo>
                    <a:pt x="1373689" y="1611154"/>
                    <a:pt x="1465634" y="1608306"/>
                    <a:pt x="1556425" y="1614791"/>
                  </a:cubicBezTo>
                  <a:cubicBezTo>
                    <a:pt x="1725038" y="1601821"/>
                    <a:pt x="1895311" y="1602809"/>
                    <a:pt x="2062264" y="1575881"/>
                  </a:cubicBezTo>
                  <a:cubicBezTo>
                    <a:pt x="2099108" y="1569938"/>
                    <a:pt x="2177843" y="1498636"/>
                    <a:pt x="2217906" y="1478604"/>
                  </a:cubicBezTo>
                  <a:cubicBezTo>
                    <a:pt x="2249143" y="1462986"/>
                    <a:pt x="2283946" y="1455311"/>
                    <a:pt x="2315183" y="1439693"/>
                  </a:cubicBezTo>
                  <a:cubicBezTo>
                    <a:pt x="2407805" y="1393382"/>
                    <a:pt x="2439048" y="1364836"/>
                    <a:pt x="2509736" y="1284051"/>
                  </a:cubicBezTo>
                  <a:cubicBezTo>
                    <a:pt x="2525134" y="1266454"/>
                    <a:pt x="2535677" y="1245140"/>
                    <a:pt x="2548647" y="1225685"/>
                  </a:cubicBezTo>
                  <a:cubicBezTo>
                    <a:pt x="2530399" y="1061459"/>
                    <a:pt x="2573527" y="1062025"/>
                    <a:pt x="2451370" y="992221"/>
                  </a:cubicBezTo>
                  <a:cubicBezTo>
                    <a:pt x="2433564" y="982046"/>
                    <a:pt x="2412459" y="979251"/>
                    <a:pt x="2393004" y="972766"/>
                  </a:cubicBezTo>
                  <a:cubicBezTo>
                    <a:pt x="2373549" y="959796"/>
                    <a:pt x="2356130" y="943066"/>
                    <a:pt x="2334638" y="933855"/>
                  </a:cubicBezTo>
                  <a:cubicBezTo>
                    <a:pt x="2288773" y="914199"/>
                    <a:pt x="2152187" y="899453"/>
                    <a:pt x="2120630" y="894945"/>
                  </a:cubicBezTo>
                  <a:cubicBezTo>
                    <a:pt x="2133600" y="849549"/>
                    <a:pt x="2148089" y="804560"/>
                    <a:pt x="2159540" y="758757"/>
                  </a:cubicBezTo>
                  <a:cubicBezTo>
                    <a:pt x="2167560" y="726677"/>
                    <a:pt x="2168539" y="692852"/>
                    <a:pt x="2178996" y="661481"/>
                  </a:cubicBezTo>
                  <a:cubicBezTo>
                    <a:pt x="2210997" y="565478"/>
                    <a:pt x="2215625" y="598069"/>
                    <a:pt x="2276272" y="525293"/>
                  </a:cubicBezTo>
                  <a:cubicBezTo>
                    <a:pt x="2411697" y="362784"/>
                    <a:pt x="2203041" y="579067"/>
                    <a:pt x="2373549" y="408562"/>
                  </a:cubicBezTo>
                  <a:cubicBezTo>
                    <a:pt x="2380034" y="369651"/>
                    <a:pt x="2396280" y="331141"/>
                    <a:pt x="2393004" y="291830"/>
                  </a:cubicBezTo>
                  <a:cubicBezTo>
                    <a:pt x="2389598" y="250956"/>
                    <a:pt x="2367064" y="214009"/>
                    <a:pt x="2354094" y="175098"/>
                  </a:cubicBezTo>
                  <a:cubicBezTo>
                    <a:pt x="2347609" y="155643"/>
                    <a:pt x="2349139" y="131233"/>
                    <a:pt x="2334638" y="116732"/>
                  </a:cubicBezTo>
                  <a:cubicBezTo>
                    <a:pt x="2291612" y="73706"/>
                    <a:pt x="2272078" y="46541"/>
                    <a:pt x="2217906" y="19455"/>
                  </a:cubicBezTo>
                  <a:cubicBezTo>
                    <a:pt x="2199563" y="10284"/>
                    <a:pt x="2178995" y="6485"/>
                    <a:pt x="2159540" y="0"/>
                  </a:cubicBezTo>
                  <a:cubicBezTo>
                    <a:pt x="2023353" y="6485"/>
                    <a:pt x="1886948" y="9383"/>
                    <a:pt x="1750979" y="19455"/>
                  </a:cubicBezTo>
                  <a:cubicBezTo>
                    <a:pt x="1699376" y="23277"/>
                    <a:pt x="1610491" y="42918"/>
                    <a:pt x="1556425" y="58366"/>
                  </a:cubicBezTo>
                  <a:cubicBezTo>
                    <a:pt x="1536706" y="64000"/>
                    <a:pt x="1517954" y="72847"/>
                    <a:pt x="1498059" y="77821"/>
                  </a:cubicBezTo>
                  <a:lnTo>
                    <a:pt x="1342417" y="116732"/>
                  </a:lnTo>
                  <a:cubicBezTo>
                    <a:pt x="1299909" y="180494"/>
                    <a:pt x="1303506" y="151716"/>
                    <a:pt x="1303506" y="194553"/>
                  </a:cubicBezTo>
                  <a:lnTo>
                    <a:pt x="1361872" y="1750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-2395436" y="1770950"/>
                  <a:ext cx="3233636" cy="14889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lvl="1" indent="0">
                    <a:buNone/>
                  </a:pPr>
                  <a:r>
                    <a:rPr lang="en-US" sz="3200" dirty="0"/>
                    <a:t> </a:t>
                  </a:r>
                  <a:r>
                    <a:rPr lang="en-US" sz="3200" dirty="0" smtClean="0"/>
                    <a:t> </a:t>
                  </a:r>
                  <a:r>
                    <a:rPr lang="en-US" sz="3600" dirty="0" smtClean="0"/>
                    <a:t>Data domain </a:t>
                  </a:r>
                </a:p>
                <a:p>
                  <a:pPr marL="457200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𝑽</m:t>
                        </m:r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l-GR" sz="36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⊂</m:t>
                        </m:r>
                        <m:r>
                          <a:rPr lang="en-US" sz="36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360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60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b="1" dirty="0" smtClean="0"/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95436" y="1770950"/>
                  <a:ext cx="3233636" cy="14889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660" r="-7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2438400" y="2885481"/>
            <a:ext cx="1117354" cy="1506410"/>
            <a:chOff x="2438400" y="2885481"/>
            <a:chExt cx="1117354" cy="1506410"/>
          </a:xfrm>
        </p:grpSpPr>
        <p:sp>
          <p:nvSpPr>
            <p:cNvPr id="15" name="Oval 14"/>
            <p:cNvSpPr/>
            <p:nvPr/>
          </p:nvSpPr>
          <p:spPr>
            <a:xfrm>
              <a:off x="3327154" y="3061234"/>
              <a:ext cx="228600" cy="2332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827183" y="2885481"/>
                  <a:ext cx="61427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183" y="2885481"/>
                  <a:ext cx="614271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H="1">
              <a:off x="2438400" y="3177869"/>
              <a:ext cx="1003054" cy="121402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H="1">
            <a:off x="2882777" y="3097329"/>
            <a:ext cx="4019550" cy="1294562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472545" y="1055710"/>
            <a:ext cx="3532857" cy="2382707"/>
            <a:chOff x="5472545" y="1115858"/>
            <a:chExt cx="3532857" cy="23827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602" y="1115858"/>
              <a:ext cx="1066800" cy="70785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5472545" y="1254211"/>
              <a:ext cx="3276600" cy="2244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749688" y="1916567"/>
                  <a:ext cx="2722314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/>
                    <a:t>random </a:t>
                  </a:r>
                  <a:r>
                    <a:rPr lang="en-US" sz="3200" i="1" dirty="0"/>
                    <a:t>seed</a:t>
                  </a:r>
                  <a:r>
                    <a:rPr lang="en-US" sz="3200" dirty="0"/>
                    <a:t>  </a:t>
                  </a:r>
                  <a:endParaRPr lang="en-US" sz="3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 ~ 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688" y="1916567"/>
                  <a:ext cx="2722314" cy="107721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593" t="-73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76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a MEP !</a:t>
            </a:r>
            <a:br>
              <a:rPr lang="en-US" dirty="0" smtClean="0"/>
            </a:br>
            <a:r>
              <a:rPr lang="en-US" dirty="0" smtClean="0"/>
              <a:t>Monotone Estimation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0" y="4343400"/>
                <a:ext cx="9144000" cy="190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Goal:</a:t>
                </a:r>
                <a:r>
                  <a:rPr lang="en-US" dirty="0" smtClean="0"/>
                  <a:t> 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 specify a good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estimator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43400"/>
                <a:ext cx="9144000" cy="1905000"/>
              </a:xfrm>
              <a:prstGeom prst="rect">
                <a:avLst/>
              </a:prstGeom>
              <a:blipFill rotWithShape="1">
                <a:blip r:embed="rId2"/>
                <a:stretch>
                  <a:fillRect l="-1533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1905000"/>
                <a:ext cx="7467600" cy="22629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  A monotone sampling scheme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sz="2800" dirty="0" smtClean="0"/>
                  <a:t> Data domain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l-GR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lvl="2">
                  <a:buFont typeface="Wingdings" pitchFamily="2" charset="2"/>
                  <a:buChar char="Ø"/>
                </a:pPr>
                <a:r>
                  <a:rPr lang="en-US" sz="2800" dirty="0" smtClean="0"/>
                  <a:t> Sampling scheme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×[0,1], </m:t>
                    </m:r>
                  </m:oMath>
                </a14:m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dirty="0" smtClean="0"/>
                  <a:t> </a:t>
                </a:r>
                <a:r>
                  <a:rPr lang="en-US" sz="3000" dirty="0" smtClean="0"/>
                  <a:t>A nonnegative function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sz="3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≥</m:t>
                    </m:r>
                    <m:r>
                      <a:rPr lang="en-US" sz="300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000" b="1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30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5000"/>
                <a:ext cx="7467600" cy="2262981"/>
              </a:xfrm>
              <a:prstGeom prst="rect">
                <a:avLst/>
              </a:prstGeom>
              <a:blipFill rotWithShape="1">
                <a:blip r:embed="rId3"/>
                <a:stretch>
                  <a:fillRect t="-3235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5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08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results: </a:t>
            </a:r>
            <a:br>
              <a:rPr lang="en-US" dirty="0"/>
            </a:br>
            <a:r>
              <a:rPr lang="en-US" dirty="0"/>
              <a:t>General Estimator </a:t>
            </a:r>
            <a:r>
              <a:rPr lang="en-US" dirty="0" smtClean="0"/>
              <a:t>Derivations for any MEP for which such estimator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15" y="2400299"/>
            <a:ext cx="8686800" cy="6477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Unbiased, Nonnegative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tx2"/>
                </a:solidFill>
              </a:rPr>
              <a:t>Bounded variance 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8043" y="3048000"/>
            <a:ext cx="76708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Admissible:</a:t>
            </a:r>
            <a:r>
              <a:rPr lang="en-US" dirty="0" smtClean="0"/>
              <a:t> “Pareto Optimal” in terms of variance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273719"/>
            <a:ext cx="4031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Solution is not unique. </a:t>
            </a:r>
          </a:p>
        </p:txBody>
      </p:sp>
    </p:spTree>
    <p:extLst>
      <p:ext uri="{BB962C8B-B14F-4D97-AF65-F5344CB8AC3E}">
        <p14:creationId xmlns:p14="http://schemas.microsoft.com/office/powerpoint/2010/main" val="20975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optimal range</a:t>
            </a:r>
            <a:endParaRPr lang="en-US" dirty="0"/>
          </a:p>
        </p:txBody>
      </p:sp>
      <p:pic>
        <p:nvPicPr>
          <p:cNvPr id="1026" name="Picture 2" descr="\\psf\Home\Documents\Dropbox\mytalks\PO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24" y="1240536"/>
            <a:ext cx="6321552" cy="43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results: </a:t>
            </a:r>
            <a:br>
              <a:rPr lang="en-US" dirty="0" smtClean="0"/>
            </a:br>
            <a:r>
              <a:rPr lang="en-US" dirty="0" smtClean="0"/>
              <a:t>General Estimator Derivations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70" y="1585610"/>
                <a:ext cx="8915400" cy="20573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Order optimal estimators: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For an order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≺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on the data domain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:  </a:t>
                </a:r>
                <a:r>
                  <a:rPr lang="en-US" dirty="0" smtClean="0"/>
                  <a:t>Any estimator with lower variance on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/>
                  <a:t>, must have higher variance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≺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70" y="1585610"/>
                <a:ext cx="8915400" cy="2057399"/>
              </a:xfrm>
              <a:blipFill rotWithShape="1">
                <a:blip r:embed="rId3"/>
                <a:stretch>
                  <a:fillRect l="-1504" t="-3550" r="-2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39949" y="3124200"/>
                <a:ext cx="8458200" cy="2438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The L* estimator:</a:t>
                </a:r>
                <a:r>
                  <a:rPr lang="en-US" dirty="0" smtClean="0"/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unique admissible </a:t>
                </a:r>
                <a:r>
                  <a:rPr lang="en-US" b="1" dirty="0" smtClean="0"/>
                  <a:t>monotone</a:t>
                </a:r>
                <a:r>
                  <a:rPr lang="en-US" dirty="0" smtClean="0"/>
                  <a:t> estimator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Order optimal for: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𝒛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≺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4-variance competitive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9" y="3124200"/>
                <a:ext cx="8458200" cy="2438400"/>
              </a:xfrm>
              <a:prstGeom prst="rect">
                <a:avLst/>
              </a:prstGeom>
              <a:blipFill rotWithShape="1">
                <a:blip r:embed="rId4"/>
                <a:stretch>
                  <a:fillRect l="-1801" t="-325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41570" y="5562600"/>
                <a:ext cx="8458200" cy="121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The </a:t>
                </a:r>
                <a:r>
                  <a:rPr lang="en-US" b="1" dirty="0">
                    <a:solidFill>
                      <a:schemeClr val="tx2"/>
                    </a:solidFill>
                  </a:rPr>
                  <a:t>U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* estimator:</a:t>
                </a:r>
                <a:r>
                  <a:rPr lang="en-US" dirty="0" smtClean="0"/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Order optimal for: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𝒛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≺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0" y="5562600"/>
                <a:ext cx="8458200" cy="1219200"/>
              </a:xfrm>
              <a:prstGeom prst="rect">
                <a:avLst/>
              </a:prstGeom>
              <a:blipFill rotWithShape="1">
                <a:blip r:embed="rId5"/>
                <a:stretch>
                  <a:fillRect l="-1875" t="-65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8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L* estimator</a:t>
            </a:r>
            <a:endParaRPr lang="en-US" dirty="0"/>
          </a:p>
        </p:txBody>
      </p:sp>
      <p:pic>
        <p:nvPicPr>
          <p:cNvPr id="2050" name="Picture 2" descr="\\psf\Home\Documents\Dropbox\mytalks\Lsteps_nola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15779"/>
            <a:ext cx="7854998" cy="45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Defined Monotone Estimation Problems (motivated by coordinated sampling)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Study Range of Pareto optimal (admissible) unbiased and nonnegative estimators: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L* (lower end of range: unique monotone estimator, dominates HT) 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U* (upper end of range),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</a:t>
            </a:r>
            <a:r>
              <a:rPr lang="en-US" dirty="0" smtClean="0"/>
              <a:t>rder optimal estimators  (optimized for certain data patterns)</a:t>
            </a:r>
          </a:p>
        </p:txBody>
      </p:sp>
    </p:spTree>
    <p:extLst>
      <p:ext uri="{BB962C8B-B14F-4D97-AF65-F5344CB8AC3E}">
        <p14:creationId xmlns:p14="http://schemas.microsoft.com/office/powerpoint/2010/main" val="17320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and </a:t>
            </a:r>
            <a:r>
              <a:rPr lang="en-US" dirty="0"/>
              <a:t>o</a:t>
            </a:r>
            <a:r>
              <a:rPr lang="en-US" dirty="0" smtClean="0"/>
              <a:t>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Tighter bounds on universal ratio: L* is 4 competitive, can do 3.375 competitive, lower bound is 1.44 competitive.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Instance-optimal competitiveness – </a:t>
            </a:r>
            <a:r>
              <a:rPr lang="en-US" sz="2800" b="1" dirty="0">
                <a:solidFill>
                  <a:schemeClr val="tx2"/>
                </a:solidFill>
              </a:rPr>
              <a:t>G</a:t>
            </a:r>
            <a:r>
              <a:rPr lang="en-US" sz="2800" b="1" dirty="0" smtClean="0">
                <a:solidFill>
                  <a:schemeClr val="tx2"/>
                </a:solidFill>
              </a:rPr>
              <a:t>ive efficient construction for any MEP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MEP with multiple seeds (independent samples)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Applications: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Estimating Euclidean and Manhattan distances from samples  [C  KDD ‘14]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sketch-based similarity in social networks [CDFGGW COSN ‘13],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Timed-influence oracle [CDPW ‘14]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2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 L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 difference [C KDD14]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26876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Independent / Coordinated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PPS sampling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173272"/>
            <a:ext cx="6445874" cy="4512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219" y="18500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#IP flows to a destination in two time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21196" y="12576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L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dirty="0" smtClean="0">
                    <a:latin typeface="Comic Sans MS" pitchFamily="66" charset="0"/>
                  </a:rPr>
                  <a:t>difference [C KDD14]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196" y="125760"/>
                <a:ext cx="8229600" cy="1143000"/>
              </a:xfrm>
              <a:blipFill rotWithShape="1">
                <a:blip r:embed="rId2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6757" y="157011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Surname occurrences in 2007, 2008 books (</a:t>
            </a:r>
            <a:r>
              <a:rPr lang="en-US" sz="2400" dirty="0">
                <a:latin typeface="Comic Sans MS" pitchFamily="66" charset="0"/>
              </a:rPr>
              <a:t>G</a:t>
            </a:r>
            <a:r>
              <a:rPr lang="en-US" sz="2400" dirty="0" smtClean="0">
                <a:latin typeface="Comic Sans MS" pitchFamily="66" charset="0"/>
              </a:rPr>
              <a:t>oogle </a:t>
            </a:r>
            <a:r>
              <a:rPr lang="en-US" sz="2400" dirty="0" err="1" smtClean="0">
                <a:latin typeface="Comic Sans MS" pitchFamily="66" charset="0"/>
              </a:rPr>
              <a:t>ngrams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016" y="1050225"/>
            <a:ext cx="702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Independent/Coordinated PPS sampling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63"/>
            <a:ext cx="8856984" cy="49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574" y="296733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51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Monotone Estimation Problem (MEP)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143000" y="4013515"/>
                <a:ext cx="5943600" cy="1244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Goal:</a:t>
                </a:r>
                <a:r>
                  <a:rPr lang="en-US" dirty="0" smtClean="0"/>
                  <a:t> 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estimate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013515"/>
                <a:ext cx="5943600" cy="1244285"/>
              </a:xfrm>
              <a:prstGeom prst="rect">
                <a:avLst/>
              </a:prstGeom>
              <a:blipFill rotWithShape="1">
                <a:blip r:embed="rId2"/>
                <a:stretch>
                  <a:fillRect l="-2667" t="-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19100" y="1447800"/>
                <a:ext cx="7467600" cy="25085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  A monotone sampling scheme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sz="2800" dirty="0" smtClean="0"/>
                  <a:t> </a:t>
                </a:r>
                <a:r>
                  <a:rPr lang="en-US" sz="3200" dirty="0" smtClean="0"/>
                  <a:t>Data domain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l-GR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lvl="2">
                  <a:buFont typeface="Wingdings" pitchFamily="2" charset="2"/>
                  <a:buChar char="Ø"/>
                </a:pPr>
                <a:r>
                  <a:rPr lang="en-US" sz="3200" dirty="0" smtClean="0"/>
                  <a:t> Sampling scheme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</a:rPr>
                      <m:t>×[0,1], 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pPr marL="914400" lvl="2" indent="0">
                  <a:buNone/>
                </a:pPr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sz="3200" dirty="0" smtClean="0"/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A nonnegative function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≥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b="1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447800"/>
                <a:ext cx="7467600" cy="2508565"/>
              </a:xfrm>
              <a:prstGeom prst="rect">
                <a:avLst/>
              </a:prstGeom>
              <a:blipFill rotWithShape="1">
                <a:blip r:embed="rId3"/>
                <a:stretch>
                  <a:fillRect t="-6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85800" y="4991100"/>
                <a:ext cx="7620000" cy="1244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Specify </a:t>
                </a:r>
                <a:r>
                  <a:rPr lang="en-US" dirty="0"/>
                  <a:t>an </a:t>
                </a:r>
                <a:r>
                  <a:rPr lang="en-US" i="1" dirty="0">
                    <a:solidFill>
                      <a:schemeClr val="tx2"/>
                    </a:solidFill>
                  </a:rPr>
                  <a:t>estimator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 that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is: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Unbiased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</a:t>
                </a:r>
                <a:r>
                  <a:rPr lang="en-US" u="sng" dirty="0" smtClean="0">
                    <a:solidFill>
                      <a:srgbClr val="00B050"/>
                    </a:solidFill>
                  </a:rPr>
                  <a:t>nonnegativ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e, </a:t>
                </a:r>
                <a:r>
                  <a:rPr lang="en-US" u="sng" dirty="0" smtClean="0">
                    <a:solidFill>
                      <a:srgbClr val="00B050"/>
                    </a:solidFill>
                  </a:rPr>
                  <a:t>(Pareto) “optimal”</a:t>
                </a:r>
                <a:endParaRPr lang="en-US" u="sng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91100"/>
                <a:ext cx="7620000" cy="1244285"/>
              </a:xfrm>
              <a:prstGeom prst="rect">
                <a:avLst/>
              </a:prstGeom>
              <a:blipFill rotWithShape="1">
                <a:blip r:embed="rId4"/>
                <a:stretch>
                  <a:fillRect l="-2080" t="-3922" b="-1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0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Coordinate </a:t>
            </a:r>
            <a:r>
              <a:rPr lang="en-US" dirty="0"/>
              <a:t>S</a:t>
            </a:r>
            <a:r>
              <a:rPr lang="en-US" dirty="0" smtClean="0"/>
              <a:t>amples?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96702"/>
            <a:ext cx="88011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Minimize overhead in repeated surveys (also storage)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Brewer, Early, </a:t>
            </a:r>
            <a:r>
              <a:rPr lang="en-US" dirty="0" err="1" smtClean="0">
                <a:solidFill>
                  <a:schemeClr val="tx2"/>
                </a:solidFill>
              </a:rPr>
              <a:t>Joice</a:t>
            </a:r>
            <a:r>
              <a:rPr lang="en-US" dirty="0" smtClean="0">
                <a:solidFill>
                  <a:schemeClr val="tx2"/>
                </a:solidFill>
              </a:rPr>
              <a:t> 1972; </a:t>
            </a:r>
            <a:r>
              <a:rPr lang="en-US" dirty="0" err="1">
                <a:solidFill>
                  <a:schemeClr val="tx2"/>
                </a:solidFill>
              </a:rPr>
              <a:t>Ohlsson</a:t>
            </a:r>
            <a:r>
              <a:rPr lang="en-US" dirty="0">
                <a:solidFill>
                  <a:schemeClr val="tx2"/>
                </a:solidFill>
              </a:rPr>
              <a:t> ‘98</a:t>
            </a:r>
            <a:r>
              <a:rPr lang="en-US" dirty="0" smtClean="0">
                <a:solidFill>
                  <a:schemeClr val="tx2"/>
                </a:solidFill>
              </a:rPr>
              <a:t> (Statistics) …</a:t>
            </a:r>
          </a:p>
          <a:p>
            <a:r>
              <a:rPr lang="en-US" dirty="0" smtClean="0"/>
              <a:t>Can get better estimators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Broder</a:t>
            </a:r>
            <a:r>
              <a:rPr lang="en-US" dirty="0" smtClean="0">
                <a:solidFill>
                  <a:schemeClr val="tx2"/>
                </a:solidFill>
              </a:rPr>
              <a:t> ‘97; Byers et al Tran. Networking ‘04; Beyer et al SIGMOD ’07; Gibbons VLDB ‘01 ;Gibbons </a:t>
            </a:r>
            <a:r>
              <a:rPr lang="en-US" dirty="0" err="1">
                <a:solidFill>
                  <a:schemeClr val="tx2"/>
                </a:solidFill>
              </a:rPr>
              <a:t>T</a:t>
            </a:r>
            <a:r>
              <a:rPr lang="en-US" dirty="0" err="1" smtClean="0">
                <a:solidFill>
                  <a:schemeClr val="tx2"/>
                </a:solidFill>
              </a:rPr>
              <a:t>irthapurta</a:t>
            </a:r>
            <a:r>
              <a:rPr lang="en-US" dirty="0" smtClean="0">
                <a:solidFill>
                  <a:schemeClr val="tx2"/>
                </a:solidFill>
              </a:rPr>
              <a:t> SPAA ‘01; </a:t>
            </a:r>
            <a:r>
              <a:rPr lang="en-US" dirty="0" err="1" smtClean="0">
                <a:solidFill>
                  <a:schemeClr val="tx2"/>
                </a:solidFill>
              </a:rPr>
              <a:t>Gionis</a:t>
            </a:r>
            <a:r>
              <a:rPr lang="en-US" dirty="0" smtClean="0">
                <a:solidFill>
                  <a:schemeClr val="tx2"/>
                </a:solidFill>
              </a:rPr>
              <a:t> et al VLDB ’99; </a:t>
            </a:r>
            <a:r>
              <a:rPr lang="en-US" dirty="0" err="1" smtClean="0">
                <a:solidFill>
                  <a:schemeClr val="tx2"/>
                </a:solidFill>
              </a:rPr>
              <a:t>Hadjieleftheriou</a:t>
            </a:r>
            <a:r>
              <a:rPr lang="en-US" dirty="0" smtClean="0">
                <a:solidFill>
                  <a:schemeClr val="tx2"/>
                </a:solidFill>
              </a:rPr>
              <a:t> et al VLDB 2009; Cohen et al ‘93-’13 ….</a:t>
            </a:r>
          </a:p>
          <a:p>
            <a:r>
              <a:rPr lang="en-US" dirty="0" smtClean="0"/>
              <a:t>Sometimes cheaper to compute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amples of neighborhoods of all nodes in a graph in linear time Cohen ’93 …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 rot="16200000">
            <a:off x="-1219199" y="2971799"/>
            <a:ext cx="3048000" cy="3048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Competitiveness [CK13]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632244"/>
                <a:ext cx="86868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3200" dirty="0" smtClean="0"/>
                  <a:t> is </a:t>
                </a:r>
                <a:r>
                  <a:rPr lang="en-US" sz="3600" b="1" i="1" dirty="0" smtClean="0">
                    <a:solidFill>
                      <a:schemeClr val="tx2"/>
                    </a:solidFill>
                  </a:rPr>
                  <a:t>c-competitive</a:t>
                </a:r>
                <a:r>
                  <a:rPr lang="en-US" sz="3200" dirty="0" smtClean="0"/>
                  <a:t> if for any data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3200" dirty="0" smtClean="0"/>
                  <a:t>, the expectation of the square is within a factor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c</a:t>
                </a:r>
                <a:r>
                  <a:rPr lang="en-US" sz="3200" dirty="0" smtClean="0"/>
                  <a:t> of the minimum possible for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3200" dirty="0" smtClean="0"/>
                  <a:t> (by an unbiased and nonnegative estimator).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32244"/>
                <a:ext cx="8686800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825" t="-4310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4267200"/>
                <a:ext cx="6909007" cy="11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For all unbiased nonnegative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r>
                      <a:rPr lang="en-US" sz="3200" i="1" dirty="0" smtClean="0">
                        <a:latin typeface="Cambria Math"/>
                      </a:rPr>
                      <m:t>  </m:t>
                    </m:r>
                  </m:oMath>
                </a14:m>
                <a:endParaRPr lang="en-US" sz="3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</a:rPr>
                      <m:t>   </m:t>
                    </m:r>
                    <m:r>
                      <a:rPr lang="en-US" sz="3200" i="1" dirty="0" smtClean="0">
                        <a:latin typeface="Cambria Math"/>
                      </a:rPr>
                      <m:t>𝐸</m:t>
                    </m:r>
                    <m:r>
                      <a:rPr lang="en-US" sz="3200" b="0" i="1" dirty="0" smtClean="0">
                        <a:latin typeface="Cambria Math"/>
                      </a:rPr>
                      <m:t> [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S</m:t>
                        </m:r>
                        <m:r>
                          <a:rPr lang="en-US" sz="32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3200" dirty="0" smtClean="0"/>
                  <a:t> |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𝒗</m:t>
                    </m:r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/>
                  <a:t>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3200" i="1" dirty="0">
                        <a:latin typeface="Cambria Math"/>
                      </a:rPr>
                      <m:t>𝐸</m:t>
                    </m:r>
                    <m:r>
                      <a:rPr lang="en-US" sz="3200" i="1" dirty="0">
                        <a:latin typeface="Cambria Math"/>
                      </a:rPr>
                      <m:t> [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S</m:t>
                        </m:r>
                        <m:r>
                          <a:rPr lang="en-US" sz="32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u</m:t>
                        </m:r>
                      </m:e>
                    </m:d>
                    <m:r>
                      <m:rPr>
                        <m:nor/>
                      </m:rPr>
                      <a:rPr lang="en-US" sz="3200" dirty="0"/>
                      <m:t> | </m:t>
                    </m:r>
                    <m:r>
                      <a:rPr lang="en-US" sz="3200" b="1" i="1">
                        <a:latin typeface="Cambria Math"/>
                      </a:rPr>
                      <m:t>𝒗</m:t>
                    </m:r>
                    <m:r>
                      <a:rPr lang="en-US" sz="3200" i="1">
                        <a:latin typeface="Cambria Math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67200"/>
                <a:ext cx="6909007" cy="1105624"/>
              </a:xfrm>
              <a:prstGeom prst="rect">
                <a:avLst/>
              </a:prstGeom>
              <a:blipFill rotWithShape="1">
                <a:blip r:embed="rId4"/>
                <a:stretch>
                  <a:fillRect l="-2207" t="-6630" b="-18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3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Optimal estimates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for data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𝒗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7065" y="5429934"/>
                <a:ext cx="8305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Intuition: The lower bound tell us on outcome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S</a:t>
                </a:r>
                <a:r>
                  <a:rPr lang="en-US" sz="2400" dirty="0" smtClean="0"/>
                  <a:t>, how “high” we can go with the estimate, in order to optimize variance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en-US" sz="2400" dirty="0" smtClean="0"/>
                  <a:t>  while still being nonnegative on all other consistent data vectors.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65" y="5429934"/>
                <a:ext cx="83058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7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447800" y="2325707"/>
            <a:ext cx="5410200" cy="3144076"/>
            <a:chOff x="228600" y="3124200"/>
            <a:chExt cx="5410200" cy="31440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219200" y="3124200"/>
              <a:ext cx="0" cy="2667000"/>
            </a:xfrm>
            <a:prstGeom prst="line">
              <a:avLst/>
            </a:prstGeom>
            <a:ln w="34925"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19200" y="5806611"/>
              <a:ext cx="4419600" cy="0"/>
            </a:xfrm>
            <a:prstGeom prst="line">
              <a:avLst/>
            </a:prstGeom>
            <a:ln w="34925"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28600" y="4267200"/>
                  <a:ext cx="1017073" cy="5438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bar>
                    </m:oMath>
                  </a14:m>
                  <a:r>
                    <a:rPr lang="en-US" sz="2400" dirty="0"/>
                    <a:t>(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𝑆</m:t>
                      </m:r>
                      <m:r>
                        <a:rPr lang="en-US" sz="2400" i="1" dirty="0" smtClean="0">
                          <a:latin typeface="Cambria Math"/>
                        </a:rPr>
                        <m:t>,</m:t>
                      </m:r>
                      <m:r>
                        <a:rPr lang="en-US" sz="2400" i="1" dirty="0" smtClean="0">
                          <a:latin typeface="Cambria Math"/>
                        </a:rPr>
                        <m:t>𝑢</m:t>
                      </m:r>
                    </m:oMath>
                  </a14:m>
                  <a:r>
                    <a:rPr lang="en-US" sz="2400" dirty="0"/>
                    <a:t>)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4267200"/>
                  <a:ext cx="1017073" cy="54380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422" t="-7865" r="-8434" b="-112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43555" y="5806611"/>
                  <a:ext cx="4377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555" y="5806611"/>
                  <a:ext cx="43774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5105400" y="5562600"/>
              <a:ext cx="0" cy="2440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54557" y="58066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245673" y="3581400"/>
              <a:ext cx="215363" cy="68580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61036" y="4272401"/>
              <a:ext cx="82496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276128" y="4272401"/>
              <a:ext cx="619472" cy="37579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95600" y="4648200"/>
              <a:ext cx="838200" cy="22860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9" idx="0"/>
            </p:cNvCxnSpPr>
            <p:nvPr/>
          </p:nvCxnSpPr>
          <p:spPr>
            <a:xfrm>
              <a:off x="3733800" y="4876800"/>
              <a:ext cx="1371600" cy="92981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329" y="1371600"/>
                <a:ext cx="8305800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optimal estimates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are the negated derivative of the lower hull of the  Lower bound function.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29" y="1371600"/>
                <a:ext cx="8305800" cy="978345"/>
              </a:xfrm>
              <a:prstGeom prst="rect">
                <a:avLst/>
              </a:prstGeom>
              <a:blipFill rotWithShape="1">
                <a:blip r:embed="rId6"/>
                <a:stretch>
                  <a:fillRect l="-1467" t="-3125" r="-2421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464873" y="2782907"/>
            <a:ext cx="4122093" cy="2225211"/>
            <a:chOff x="2464873" y="2782907"/>
            <a:chExt cx="4122093" cy="2225211"/>
          </a:xfrm>
        </p:grpSpPr>
        <p:cxnSp>
          <p:nvCxnSpPr>
            <p:cNvPr id="6" name="Straight Connector 5"/>
            <p:cNvCxnSpPr>
              <a:endCxn id="19" idx="0"/>
            </p:cNvCxnSpPr>
            <p:nvPr/>
          </p:nvCxnSpPr>
          <p:spPr>
            <a:xfrm>
              <a:off x="2680236" y="3473908"/>
              <a:ext cx="3644364" cy="1534210"/>
            </a:xfrm>
            <a:prstGeom prst="line">
              <a:avLst/>
            </a:prstGeom>
            <a:ln w="31750">
              <a:solidFill>
                <a:srgbClr val="00B05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48200" y="3188267"/>
              <a:ext cx="468562" cy="0"/>
            </a:xfrm>
            <a:prstGeom prst="line">
              <a:avLst/>
            </a:prstGeom>
            <a:ln w="31750">
              <a:solidFill>
                <a:srgbClr val="00B05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464873" y="2782907"/>
              <a:ext cx="196134" cy="710307"/>
            </a:xfrm>
            <a:prstGeom prst="line">
              <a:avLst/>
            </a:prstGeom>
            <a:ln w="31750">
              <a:solidFill>
                <a:srgbClr val="00B05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69306" y="2957434"/>
              <a:ext cx="1517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Lower Hull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98559" y="2325707"/>
                <a:ext cx="3699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/>
                    </a:solidFill>
                  </a:rPr>
                  <a:t>Lower Bound function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559" y="2325707"/>
                <a:ext cx="369928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47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3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Distance</a:t>
            </a:r>
            <a:endParaRPr lang="en-US" dirty="0"/>
          </a:p>
        </p:txBody>
      </p:sp>
      <p:pic>
        <p:nvPicPr>
          <p:cNvPr id="3075" name="Picture 3" descr="\\psf\Home\Documents\Dropbox\mytalks\pone_LB_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590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psf\Home\Documents\Dropbox\mytalks\pone_OLU_e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654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pic>
        <p:nvPicPr>
          <p:cNvPr id="4098" name="Picture 2" descr="\\psf\Home\Documents\Dropbox\mytalks\ptwo_LB_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psf\Home\Documents\Dropbox\mytalks\ptwo_OLU_e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2860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we know 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599"/>
                <a:ext cx="8382000" cy="13716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Fix the data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𝒗</m:t>
                    </m:r>
                    <m:r>
                      <a:rPr lang="en-US" sz="2800" b="0" i="0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The lower the seed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 smtClean="0"/>
                  <a:t> is, the more we know on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 smtClean="0"/>
                  <a:t> and hence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b="1" i="1" dirty="0">
                        <a:latin typeface="Cambria Math"/>
                      </a:rPr>
                      <m:t>𝒗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9"/>
                <a:ext cx="8382000" cy="1371601"/>
              </a:xfrm>
              <a:blipFill rotWithShape="1">
                <a:blip r:embed="rId4"/>
                <a:stretch>
                  <a:fillRect l="-1455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431091" y="2819400"/>
            <a:ext cx="6265109" cy="3537105"/>
            <a:chOff x="1431091" y="2819400"/>
            <a:chExt cx="6265109" cy="3537105"/>
          </a:xfrm>
        </p:grpSpPr>
        <p:grpSp>
          <p:nvGrpSpPr>
            <p:cNvPr id="42" name="Group 41"/>
            <p:cNvGrpSpPr/>
            <p:nvPr/>
          </p:nvGrpSpPr>
          <p:grpSpPr>
            <a:xfrm>
              <a:off x="1431091" y="2819400"/>
              <a:ext cx="6265109" cy="3537105"/>
              <a:chOff x="-7533" y="3124200"/>
              <a:chExt cx="5646333" cy="314407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219200" y="3124200"/>
                <a:ext cx="0" cy="2667000"/>
              </a:xfrm>
              <a:prstGeom prst="line">
                <a:avLst/>
              </a:prstGeom>
              <a:ln w="34925"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1219200" y="5806611"/>
                <a:ext cx="4419600" cy="0"/>
              </a:xfrm>
              <a:prstGeom prst="line">
                <a:avLst/>
              </a:prstGeom>
              <a:ln w="34925"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-7533" y="3350568"/>
                    <a:ext cx="76059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oMath>
                    </a14:m>
                    <a:r>
                      <a:rPr lang="en-US" sz="24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533" y="3350568"/>
                    <a:ext cx="760593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522" t="-9412" b="-152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943555" y="5806611"/>
                    <a:ext cx="43774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3555" y="5806611"/>
                    <a:ext cx="437748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/>
              <p:cNvCxnSpPr/>
              <p:nvPr/>
            </p:nvCxnSpPr>
            <p:spPr>
              <a:xfrm>
                <a:off x="5105400" y="5562600"/>
                <a:ext cx="0" cy="2440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954557" y="580661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245673" y="3581400"/>
                <a:ext cx="215363" cy="68580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61036" y="4272401"/>
                <a:ext cx="824964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76128" y="4272401"/>
                <a:ext cx="619472" cy="375799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895600" y="4648200"/>
                <a:ext cx="838200" cy="22860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endCxn id="19" idx="0"/>
              </p:cNvCxnSpPr>
              <p:nvPr/>
            </p:nvCxnSpPr>
            <p:spPr>
              <a:xfrm>
                <a:off x="3733800" y="4876800"/>
                <a:ext cx="1371600" cy="92981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>
              <a:endCxn id="14" idx="3"/>
            </p:cNvCxnSpPr>
            <p:nvPr/>
          </p:nvCxnSpPr>
          <p:spPr>
            <a:xfrm flipH="1">
              <a:off x="2275037" y="3333753"/>
              <a:ext cx="517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821635" y="2819400"/>
            <a:ext cx="4282710" cy="514353"/>
            <a:chOff x="2821635" y="2819400"/>
            <a:chExt cx="4282710" cy="514353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821635" y="3074065"/>
              <a:ext cx="915371" cy="25968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737004" y="2819400"/>
              <a:ext cx="3367341" cy="254666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2821635" y="2795596"/>
            <a:ext cx="4305300" cy="3048000"/>
          </a:xfrm>
          <a:custGeom>
            <a:avLst/>
            <a:gdLst>
              <a:gd name="connsiteX0" fmla="*/ 0 w 4305300"/>
              <a:gd name="connsiteY0" fmla="*/ 552450 h 3048000"/>
              <a:gd name="connsiteX1" fmla="*/ 876300 w 4305300"/>
              <a:gd name="connsiteY1" fmla="*/ 285750 h 3048000"/>
              <a:gd name="connsiteX2" fmla="*/ 4305300 w 4305300"/>
              <a:gd name="connsiteY2" fmla="*/ 0 h 3048000"/>
              <a:gd name="connsiteX3" fmla="*/ 4286250 w 4305300"/>
              <a:gd name="connsiteY3" fmla="*/ 3048000 h 3048000"/>
              <a:gd name="connsiteX4" fmla="*/ 2743200 w 4305300"/>
              <a:gd name="connsiteY4" fmla="*/ 2000250 h 3048000"/>
              <a:gd name="connsiteX5" fmla="*/ 1790700 w 4305300"/>
              <a:gd name="connsiteY5" fmla="*/ 1733550 h 3048000"/>
              <a:gd name="connsiteX6" fmla="*/ 1143000 w 4305300"/>
              <a:gd name="connsiteY6" fmla="*/ 1333500 h 3048000"/>
              <a:gd name="connsiteX7" fmla="*/ 285750 w 4305300"/>
              <a:gd name="connsiteY7" fmla="*/ 1333500 h 3048000"/>
              <a:gd name="connsiteX8" fmla="*/ 0 w 4305300"/>
              <a:gd name="connsiteY8" fmla="*/ 552450 h 3048000"/>
              <a:gd name="connsiteX0" fmla="*/ 0 w 4305300"/>
              <a:gd name="connsiteY0" fmla="*/ 552450 h 3048000"/>
              <a:gd name="connsiteX1" fmla="*/ 876300 w 4305300"/>
              <a:gd name="connsiteY1" fmla="*/ 285750 h 3048000"/>
              <a:gd name="connsiteX2" fmla="*/ 4305300 w 4305300"/>
              <a:gd name="connsiteY2" fmla="*/ 0 h 3048000"/>
              <a:gd name="connsiteX3" fmla="*/ 4286250 w 4305300"/>
              <a:gd name="connsiteY3" fmla="*/ 3048000 h 3048000"/>
              <a:gd name="connsiteX4" fmla="*/ 2743200 w 4305300"/>
              <a:gd name="connsiteY4" fmla="*/ 2000250 h 3048000"/>
              <a:gd name="connsiteX5" fmla="*/ 1790700 w 4305300"/>
              <a:gd name="connsiteY5" fmla="*/ 1733550 h 3048000"/>
              <a:gd name="connsiteX6" fmla="*/ 1143000 w 4305300"/>
              <a:gd name="connsiteY6" fmla="*/ 1333500 h 3048000"/>
              <a:gd name="connsiteX7" fmla="*/ 247650 w 4305300"/>
              <a:gd name="connsiteY7" fmla="*/ 1352550 h 3048000"/>
              <a:gd name="connsiteX8" fmla="*/ 0 w 4305300"/>
              <a:gd name="connsiteY8" fmla="*/ 55245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5300" h="3048000">
                <a:moveTo>
                  <a:pt x="0" y="552450"/>
                </a:moveTo>
                <a:lnTo>
                  <a:pt x="876300" y="285750"/>
                </a:lnTo>
                <a:lnTo>
                  <a:pt x="4305300" y="0"/>
                </a:lnTo>
                <a:lnTo>
                  <a:pt x="4286250" y="3048000"/>
                </a:lnTo>
                <a:lnTo>
                  <a:pt x="2743200" y="2000250"/>
                </a:lnTo>
                <a:lnTo>
                  <a:pt x="1790700" y="1733550"/>
                </a:lnTo>
                <a:lnTo>
                  <a:pt x="1143000" y="1333500"/>
                </a:lnTo>
                <a:lnTo>
                  <a:pt x="247650" y="1352550"/>
                </a:lnTo>
                <a:lnTo>
                  <a:pt x="0" y="55245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965016" y="2800350"/>
            <a:ext cx="152400" cy="3100399"/>
            <a:chOff x="3965016" y="2800350"/>
            <a:chExt cx="152400" cy="3100399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4041216" y="2800350"/>
              <a:ext cx="21666" cy="303677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965016" y="5738835"/>
              <a:ext cx="152400" cy="1619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5800" y="3074065"/>
            <a:ext cx="3295650" cy="1059786"/>
            <a:chOff x="685800" y="3074065"/>
            <a:chExt cx="3295650" cy="1059786"/>
          </a:xfrm>
        </p:grpSpPr>
        <p:cxnSp>
          <p:nvCxnSpPr>
            <p:cNvPr id="30" name="Straight Connector 29"/>
            <p:cNvCxnSpPr>
              <a:stCxn id="13" idx="6"/>
            </p:cNvCxnSpPr>
            <p:nvPr/>
          </p:nvCxnSpPr>
          <p:spPr>
            <a:xfrm flipH="1">
              <a:off x="1278585" y="4129096"/>
              <a:ext cx="2686050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295400" y="3074065"/>
              <a:ext cx="2686050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eft Brace 36"/>
            <p:cNvSpPr/>
            <p:nvPr/>
          </p:nvSpPr>
          <p:spPr>
            <a:xfrm>
              <a:off x="685800" y="3074067"/>
              <a:ext cx="609600" cy="10597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457200" y="4953000"/>
                <a:ext cx="2076448" cy="973755"/>
              </a:xfrm>
              <a:prstGeom prst="wedgeRectCallout">
                <a:avLst>
                  <a:gd name="adj1" fmla="val -38970"/>
                  <a:gd name="adj2" fmla="val -1832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Information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2076448" cy="973755"/>
              </a:xfrm>
              <a:prstGeom prst="wedgeRectCallout">
                <a:avLst>
                  <a:gd name="adj1" fmla="val -38970"/>
                  <a:gd name="adj2" fmla="val -183250"/>
                </a:avLst>
              </a:prstGeom>
              <a:blipFill rotWithShape="1">
                <a:blip r:embed="rId9"/>
                <a:stretch>
                  <a:fillRect l="-870" r="-492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32" y="2802377"/>
            <a:ext cx="8229600" cy="259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Data is sampled/sketched/summarized. 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We process queries </a:t>
            </a:r>
            <a:r>
              <a:rPr lang="en-US" sz="4000" dirty="0">
                <a:solidFill>
                  <a:schemeClr val="tx2"/>
                </a:solidFill>
              </a:rPr>
              <a:t>posed over the data by applying an estimator to the sample.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24519" y="5406147"/>
            <a:ext cx="51345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We give an example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5838" y="457200"/>
            <a:ext cx="82296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MEP applications in data analysis: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2595" y="1333501"/>
            <a:ext cx="8229600" cy="140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B050"/>
                </a:solidFill>
              </a:rPr>
              <a:t>Scalable</a:t>
            </a:r>
            <a:r>
              <a:rPr lang="en-US" sz="4000" dirty="0" smtClean="0"/>
              <a:t> but perhaps </a:t>
            </a:r>
            <a:r>
              <a:rPr lang="en-US" sz="4000" dirty="0" smtClean="0">
                <a:solidFill>
                  <a:srgbClr val="00B050"/>
                </a:solidFill>
              </a:rPr>
              <a:t>approximate </a:t>
            </a:r>
            <a:r>
              <a:rPr lang="en-US" sz="4000" dirty="0" smtClean="0"/>
              <a:t>query processing: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81000"/>
            <a:ext cx="8928992" cy="762000"/>
          </a:xfrm>
        </p:spPr>
        <p:txBody>
          <a:bodyPr>
            <a:normAutofit/>
          </a:bodyPr>
          <a:lstStyle/>
          <a:p>
            <a:pPr marL="0" indent="0"/>
            <a:r>
              <a:rPr lang="en-US" sz="3600" dirty="0" smtClean="0">
                <a:ea typeface="Arial Unicode MS" pitchFamily="34" charset="-128"/>
                <a:cs typeface="Arial Unicode MS" pitchFamily="34" charset="-128"/>
              </a:rPr>
              <a:t>Example: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Social/Communication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229600" cy="99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chemeClr val="tx2"/>
                    </a:solidFill>
                  </a:rPr>
                  <a:t>Activity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chemeClr val="tx2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 dirty="0" err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tx2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i="1" dirty="0" smtClean="0"/>
                  <a:t>is associated with each node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i="1" dirty="0" smtClean="0"/>
                  <a:t>(e.g. number of messages, communication)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229600" cy="990600"/>
              </a:xfrm>
              <a:blipFill rotWithShape="1">
                <a:blip r:embed="rId6"/>
                <a:stretch>
                  <a:fillRect l="-1481" t="-5521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375477"/>
              </p:ext>
            </p:extLst>
          </p:nvPr>
        </p:nvGraphicFramePr>
        <p:xfrm>
          <a:off x="971600" y="3212976"/>
          <a:ext cx="10858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 </a:t>
                      </a:r>
                    </a:p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f,g</a:t>
                      </a:r>
                      <a:r>
                        <a:rPr lang="en-US" baseline="0" dirty="0" smtClean="0"/>
                        <a:t>)     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h,c</a:t>
                      </a:r>
                      <a:r>
                        <a:rPr lang="en-US" dirty="0" smtClean="0"/>
                        <a:t>)  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  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h,f</a:t>
                      </a:r>
                      <a:r>
                        <a:rPr lang="en-US" dirty="0" smtClean="0"/>
                        <a:t>)    10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     10</a:t>
                      </a: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15067" y="2225186"/>
                <a:ext cx="7052733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Pairs are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PPS sampled </a:t>
                </a:r>
                <a:r>
                  <a:rPr lang="en-US" dirty="0" smtClean="0"/>
                  <a:t>(</a:t>
                </a:r>
                <a:r>
                  <a:rPr lang="en-US" sz="2000" dirty="0" smtClean="0"/>
                  <a:t>Probability Proportional to Size</a:t>
                </a:r>
                <a:r>
                  <a:rPr lang="en-US" dirty="0" smtClean="0"/>
                  <a:t>)</a:t>
                </a:r>
                <a:r>
                  <a:rPr lang="en-US" sz="3200" dirty="0" smtClean="0"/>
                  <a:t>  </a:t>
                </a:r>
                <a:endParaRPr lang="en-US" sz="2800" dirty="0" smtClean="0"/>
              </a:p>
              <a:p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l-GR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𝝉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iid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latin typeface="Cambria Math"/>
                          </a:rPr>
                          <m:t>𝑎</m:t>
                        </m:r>
                        <m:r>
                          <a:rPr lang="en-US" sz="28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2800" i="1" dirty="0" err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∼</m:t>
                    </m:r>
                    <m:r>
                      <a:rPr lang="en-US" sz="2800" b="0" i="1" dirty="0" smtClean="0">
                        <a:latin typeface="Cambria Math"/>
                      </a:rPr>
                      <m:t>𝑈</m:t>
                    </m:r>
                    <m:r>
                      <a:rPr lang="en-US" sz="2800" b="0" i="1" dirty="0" smtClean="0">
                        <a:latin typeface="Cambria Math"/>
                      </a:rPr>
                      <m:t>[0,1]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)∈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𝑣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≥ </m:t>
                    </m:r>
                    <m:r>
                      <a:rPr lang="el-GR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𝝉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· 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067" y="2225186"/>
                <a:ext cx="7052733" cy="1508105"/>
              </a:xfrm>
              <a:prstGeom prst="rect">
                <a:avLst/>
              </a:prstGeom>
              <a:blipFill rotWithShape="1">
                <a:blip r:embed="rId7"/>
                <a:stretch>
                  <a:fillRect l="-1815" t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834900" y="3861048"/>
            <a:ext cx="114630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9796" y="4941168"/>
            <a:ext cx="11914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89796" y="6093296"/>
            <a:ext cx="11914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71826"/>
              </p:ext>
            </p:extLst>
          </p:nvPr>
        </p:nvGraphicFramePr>
        <p:xfrm>
          <a:off x="4267200" y="4048517"/>
          <a:ext cx="990600" cy="21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6638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 Sample:  </a:t>
                      </a:r>
                    </a:p>
                  </a:txBody>
                  <a:tcPr/>
                </a:tc>
              </a:tr>
              <a:tr h="41632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 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    10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981200" y="4041068"/>
            <a:ext cx="2286000" cy="82809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81200" y="5124261"/>
            <a:ext cx="2317607" cy="176947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81200" y="6021288"/>
            <a:ext cx="2317607" cy="25202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Samples of multiple days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196752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Coordinated samples</a:t>
                </a:r>
                <a:r>
                  <a:rPr lang="en-US" sz="2800" dirty="0" smtClean="0"/>
                  <a:t>: Each pair is sampled with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same seed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chemeClr val="tx2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dirty="0" err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tx2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in different days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96752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5732" r="-182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54199"/>
              </p:ext>
            </p:extLst>
          </p:nvPr>
        </p:nvGraphicFramePr>
        <p:xfrm>
          <a:off x="3200400" y="3124200"/>
          <a:ext cx="978024" cy="32443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024"/>
              </a:tblGrid>
              <a:tr h="648464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</a:t>
                      </a:r>
                    </a:p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 3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f,g</a:t>
                      </a:r>
                      <a:r>
                        <a:rPr lang="en-US" baseline="0" dirty="0" smtClean="0"/>
                        <a:t>)   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g,c</a:t>
                      </a:r>
                      <a:r>
                        <a:rPr lang="en-US" dirty="0" smtClean="0"/>
                        <a:t>) 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 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s,f</a:t>
                      </a:r>
                      <a:r>
                        <a:rPr lang="en-US" dirty="0" smtClean="0"/>
                        <a:t>)  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g,h</a:t>
                      </a:r>
                      <a:r>
                        <a:rPr lang="en-US" dirty="0" smtClean="0"/>
                        <a:t>)  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43723"/>
              </p:ext>
            </p:extLst>
          </p:nvPr>
        </p:nvGraphicFramePr>
        <p:xfrm>
          <a:off x="4419600" y="3905056"/>
          <a:ext cx="967423" cy="219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7423"/>
              </a:tblGrid>
              <a:tr h="66380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Sample:  </a:t>
                      </a:r>
                    </a:p>
                  </a:txBody>
                  <a:tcPr/>
                </a:tc>
              </a:tr>
              <a:tr h="41632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 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g,h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3769"/>
              </p:ext>
            </p:extLst>
          </p:nvPr>
        </p:nvGraphicFramePr>
        <p:xfrm>
          <a:off x="437570" y="3217376"/>
          <a:ext cx="108643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3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 </a:t>
                      </a:r>
                    </a:p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f,g</a:t>
                      </a:r>
                      <a:r>
                        <a:rPr lang="en-US" baseline="0" dirty="0" smtClean="0"/>
                        <a:t>)     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h,c</a:t>
                      </a:r>
                      <a:r>
                        <a:rPr lang="en-US" dirty="0" smtClean="0"/>
                        <a:t>)  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  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h,f</a:t>
                      </a:r>
                      <a:r>
                        <a:rPr lang="en-US" dirty="0" smtClean="0"/>
                        <a:t>)    10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     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300870" y="3865448"/>
            <a:ext cx="114630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5766" y="4945568"/>
            <a:ext cx="11914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5766" y="6097696"/>
            <a:ext cx="11914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84570"/>
              </p:ext>
            </p:extLst>
          </p:nvPr>
        </p:nvGraphicFramePr>
        <p:xfrm>
          <a:off x="1752600" y="3930785"/>
          <a:ext cx="990600" cy="21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6638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 Sample:  </a:t>
                      </a:r>
                    </a:p>
                  </a:txBody>
                  <a:tcPr/>
                </a:tc>
              </a:tr>
              <a:tr h="41632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 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    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23123"/>
              </p:ext>
            </p:extLst>
          </p:nvPr>
        </p:nvGraphicFramePr>
        <p:xfrm>
          <a:off x="5867400" y="3124200"/>
          <a:ext cx="1206624" cy="3244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6624"/>
              </a:tblGrid>
              <a:tr h="6484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Wednesday </a:t>
                      </a:r>
                    </a:p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 30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g,c</a:t>
                      </a:r>
                      <a:r>
                        <a:rPr lang="en-US" baseline="0" dirty="0" smtClean="0"/>
                        <a:t>)   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h,c</a:t>
                      </a:r>
                      <a:r>
                        <a:rPr lang="en-US" dirty="0" smtClean="0"/>
                        <a:t>) 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b,f</a:t>
                      </a:r>
                      <a:r>
                        <a:rPr lang="en-US" dirty="0" smtClean="0"/>
                        <a:t>)  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d,h</a:t>
                      </a:r>
                      <a:r>
                        <a:rPr lang="en-US" dirty="0" smtClean="0"/>
                        <a:t>)  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83101"/>
              </p:ext>
            </p:extLst>
          </p:nvPr>
        </p:nvGraphicFramePr>
        <p:xfrm>
          <a:off x="7391400" y="3918338"/>
          <a:ext cx="1295400" cy="219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400"/>
              </a:tblGrid>
              <a:tr h="663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Wednesday</a:t>
                      </a:r>
                    </a:p>
                    <a:p>
                      <a:r>
                        <a:rPr lang="en-US" dirty="0" smtClean="0"/>
                        <a:t>Sample:  </a:t>
                      </a:r>
                    </a:p>
                  </a:txBody>
                  <a:tcPr/>
                </a:tc>
              </a:tr>
              <a:tr h="41632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b,f</a:t>
                      </a:r>
                      <a:r>
                        <a:rPr lang="en-US" dirty="0" smtClean="0"/>
                        <a:t>)  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d,h</a:t>
                      </a:r>
                      <a:r>
                        <a:rPr lang="en-US" dirty="0" smtClean="0"/>
                        <a:t>)  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3048000" y="4554378"/>
            <a:ext cx="114630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48000" y="4892322"/>
            <a:ext cx="114630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48000" y="6019800"/>
            <a:ext cx="114630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15000" y="3824785"/>
            <a:ext cx="114630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15000" y="5659760"/>
            <a:ext cx="114630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41406" y="5980863"/>
            <a:ext cx="114630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Matrix view keys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b="0" dirty="0" smtClean="0"/>
                  <a:t> instances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129539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our example:  keys (</a:t>
            </a:r>
            <a:r>
              <a:rPr lang="en-US" sz="2800" dirty="0" err="1" smtClean="0"/>
              <a:t>a,b</a:t>
            </a:r>
            <a:r>
              <a:rPr lang="en-US" sz="2800" dirty="0" smtClean="0"/>
              <a:t>) are user-user pairs.  Instances are days.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20880"/>
              </p:ext>
            </p:extLst>
          </p:nvPr>
        </p:nvGraphicFramePr>
        <p:xfrm>
          <a:off x="1019877" y="2249507"/>
          <a:ext cx="6889280" cy="39278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</a:tblGrid>
              <a:tr h="490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d,h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2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Matrix view keys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b="0" dirty="0" smtClean="0"/>
                  <a:t> instances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2286000" y="259080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295399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Coordinated PPS sample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=100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399"/>
                <a:ext cx="8229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556" t="-930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54980"/>
              </p:ext>
            </p:extLst>
          </p:nvPr>
        </p:nvGraphicFramePr>
        <p:xfrm>
          <a:off x="1524000" y="2100371"/>
          <a:ext cx="6889280" cy="39278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  <a:gridCol w="861160"/>
              </a:tblGrid>
              <a:tr h="490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a,z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h,f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f,s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490987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d,h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4954278"/>
                  </p:ext>
                </p:extLst>
              </p:nvPr>
            </p:nvGraphicFramePr>
            <p:xfrm>
              <a:off x="304800" y="2199115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4954278"/>
                  </p:ext>
                </p:extLst>
              </p:nvPr>
            </p:nvGraphicFramePr>
            <p:xfrm>
              <a:off x="304800" y="2199115"/>
              <a:ext cx="990600" cy="3829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</a:tblGrid>
                  <a:tr h="478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266" b="-694937"/>
                          </a:stretch>
                        </a:blipFill>
                      </a:tcPr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864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294467" y="2590800"/>
            <a:ext cx="4123265" cy="360040"/>
            <a:chOff x="2294467" y="2590800"/>
            <a:chExt cx="4123265" cy="360040"/>
          </a:xfrm>
        </p:grpSpPr>
        <p:sp>
          <p:nvSpPr>
            <p:cNvPr id="8" name="Oval 7"/>
            <p:cNvSpPr/>
            <p:nvPr/>
          </p:nvSpPr>
          <p:spPr>
            <a:xfrm>
              <a:off x="4953000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94467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89599" y="2590800"/>
              <a:ext cx="72813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6629400" y="5071946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2999" y="40938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40938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74265" y="50844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53000" y="5084440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2266" y="5071946"/>
            <a:ext cx="72813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25944</TotalTime>
  <Words>2475</Words>
  <Application>Microsoft Office PowerPoint</Application>
  <PresentationFormat>On-screen Show (4:3)</PresentationFormat>
  <Paragraphs>616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Estimation for Monotone Sampling: Competitiveness and Customization</vt:lpstr>
      <vt:lpstr>A Monotone Sampling Scheme</vt:lpstr>
      <vt:lpstr>Monotone Estimation Problem (MEP)</vt:lpstr>
      <vt:lpstr>What we know on f(v) from S</vt:lpstr>
      <vt:lpstr>Data is sampled/sketched/summarized.  We process queries posed over the data by applying an estimator to the sample. </vt:lpstr>
      <vt:lpstr>Example: Social/Communication data</vt:lpstr>
      <vt:lpstr>Samples of multiple days</vt:lpstr>
      <vt:lpstr>Matrix view keys × instances</vt:lpstr>
      <vt:lpstr>Matrix view keys × instances</vt:lpstr>
      <vt:lpstr>Example Queries</vt:lpstr>
      <vt:lpstr>Estimate one key at a time</vt:lpstr>
      <vt:lpstr>“Warmup” queries:  Estimate a single entry at a time</vt:lpstr>
      <vt:lpstr>HT estimator (single-instance)</vt:lpstr>
      <vt:lpstr>HT estimator (single-instance)</vt:lpstr>
      <vt:lpstr>HT estimator for single-instance</vt:lpstr>
      <vt:lpstr>Inverse-Probability (HT) estimator</vt:lpstr>
      <vt:lpstr>Queries involving multiple columns</vt:lpstr>
      <vt:lpstr>Sampled data</vt:lpstr>
      <vt:lpstr>Information on f</vt:lpstr>
      <vt:lpstr>This is a MEP ! Monotone Estimation Problem</vt:lpstr>
      <vt:lpstr>Our results:  General Estimator Derivations for any MEP for which such estimator exists</vt:lpstr>
      <vt:lpstr>The optimal range</vt:lpstr>
      <vt:lpstr>Our results:  General Estimator Derivations</vt:lpstr>
      <vt:lpstr>The L* estimator</vt:lpstr>
      <vt:lpstr>Summary</vt:lpstr>
      <vt:lpstr>Follow-up and open problems</vt:lpstr>
      <vt:lpstr> L1 difference [C KDD14] </vt:lpstr>
      <vt:lpstr>L(_2^2) difference [C KDD14]</vt:lpstr>
      <vt:lpstr>PowerPoint Presentation</vt:lpstr>
      <vt:lpstr>Why Coordinate Samples?</vt:lpstr>
      <vt:lpstr>Variance Competitiveness [CK13]</vt:lpstr>
      <vt:lpstr>Optimal estimates f ̂^((v)) for data v</vt:lpstr>
      <vt:lpstr>Manhattan Distance</vt:lpstr>
      <vt:lpstr>Euclidean Distance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can do with Coordinated Sampling</dc:title>
  <dc:creator>Edith Cohen</dc:creator>
  <cp:lastModifiedBy>Edith Cohen</cp:lastModifiedBy>
  <cp:revision>254</cp:revision>
  <dcterms:created xsi:type="dcterms:W3CDTF">2013-08-20T04:14:32Z</dcterms:created>
  <dcterms:modified xsi:type="dcterms:W3CDTF">2014-07-16T15:12:27Z</dcterms:modified>
</cp:coreProperties>
</file>