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40" r:id="rId2"/>
    <p:sldId id="501" r:id="rId3"/>
    <p:sldId id="483" r:id="rId4"/>
    <p:sldId id="502" r:id="rId5"/>
    <p:sldId id="510" r:id="rId6"/>
    <p:sldId id="484" r:id="rId7"/>
    <p:sldId id="503" r:id="rId8"/>
    <p:sldId id="485" r:id="rId9"/>
    <p:sldId id="496" r:id="rId10"/>
    <p:sldId id="497" r:id="rId11"/>
    <p:sldId id="508" r:id="rId12"/>
    <p:sldId id="498" r:id="rId13"/>
    <p:sldId id="486" r:id="rId14"/>
    <p:sldId id="487" r:id="rId15"/>
    <p:sldId id="488" r:id="rId16"/>
    <p:sldId id="499" r:id="rId17"/>
    <p:sldId id="500" r:id="rId18"/>
    <p:sldId id="506" r:id="rId19"/>
    <p:sldId id="514" r:id="rId20"/>
    <p:sldId id="491" r:id="rId21"/>
    <p:sldId id="493" r:id="rId22"/>
    <p:sldId id="504" r:id="rId23"/>
    <p:sldId id="494" r:id="rId24"/>
    <p:sldId id="505" r:id="rId25"/>
    <p:sldId id="509" r:id="rId26"/>
    <p:sldId id="450" r:id="rId27"/>
    <p:sldId id="513" r:id="rId28"/>
    <p:sldId id="512" r:id="rId29"/>
    <p:sldId id="507" r:id="rId30"/>
    <p:sldId id="51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738"/>
    <p:restoredTop sz="79439"/>
  </p:normalViewPr>
  <p:slideViewPr>
    <p:cSldViewPr>
      <p:cViewPr>
        <p:scale>
          <a:sx n="80" d="100"/>
          <a:sy n="80" d="100"/>
        </p:scale>
        <p:origin x="116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22229-F190-42F0-951A-CD7880FCB186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56F3D-EC19-44C9-B4E7-73E0070C6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0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6F3D-EC19-44C9-B4E7-73E0070C6C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95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Max</a:t>
            </a:r>
            <a:r>
              <a:rPr lang="en-US" baseline="0" dirty="0" smtClean="0"/>
              <a:t> aggregation:  Seed set </a:t>
            </a:r>
            <a:br>
              <a:rPr lang="en-US" baseline="0" dirty="0" smtClean="0"/>
            </a:br>
            <a:r>
              <a:rPr lang="en-US" baseline="0" dirty="0" smtClean="0"/>
              <a:t>covers" you if reachable from at least one seed node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Influence here is a simple coverage function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in this particular example “coverage” is disjoint, so all aggregation functions would have the same influence</a:t>
            </a:r>
          </a:p>
          <a:p>
            <a:r>
              <a:rPr lang="en-US" baseline="0" dirty="0" smtClean="0"/>
              <a:t>All influence functions we consider are submodular and monotone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6F3D-EC19-44C9-B4E7-73E0070C6C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3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Diffusion process:  Once node is infected, its out neighbors are infected</a:t>
            </a:r>
          </a:p>
          <a:p>
            <a:r>
              <a:rPr lang="en-US" dirty="0" smtClean="0"/>
              <a:t>Submodular Top-l : Utility of seed set to a node j is a function f of the number of seed</a:t>
            </a:r>
            <a:r>
              <a:rPr lang="en-US" baseline="0" dirty="0" smtClean="0"/>
              <a:t> nodes that can reach 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6F3D-EC19-44C9-B4E7-73E0070C6C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91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Diffusion process:  When a node is infected,</a:t>
            </a:r>
            <a:r>
              <a:rPr lang="en-US" baseline="0" dirty="0" smtClean="0"/>
              <a:t> its outgoing edges are activated with certain probabilities.  Infection propagates on active edges.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6F3D-EC19-44C9-B4E7-73E0070C6C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76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Distances can correspond to propagation times along edges.  The longer it takes, the less valuable it 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6F3D-EC19-44C9-B4E7-73E0070C6C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71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 Rank often</a:t>
            </a:r>
            <a:r>
              <a:rPr lang="en-US" baseline="0" dirty="0" smtClean="0"/>
              <a:t> is more accurate than magnitude of distance</a:t>
            </a:r>
            <a:endParaRPr lang="en-US" dirty="0" smtClean="0"/>
          </a:p>
          <a:p>
            <a:r>
              <a:rPr lang="en-US" dirty="0" smtClean="0"/>
              <a:t>-- Pi definition:  For example, nearest neighbor (closest)</a:t>
            </a:r>
            <a:r>
              <a:rPr lang="en-US" baseline="0" dirty="0" smtClean="0"/>
              <a:t> has </a:t>
            </a:r>
            <a:r>
              <a:rPr lang="en-US" baseline="0" dirty="0" err="1" smtClean="0"/>
              <a:t>pi_ij</a:t>
            </a:r>
            <a:r>
              <a:rPr lang="en-US" baseline="0" dirty="0" smtClean="0"/>
              <a:t> = 1</a:t>
            </a:r>
          </a:p>
          <a:p>
            <a:r>
              <a:rPr lang="en-US" baseline="0" dirty="0" smtClean="0"/>
              <a:t>-- this example edge lengths are actual lengths, then shortest path distance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6F3D-EC19-44C9-B4E7-73E0070C6C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11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Inspired by survival analysis.  Edge</a:t>
            </a:r>
            <a:r>
              <a:rPr lang="en-US" baseline="0" dirty="0" smtClean="0"/>
              <a:t> lifetimes are randomized typically Weibull.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6F3D-EC19-44C9-B4E7-73E0070C6C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80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to</a:t>
            </a:r>
            <a:r>
              <a:rPr lang="en-US" baseline="0" dirty="0" smtClean="0"/>
              <a:t> the IM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6F3D-EC19-44C9-B4E7-73E0070C6C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84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NP hard for almost all our influence functions (except say sum</a:t>
            </a:r>
            <a:r>
              <a:rPr lang="en-US" baseline="0" dirty="0" smtClean="0"/>
              <a:t> aggregation)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Feige</a:t>
            </a:r>
            <a:r>
              <a:rPr lang="en-US" baseline="0" dirty="0" smtClean="0"/>
              <a:t> hardness applies to most variants (some are a little easier, say reverse rank with threshold like vertex cover)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Greedy does not optimize for a particular s, so sequence works for 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6F3D-EC19-44C9-B4E7-73E0070C6C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63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overview the main ideas.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6F3D-EC19-44C9-B4E7-73E0070C6C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06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 For each influence function we need to define the access oracles, and we are done</a:t>
            </a:r>
          </a:p>
          <a:p>
            <a:r>
              <a:rPr lang="en-US" dirty="0" smtClean="0"/>
              <a:t>-- Graph searches have to be very carefully pruned.  We want linear time so can not scan whole graph on each iteration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6F3D-EC19-44C9-B4E7-73E0070C6C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88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Natural explicit graphs</a:t>
            </a:r>
          </a:p>
          <a:p>
            <a:endParaRPr lang="en-US" dirty="0" smtClean="0"/>
          </a:p>
          <a:p>
            <a:r>
              <a:rPr lang="en-US" dirty="0" smtClean="0"/>
              <a:t>Interactions between people</a:t>
            </a:r>
            <a:r>
              <a:rPr lang="en-US" baseline="0" dirty="0" smtClean="0"/>
              <a:t> and people, people and objects, objects</a:t>
            </a:r>
          </a:p>
          <a:p>
            <a:r>
              <a:rPr lang="en-US" dirty="0" smtClean="0"/>
              <a:t>Two</a:t>
            </a:r>
            <a:r>
              <a:rPr lang="en-US" baseline="0" dirty="0" smtClean="0"/>
              <a:t> or more types </a:t>
            </a:r>
            <a:r>
              <a:rPr lang="en-US" baseline="0" smtClean="0"/>
              <a:t>of entities: </a:t>
            </a:r>
            <a:r>
              <a:rPr lang="en-US" smtClean="0"/>
              <a:t>Collaborative </a:t>
            </a:r>
            <a:r>
              <a:rPr lang="en-US" dirty="0" smtClean="0"/>
              <a:t>filtering (recommendations, ads)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26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results for </a:t>
            </a:r>
            <a:r>
              <a:rPr lang="en-US" dirty="0" smtClean="0"/>
              <a:t> the original SKIM for the </a:t>
            </a:r>
            <a:r>
              <a:rPr lang="en-US" dirty="0" err="1" smtClean="0"/>
              <a:t>reachability+max</a:t>
            </a:r>
            <a:r>
              <a:rPr lang="en-US" dirty="0" smtClean="0"/>
              <a:t> aggregate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we see here is the seed set size versus "coverage"</a:t>
            </a:r>
            <a:r>
              <a:rPr lang="en-US" baseline="0" dirty="0" smtClean="0"/>
              <a:t> (percent of maximum possible influence obtained by selecting all nodes as seeds)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Very close experimentally to exact greedy on small graphs where it could be computed.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implementation due to Thomas </a:t>
            </a:r>
            <a:r>
              <a:rPr lang="en-US" baseline="0" dirty="0" err="1" smtClean="0"/>
              <a:t>Pajor</a:t>
            </a:r>
            <a:r>
              <a:rPr lang="en-US" baseline="0" dirty="0" smtClean="0"/>
              <a:t> available on </a:t>
            </a:r>
            <a:r>
              <a:rPr lang="en-US" baseline="0" dirty="0" err="1" smtClean="0"/>
              <a:t>Github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Algorithm is simple as it is a coverage problem.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6F3D-EC19-44C9-B4E7-73E0070C6C5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91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distances,</a:t>
            </a:r>
            <a:r>
              <a:rPr lang="en-US" baseline="0" dirty="0" smtClean="0"/>
              <a:t> randomization, and two different decay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6F3D-EC19-44C9-B4E7-73E0070C6C5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41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6F3D-EC19-44C9-B4E7-73E0070C6C5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29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seed nodes:  "infected" nodes, nodes "in power"/"with knowledge"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6F3D-EC19-44C9-B4E7-73E0070C6C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15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6F3D-EC19-44C9-B4E7-73E0070C6C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32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contributions in this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6F3D-EC19-44C9-B4E7-73E0070C6C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52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Diffusion process:  defines when and how things spread.  This is a unified view</a:t>
            </a:r>
            <a:r>
              <a:rPr lang="en-US" baseline="0" dirty="0" smtClean="0"/>
              <a:t> that covers multiple existing models.  </a:t>
            </a:r>
          </a:p>
          <a:p>
            <a:r>
              <a:rPr lang="en-US" baseline="0" dirty="0" smtClean="0"/>
              <a:t>This view is different from "traditional", but specifies the same objectives in a more modular form.</a:t>
            </a:r>
          </a:p>
          <a:p>
            <a:r>
              <a:rPr lang="en-US" baseline="0" dirty="0" smtClean="0"/>
              <a:t>We need to specify (</a:t>
            </a:r>
            <a:r>
              <a:rPr lang="en-US" baseline="0" dirty="0" err="1" smtClean="0"/>
              <a:t>i</a:t>
            </a:r>
            <a:r>
              <a:rPr lang="en-US" baseline="0" dirty="0" smtClean="0"/>
              <a:t>) the pairwise utility function, from </a:t>
            </a:r>
            <a:r>
              <a:rPr lang="en-US" dirty="0" smtClean="0"/>
              <a:t> graph</a:t>
            </a:r>
            <a:r>
              <a:rPr lang="en-US" baseline="0" dirty="0" smtClean="0"/>
              <a:t> structure/ </a:t>
            </a:r>
            <a:r>
              <a:rPr lang="en-US" dirty="0" smtClean="0"/>
              <a:t>diffusion process</a:t>
            </a:r>
          </a:p>
          <a:p>
            <a:r>
              <a:rPr lang="en-US" dirty="0" smtClean="0"/>
              <a:t>(ii) The aggregation function (typically max was studied,</a:t>
            </a:r>
            <a:r>
              <a:rPr lang="en-US" baseline="0" dirty="0" smtClean="0"/>
              <a:t> but sometimes we want a richer aggregation).  How we combine the values of different "seeds" to a node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6F3D-EC19-44C9-B4E7-73E0070C6C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09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Diminishing return from additional seeds. </a:t>
            </a:r>
          </a:p>
          <a:p>
            <a:r>
              <a:rPr lang="en-US" dirty="0" smtClean="0"/>
              <a:t>Example with movies/blogs.</a:t>
            </a:r>
            <a:r>
              <a:rPr lang="en-US" baseline="0" dirty="0" smtClean="0"/>
              <a:t>  Can read/watch one, maybe two.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6F3D-EC19-44C9-B4E7-73E0070C6C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33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Network science principles:</a:t>
            </a:r>
            <a:r>
              <a:rPr lang="en-US" baseline="0" dirty="0" smtClean="0"/>
              <a:t> Shorter, more, stronger paths mean higher utility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--  Distance utility is rooted in classic</a:t>
            </a:r>
            <a:r>
              <a:rPr lang="en-US" baseline="0" dirty="0" smtClean="0"/>
              <a:t> social network analysis and in economic network models</a:t>
            </a:r>
            <a:endParaRPr lang="en-US" dirty="0" smtClean="0"/>
          </a:p>
          <a:p>
            <a:r>
              <a:rPr lang="en-US" dirty="0" smtClean="0"/>
              <a:t>-- Survival</a:t>
            </a:r>
            <a:r>
              <a:rPr lang="en-US" baseline="0" dirty="0" smtClean="0"/>
              <a:t> analysis of engineered or biological systems</a:t>
            </a:r>
          </a:p>
          <a:p>
            <a:r>
              <a:rPr lang="en-US" baseline="0" dirty="0" smtClean="0"/>
              <a:t>-- Both distances and survival generalize plain “reachability”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 Reverse rank:  Instead of absolute distance, look at the order induced by the distance</a:t>
            </a:r>
          </a:p>
          <a:p>
            <a:r>
              <a:rPr lang="en-US" baseline="0" dirty="0" smtClean="0"/>
              <a:t>  </a:t>
            </a:r>
          </a:p>
          <a:p>
            <a:r>
              <a:rPr lang="en-US" baseline="0" dirty="0" smtClean="0"/>
              <a:t>  Randomizing over the provided edges (NOT a random graph model)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6F3D-EC19-44C9-B4E7-73E0070C6C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52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Diffusion process:  Once node is infected, its out neighbors are infected</a:t>
            </a:r>
          </a:p>
          <a:p>
            <a:r>
              <a:rPr lang="en-US" dirty="0" smtClean="0"/>
              <a:t>Submodular Top-l   Some function of the number of reaching seeds</a:t>
            </a:r>
          </a:p>
          <a:p>
            <a:r>
              <a:rPr lang="en-US" dirty="0" smtClean="0"/>
              <a:t>When there is one seed node, influence is the number of</a:t>
            </a:r>
            <a:r>
              <a:rPr lang="en-US" baseline="0" dirty="0" smtClean="0"/>
              <a:t> reachable nodes from 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 With multiple seeds, influence depends on “aggregate.”  Simples is max.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6F3D-EC19-44C9-B4E7-73E0070C6C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8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3313-FE81-5445-AC73-809A80DDB85C}" type="datetime1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HotWeb '17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2F7-CF81-4600-B08A-9F8281BC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8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D974-0FE2-2741-B8C6-523D40B82F8F}" type="datetime1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HotWeb '17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2F7-CF81-4600-B08A-9F8281BC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6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9929-BAF9-FA4A-97A2-C1EEFEC71C30}" type="datetime1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HotWeb '17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2F7-CF81-4600-B08A-9F8281BC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1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BBDA-5B2A-514D-8939-D21604B24A2D}" type="datetime1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HotWeb '17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2F7-CF81-4600-B08A-9F8281BC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0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57E21-90D6-B24D-9860-9509442FA5D7}" type="datetime1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HotWeb '17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2F7-CF81-4600-B08A-9F8281BC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DD8D-7EE7-6B48-B15C-DA648962EE5F}" type="datetime1">
              <a:rPr lang="en-US" smtClean="0"/>
              <a:t>10/25/16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HotWeb '17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2F7-CF81-4600-B08A-9F8281BC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4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615A-840B-D343-BE13-C79E3380EC30}" type="datetime1">
              <a:rPr lang="en-US" smtClean="0"/>
              <a:t>10/25/16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HotWeb '17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2F7-CF81-4600-B08A-9F8281BC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6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74C0-0692-194F-918E-C808B64EE590}" type="datetime1">
              <a:rPr lang="en-US" smtClean="0"/>
              <a:t>10/25/16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HotWeb '17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2F7-CF81-4600-B08A-9F8281BC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36F0-3800-5147-8E9B-832437682FCC}" type="datetime1">
              <a:rPr lang="en-US" smtClean="0"/>
              <a:t>10/25/16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HotWeb '17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2F7-CF81-4600-B08A-9F8281BC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1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DE97-ED99-2F4B-B27E-0E5C2E8309F0}" type="datetime1">
              <a:rPr lang="en-US" smtClean="0"/>
              <a:t>10/25/16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HotWeb '17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2F7-CF81-4600-B08A-9F8281BC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0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B828-B609-3F48-83EF-86553EEBB5B4}" type="datetime1">
              <a:rPr lang="en-US" smtClean="0"/>
              <a:t>10/25/16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HotWeb '17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2F7-CF81-4600-B08A-9F8281BC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5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6C8E9-1709-F942-B1AA-CAEFCB4C7D00}" type="datetime1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HotWeb '17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D02F7-CF81-4600-B08A-9F8281BC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5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jpeg"/><Relationship Id="rId12" Type="http://schemas.openxmlformats.org/officeDocument/2006/relationships/image" Target="../media/image13.jpeg"/><Relationship Id="rId13" Type="http://schemas.openxmlformats.org/officeDocument/2006/relationships/image" Target="../media/image14.jpeg"/><Relationship Id="rId14" Type="http://schemas.openxmlformats.org/officeDocument/2006/relationships/image" Target="../media/image28.jpeg"/><Relationship Id="rId15" Type="http://schemas.openxmlformats.org/officeDocument/2006/relationships/image" Target="../media/image29.jpeg"/><Relationship Id="rId16" Type="http://schemas.openxmlformats.org/officeDocument/2006/relationships/image" Target="../media/image30.jpeg"/><Relationship Id="rId17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openxmlformats.org/officeDocument/2006/relationships/image" Target="../media/image25.jpeg"/><Relationship Id="rId9" Type="http://schemas.openxmlformats.org/officeDocument/2006/relationships/image" Target="../media/image26.jpeg"/><Relationship Id="rId10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0.jpeg"/><Relationship Id="rId21" Type="http://schemas.openxmlformats.org/officeDocument/2006/relationships/image" Target="../media/image21.jpeg"/><Relationship Id="rId22" Type="http://schemas.openxmlformats.org/officeDocument/2006/relationships/image" Target="../media/image22.jpeg"/><Relationship Id="rId23" Type="http://schemas.openxmlformats.org/officeDocument/2006/relationships/image" Target="../media/image23.jpeg"/><Relationship Id="rId24" Type="http://schemas.openxmlformats.org/officeDocument/2006/relationships/image" Target="../media/image24.jpeg"/><Relationship Id="rId25" Type="http://schemas.openxmlformats.org/officeDocument/2006/relationships/image" Target="../media/image25.jpeg"/><Relationship Id="rId26" Type="http://schemas.openxmlformats.org/officeDocument/2006/relationships/image" Target="../media/image26.jpeg"/><Relationship Id="rId27" Type="http://schemas.openxmlformats.org/officeDocument/2006/relationships/image" Target="../media/image4.jpeg"/><Relationship Id="rId28" Type="http://schemas.openxmlformats.org/officeDocument/2006/relationships/image" Target="../media/image27.jpeg"/><Relationship Id="rId29" Type="http://schemas.openxmlformats.org/officeDocument/2006/relationships/image" Target="../media/image13.jpeg"/><Relationship Id="rId30" Type="http://schemas.openxmlformats.org/officeDocument/2006/relationships/image" Target="../media/image14.jpeg"/><Relationship Id="rId31" Type="http://schemas.openxmlformats.org/officeDocument/2006/relationships/image" Target="../media/image28.jpeg"/><Relationship Id="rId32" Type="http://schemas.openxmlformats.org/officeDocument/2006/relationships/image" Target="../media/image29.jpeg"/><Relationship Id="rId33" Type="http://schemas.openxmlformats.org/officeDocument/2006/relationships/image" Target="../media/image30.jpeg"/><Relationship Id="rId3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../media/image4.jpeg"/><Relationship Id="rId5" Type="http://schemas.openxmlformats.org/officeDocument/2006/relationships/image" Target="../media/image31.jpeg"/><Relationship Id="rId6" Type="http://schemas.openxmlformats.org/officeDocument/2006/relationships/image" Target="../media/image440.png"/><Relationship Id="rId7" Type="http://schemas.openxmlformats.org/officeDocument/2006/relationships/image" Target="NULL"/><Relationship Id="rId8" Type="http://schemas.openxmlformats.org/officeDocument/2006/relationships/image" Target="NULL"/><Relationship Id="rId9" Type="http://schemas.openxmlformats.org/officeDocument/2006/relationships/image" Target="NULL"/><Relationship Id="rId10" Type="http://schemas.openxmlformats.org/officeDocument/2006/relationships/image" Target="NUL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jpeg"/><Relationship Id="rId12" Type="http://schemas.openxmlformats.org/officeDocument/2006/relationships/image" Target="../media/image13.jpeg"/><Relationship Id="rId13" Type="http://schemas.openxmlformats.org/officeDocument/2006/relationships/image" Target="../media/image14.jpeg"/><Relationship Id="rId14" Type="http://schemas.openxmlformats.org/officeDocument/2006/relationships/image" Target="../media/image15.jpeg"/><Relationship Id="rId15" Type="http://schemas.openxmlformats.org/officeDocument/2006/relationships/image" Target="../media/image16.jpeg"/><Relationship Id="rId16" Type="http://schemas.openxmlformats.org/officeDocument/2006/relationships/image" Target="NULL"/><Relationship Id="rId17" Type="http://schemas.openxmlformats.org/officeDocument/2006/relationships/image" Target="NULL"/><Relationship Id="rId18" Type="http://schemas.openxmlformats.org/officeDocument/2006/relationships/image" Target="NUL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eg"/><Relationship Id="rId12" Type="http://schemas.openxmlformats.org/officeDocument/2006/relationships/image" Target="../media/image14.jpeg"/><Relationship Id="rId13" Type="http://schemas.openxmlformats.org/officeDocument/2006/relationships/image" Target="../media/image15.jpeg"/><Relationship Id="rId14" Type="http://schemas.openxmlformats.org/officeDocument/2006/relationships/image" Target="../media/image16.jpeg"/><Relationship Id="rId15" Type="http://schemas.openxmlformats.org/officeDocument/2006/relationships/image" Target="NULL"/><Relationship Id="rId16" Type="http://schemas.openxmlformats.org/officeDocument/2006/relationships/image" Target="NULL"/><Relationship Id="rId17" Type="http://schemas.openxmlformats.org/officeDocument/2006/relationships/image" Target="NUL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4.jpeg"/><Relationship Id="rId10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1.jpeg"/><Relationship Id="rId5" Type="http://schemas.openxmlformats.org/officeDocument/2006/relationships/image" Target="NULL"/><Relationship Id="rId6" Type="http://schemas.openxmlformats.org/officeDocument/2006/relationships/image" Target="NULL"/><Relationship Id="rId7" Type="http://schemas.openxmlformats.org/officeDocument/2006/relationships/image" Target="NULL"/><Relationship Id="rId8" Type="http://schemas.openxmlformats.org/officeDocument/2006/relationships/image" Target="NULL"/><Relationship Id="rId9" Type="http://schemas.openxmlformats.org/officeDocument/2006/relationships/image" Target="NULL"/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eg"/><Relationship Id="rId12" Type="http://schemas.openxmlformats.org/officeDocument/2006/relationships/image" Target="../media/image14.jpeg"/><Relationship Id="rId13" Type="http://schemas.openxmlformats.org/officeDocument/2006/relationships/image" Target="../media/image15.jpeg"/><Relationship Id="rId14" Type="http://schemas.openxmlformats.org/officeDocument/2006/relationships/image" Target="../media/image16.jpeg"/><Relationship Id="rId15" Type="http://schemas.openxmlformats.org/officeDocument/2006/relationships/image" Target="../media/image47.png"/><Relationship Id="rId16" Type="http://schemas.openxmlformats.org/officeDocument/2006/relationships/image" Target="../media/image460.png"/><Relationship Id="rId17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4.jpeg"/><Relationship Id="rId10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20" Type="http://schemas.openxmlformats.org/officeDocument/2006/relationships/image" Target="../media/image53.png"/><Relationship Id="rId21" Type="http://schemas.openxmlformats.org/officeDocument/2006/relationships/image" Target="../media/image54.png"/><Relationship Id="rId10" Type="http://schemas.openxmlformats.org/officeDocument/2006/relationships/image" Target="../media/image4.jpeg"/><Relationship Id="rId11" Type="http://schemas.openxmlformats.org/officeDocument/2006/relationships/image" Target="../media/image12.jpeg"/><Relationship Id="rId12" Type="http://schemas.openxmlformats.org/officeDocument/2006/relationships/image" Target="../media/image13.jpeg"/><Relationship Id="rId13" Type="http://schemas.openxmlformats.org/officeDocument/2006/relationships/image" Target="../media/image14.jpeg"/><Relationship Id="rId14" Type="http://schemas.openxmlformats.org/officeDocument/2006/relationships/image" Target="../media/image15.jpeg"/><Relationship Id="rId15" Type="http://schemas.openxmlformats.org/officeDocument/2006/relationships/image" Target="../media/image16.jpeg"/><Relationship Id="rId16" Type="http://schemas.openxmlformats.org/officeDocument/2006/relationships/image" Target="../media/image49.png"/><Relationship Id="rId17" Type="http://schemas.openxmlformats.org/officeDocument/2006/relationships/image" Target="../media/image50.png"/><Relationship Id="rId18" Type="http://schemas.openxmlformats.org/officeDocument/2006/relationships/image" Target="../media/image51.png"/><Relationship Id="rId19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jpeg"/><Relationship Id="rId12" Type="http://schemas.openxmlformats.org/officeDocument/2006/relationships/image" Target="../media/image13.jpeg"/><Relationship Id="rId13" Type="http://schemas.openxmlformats.org/officeDocument/2006/relationships/image" Target="../media/image14.jpeg"/><Relationship Id="rId14" Type="http://schemas.openxmlformats.org/officeDocument/2006/relationships/image" Target="../media/image15.jpeg"/><Relationship Id="rId15" Type="http://schemas.openxmlformats.org/officeDocument/2006/relationships/image" Target="../media/image16.jpeg"/><Relationship Id="rId16" Type="http://schemas.openxmlformats.org/officeDocument/2006/relationships/image" Target="../media/image55.png"/><Relationship Id="rId17" Type="http://schemas.openxmlformats.org/officeDocument/2006/relationships/image" Target="../media/image56.png"/><Relationship Id="rId18" Type="http://schemas.openxmlformats.org/officeDocument/2006/relationships/image" Target="../media/image57.png"/><Relationship Id="rId19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jpeg"/><Relationship Id="rId12" Type="http://schemas.openxmlformats.org/officeDocument/2006/relationships/image" Target="../media/image12.jpeg"/><Relationship Id="rId13" Type="http://schemas.openxmlformats.org/officeDocument/2006/relationships/image" Target="../media/image13.jpeg"/><Relationship Id="rId14" Type="http://schemas.openxmlformats.org/officeDocument/2006/relationships/image" Target="../media/image14.jpeg"/><Relationship Id="rId15" Type="http://schemas.openxmlformats.org/officeDocument/2006/relationships/image" Target="../media/image15.jpeg"/><Relationship Id="rId16" Type="http://schemas.openxmlformats.org/officeDocument/2006/relationships/image" Target="../media/image16.jpeg"/><Relationship Id="rId17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0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20" Type="http://schemas.openxmlformats.org/officeDocument/2006/relationships/image" Target="../media/image20.png"/><Relationship Id="rId21" Type="http://schemas.openxmlformats.org/officeDocument/2006/relationships/image" Target="../media/image27.png"/><Relationship Id="rId22" Type="http://schemas.openxmlformats.org/officeDocument/2006/relationships/image" Target="../media/image24.png"/><Relationship Id="rId23" Type="http://schemas.openxmlformats.org/officeDocument/2006/relationships/image" Target="../media/image21.png"/><Relationship Id="rId10" Type="http://schemas.openxmlformats.org/officeDocument/2006/relationships/image" Target="../media/image4.jpeg"/><Relationship Id="rId11" Type="http://schemas.openxmlformats.org/officeDocument/2006/relationships/image" Target="../media/image12.jpeg"/><Relationship Id="rId12" Type="http://schemas.openxmlformats.org/officeDocument/2006/relationships/image" Target="../media/image13.jpeg"/><Relationship Id="rId13" Type="http://schemas.openxmlformats.org/officeDocument/2006/relationships/image" Target="../media/image14.jpeg"/><Relationship Id="rId14" Type="http://schemas.openxmlformats.org/officeDocument/2006/relationships/image" Target="../media/image15.jpeg"/><Relationship Id="rId15" Type="http://schemas.openxmlformats.org/officeDocument/2006/relationships/image" Target="../media/image16.jpeg"/><Relationship Id="rId16" Type="http://schemas.openxmlformats.org/officeDocument/2006/relationships/image" Target="../media/image17.jpeg"/><Relationship Id="rId17" Type="http://schemas.openxmlformats.org/officeDocument/2006/relationships/image" Target="../media/image18.jpeg"/><Relationship Id="rId18" Type="http://schemas.openxmlformats.org/officeDocument/2006/relationships/image" Target="../media/image19.jpeg"/><Relationship Id="rId1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jpeg"/><Relationship Id="rId12" Type="http://schemas.openxmlformats.org/officeDocument/2006/relationships/image" Target="../media/image13.jpeg"/><Relationship Id="rId13" Type="http://schemas.openxmlformats.org/officeDocument/2006/relationships/image" Target="../media/image14.jpeg"/><Relationship Id="rId14" Type="http://schemas.openxmlformats.org/officeDocument/2006/relationships/image" Target="../media/image15.jpeg"/><Relationship Id="rId15" Type="http://schemas.openxmlformats.org/officeDocument/2006/relationships/image" Target="../media/image16.jpeg"/><Relationship Id="rId16" Type="http://schemas.openxmlformats.org/officeDocument/2006/relationships/image" Target="../media/image17.png"/><Relationship Id="rId17" Type="http://schemas.openxmlformats.org/officeDocument/2006/relationships/image" Target="../media/image23.png"/><Relationship Id="rId18" Type="http://schemas.openxmlformats.org/officeDocument/2006/relationships/image" Target="../media/image26.png"/><Relationship Id="rId1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Greedy Maximization Framework for  Graph-based Influence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/>
          <a:p>
            <a:r>
              <a:rPr lang="en-US" dirty="0" smtClean="0"/>
              <a:t>Edith Cohen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Google Research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Tel Aviv University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367" y="4218394"/>
            <a:ext cx="246530" cy="31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399" y="3610566"/>
            <a:ext cx="330488" cy="329019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b="1" dirty="0" err="1" smtClean="0"/>
              <a:t>HotWeb</a:t>
            </a:r>
            <a:r>
              <a:rPr lang="en-US" sz="2000" b="1" dirty="0" smtClean="0"/>
              <a:t> '16</a:t>
            </a:r>
            <a:endParaRPr lang="en-US" sz="20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2F7-CF81-4600-B08A-9F8281BCDBA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Simplest Model:  </a:t>
            </a:r>
            <a:br>
              <a:rPr lang="en-US" dirty="0" smtClean="0"/>
            </a:br>
            <a:r>
              <a:rPr lang="en-US" dirty="0" smtClean="0"/>
              <a:t>Reachability </a:t>
            </a:r>
            <a:r>
              <a:rPr lang="en-US" dirty="0" smtClean="0">
                <a:solidFill>
                  <a:srgbClr val="C00000"/>
                </a:solidFill>
              </a:rPr>
              <a:t>+ </a:t>
            </a:r>
            <a:r>
              <a:rPr lang="en-US" dirty="0" smtClean="0"/>
              <a:t>max aggregation </a:t>
            </a:r>
            <a:endParaRPr lang="en-US" dirty="0"/>
          </a:p>
        </p:txBody>
      </p:sp>
      <p:pic>
        <p:nvPicPr>
          <p:cNvPr id="68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489" y="5767467"/>
            <a:ext cx="390746" cy="51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C:\Users\edithcohen\Documents\Dropbox\mytalks\MSR 201310\lego_chima_cragg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981" y="3124650"/>
            <a:ext cx="380691" cy="37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41" y="3208286"/>
            <a:ext cx="295892" cy="36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766" y="4304085"/>
            <a:ext cx="257139" cy="31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5" descr="C:\Users\edithcohen\Documents\Dropbox\mytalks\MSR 201310\lego_ninja_Ka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014" y="3153936"/>
            <a:ext cx="482004" cy="46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715" y="3096624"/>
            <a:ext cx="590695" cy="54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" descr="C:\Users\edithcohen\Documents\Dropbox\mytalks\MSR 201310\lego_ninja_Lloy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07" y="4434113"/>
            <a:ext cx="348079" cy="34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706" y="4797686"/>
            <a:ext cx="840894" cy="55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9" descr="C:\Users\edithcohen\Documents\Dropbox\mytalks\MSR 201310\lego_starwars_yod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419" y="4993694"/>
            <a:ext cx="606463" cy="61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0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235" y="5679381"/>
            <a:ext cx="447458" cy="5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74" y="5015339"/>
            <a:ext cx="476803" cy="47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202" y="3567357"/>
            <a:ext cx="439813" cy="41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Oval 79"/>
          <p:cNvSpPr/>
          <p:nvPr/>
        </p:nvSpPr>
        <p:spPr>
          <a:xfrm>
            <a:off x="4209212" y="3501775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181543" y="3625934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283417" y="3980006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611344" y="3645093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8156928" y="3645093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8353063" y="4496079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611344" y="4715395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468293" y="5657381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065704" y="4178801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652306" y="5848417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242307" y="5015339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>
            <a:stCxn id="80" idx="6"/>
            <a:endCxn id="81" idx="2"/>
          </p:cNvCxnSpPr>
          <p:nvPr/>
        </p:nvCxnSpPr>
        <p:spPr>
          <a:xfrm>
            <a:off x="4288556" y="3546202"/>
            <a:ext cx="892987" cy="124159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8" idx="0"/>
            <a:endCxn id="80" idx="4"/>
          </p:cNvCxnSpPr>
          <p:nvPr/>
        </p:nvCxnSpPr>
        <p:spPr>
          <a:xfrm flipV="1">
            <a:off x="4105376" y="3590630"/>
            <a:ext cx="143508" cy="58817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9" idx="5"/>
            <a:endCxn id="87" idx="2"/>
          </p:cNvCxnSpPr>
          <p:nvPr/>
        </p:nvCxnSpPr>
        <p:spPr>
          <a:xfrm flipV="1">
            <a:off x="4720030" y="5701809"/>
            <a:ext cx="748263" cy="222450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4" idx="3"/>
            <a:endCxn id="86" idx="7"/>
          </p:cNvCxnSpPr>
          <p:nvPr/>
        </p:nvCxnSpPr>
        <p:spPr>
          <a:xfrm flipH="1">
            <a:off x="7679069" y="3720936"/>
            <a:ext cx="489480" cy="10074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83" idx="3"/>
            <a:endCxn id="82" idx="7"/>
          </p:cNvCxnSpPr>
          <p:nvPr/>
        </p:nvCxnSpPr>
        <p:spPr>
          <a:xfrm flipH="1">
            <a:off x="7351142" y="3720936"/>
            <a:ext cx="271823" cy="272083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82" idx="4"/>
            <a:endCxn id="86" idx="1"/>
          </p:cNvCxnSpPr>
          <p:nvPr/>
        </p:nvCxnSpPr>
        <p:spPr>
          <a:xfrm>
            <a:off x="7323089" y="4068861"/>
            <a:ext cx="299875" cy="659547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3" idx="4"/>
            <a:endCxn id="86" idx="0"/>
          </p:cNvCxnSpPr>
          <p:nvPr/>
        </p:nvCxnSpPr>
        <p:spPr>
          <a:xfrm>
            <a:off x="7651016" y="3733949"/>
            <a:ext cx="0" cy="981446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85" idx="1"/>
            <a:endCxn id="82" idx="5"/>
          </p:cNvCxnSpPr>
          <p:nvPr/>
        </p:nvCxnSpPr>
        <p:spPr>
          <a:xfrm flipH="1" flipV="1">
            <a:off x="7351142" y="4055848"/>
            <a:ext cx="1013541" cy="453244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90" idx="5"/>
            <a:endCxn id="86" idx="2"/>
          </p:cNvCxnSpPr>
          <p:nvPr/>
        </p:nvCxnSpPr>
        <p:spPr>
          <a:xfrm flipV="1">
            <a:off x="6310031" y="4759822"/>
            <a:ext cx="1301314" cy="331359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3" idx="5"/>
            <a:endCxn id="85" idx="0"/>
          </p:cNvCxnSpPr>
          <p:nvPr/>
        </p:nvCxnSpPr>
        <p:spPr>
          <a:xfrm>
            <a:off x="7679069" y="3720936"/>
            <a:ext cx="713666" cy="775144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90" idx="0"/>
            <a:endCxn id="81" idx="5"/>
          </p:cNvCxnSpPr>
          <p:nvPr/>
        </p:nvCxnSpPr>
        <p:spPr>
          <a:xfrm flipH="1" flipV="1">
            <a:off x="5249267" y="3701776"/>
            <a:ext cx="1032712" cy="1313563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86" idx="1"/>
            <a:endCxn id="81" idx="6"/>
          </p:cNvCxnSpPr>
          <p:nvPr/>
        </p:nvCxnSpPr>
        <p:spPr>
          <a:xfrm flipH="1" flipV="1">
            <a:off x="5260887" y="3670362"/>
            <a:ext cx="2362077" cy="1058046"/>
          </a:xfrm>
          <a:prstGeom prst="line">
            <a:avLst/>
          </a:prstGeom>
          <a:ln w="25400"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13" descr="C:\Users\edithcohen\Documents\Dropbox\mytalks\MSR 201310\leg_chima_eagl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14" y="4093878"/>
            <a:ext cx="260366" cy="3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Oval 103"/>
          <p:cNvSpPr/>
          <p:nvPr/>
        </p:nvSpPr>
        <p:spPr>
          <a:xfrm>
            <a:off x="4572962" y="5253779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839302" y="4215230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>
            <a:stCxn id="80" idx="5"/>
            <a:endCxn id="105" idx="1"/>
          </p:cNvCxnSpPr>
          <p:nvPr/>
        </p:nvCxnSpPr>
        <p:spPr>
          <a:xfrm>
            <a:off x="4276936" y="3577617"/>
            <a:ext cx="573986" cy="650625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04" idx="5"/>
            <a:endCxn id="87" idx="0"/>
          </p:cNvCxnSpPr>
          <p:nvPr/>
        </p:nvCxnSpPr>
        <p:spPr>
          <a:xfrm>
            <a:off x="4640686" y="5329621"/>
            <a:ext cx="867279" cy="327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04" idx="7"/>
            <a:endCxn id="105" idx="4"/>
          </p:cNvCxnSpPr>
          <p:nvPr/>
        </p:nvCxnSpPr>
        <p:spPr>
          <a:xfrm flipV="1">
            <a:off x="4640686" y="4304085"/>
            <a:ext cx="238288" cy="962707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89" idx="6"/>
          </p:cNvCxnSpPr>
          <p:nvPr/>
        </p:nvCxnSpPr>
        <p:spPr>
          <a:xfrm flipV="1">
            <a:off x="4731650" y="5091181"/>
            <a:ext cx="1510656" cy="801663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87" idx="7"/>
            <a:endCxn id="90" idx="6"/>
          </p:cNvCxnSpPr>
          <p:nvPr/>
        </p:nvCxnSpPr>
        <p:spPr>
          <a:xfrm flipV="1">
            <a:off x="5536017" y="5059767"/>
            <a:ext cx="785634" cy="610627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endCxn id="104" idx="5"/>
          </p:cNvCxnSpPr>
          <p:nvPr/>
        </p:nvCxnSpPr>
        <p:spPr>
          <a:xfrm flipH="1">
            <a:off x="4640686" y="5059767"/>
            <a:ext cx="1601621" cy="269855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4" idx="7"/>
            <a:endCxn id="89" idx="7"/>
          </p:cNvCxnSpPr>
          <p:nvPr/>
        </p:nvCxnSpPr>
        <p:spPr>
          <a:xfrm>
            <a:off x="4640686" y="5266792"/>
            <a:ext cx="79344" cy="594638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88" idx="7"/>
            <a:endCxn id="81" idx="3"/>
          </p:cNvCxnSpPr>
          <p:nvPr/>
        </p:nvCxnSpPr>
        <p:spPr>
          <a:xfrm flipV="1">
            <a:off x="4133428" y="3701776"/>
            <a:ext cx="1059734" cy="490038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83" idx="6"/>
            <a:endCxn id="84" idx="4"/>
          </p:cNvCxnSpPr>
          <p:nvPr/>
        </p:nvCxnSpPr>
        <p:spPr>
          <a:xfrm>
            <a:off x="7690689" y="3689521"/>
            <a:ext cx="505912" cy="44428"/>
          </a:xfrm>
          <a:prstGeom prst="line">
            <a:avLst/>
          </a:prstGeom>
          <a:ln w="254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81" idx="4"/>
            <a:endCxn id="105" idx="7"/>
          </p:cNvCxnSpPr>
          <p:nvPr/>
        </p:nvCxnSpPr>
        <p:spPr>
          <a:xfrm flipH="1">
            <a:off x="4907026" y="3714789"/>
            <a:ext cx="314189" cy="513453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05" idx="3"/>
            <a:endCxn id="88" idx="6"/>
          </p:cNvCxnSpPr>
          <p:nvPr/>
        </p:nvCxnSpPr>
        <p:spPr>
          <a:xfrm flipH="1" flipV="1">
            <a:off x="4145048" y="4223229"/>
            <a:ext cx="705873" cy="67843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86" idx="7"/>
            <a:endCxn id="85" idx="3"/>
          </p:cNvCxnSpPr>
          <p:nvPr/>
        </p:nvCxnSpPr>
        <p:spPr>
          <a:xfrm flipV="1">
            <a:off x="7679069" y="4571922"/>
            <a:ext cx="685614" cy="15648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endCxn id="84" idx="4"/>
          </p:cNvCxnSpPr>
          <p:nvPr/>
        </p:nvCxnSpPr>
        <p:spPr>
          <a:xfrm flipH="1" flipV="1">
            <a:off x="8196600" y="3733949"/>
            <a:ext cx="232446" cy="781095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6861466" y="3587983"/>
            <a:ext cx="591092" cy="537987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8332917" y="4321743"/>
            <a:ext cx="591092" cy="537987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7363327" y="3101294"/>
            <a:ext cx="591092" cy="537987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8038548" y="3161203"/>
            <a:ext cx="591092" cy="537987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988689" y="3135817"/>
            <a:ext cx="3047213" cy="2193804"/>
            <a:chOff x="4988689" y="3135817"/>
            <a:chExt cx="3047213" cy="2193804"/>
          </a:xfrm>
        </p:grpSpPr>
        <p:sp>
          <p:nvSpPr>
            <p:cNvPr id="119" name="Oval 118"/>
            <p:cNvSpPr/>
            <p:nvPr/>
          </p:nvSpPr>
          <p:spPr>
            <a:xfrm>
              <a:off x="7444810" y="4791634"/>
              <a:ext cx="591092" cy="537987"/>
            </a:xfrm>
            <a:prstGeom prst="ellipse">
              <a:avLst/>
            </a:prstGeom>
            <a:solidFill>
              <a:srgbClr val="FF0000">
                <a:alpha val="1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4988689" y="3135817"/>
              <a:ext cx="591092" cy="537987"/>
            </a:xfrm>
            <a:prstGeom prst="ellipse">
              <a:avLst/>
            </a:prstGeom>
            <a:solidFill>
              <a:srgbClr val="FF0000">
                <a:alpha val="1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Oval 125"/>
          <p:cNvSpPr/>
          <p:nvPr/>
        </p:nvSpPr>
        <p:spPr>
          <a:xfrm>
            <a:off x="4401688" y="4140626"/>
            <a:ext cx="591092" cy="537987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3715397" y="4002293"/>
            <a:ext cx="591092" cy="537987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3993010" y="3044218"/>
            <a:ext cx="591092" cy="537987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333179" y="5772041"/>
            <a:ext cx="3793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Submodular and monotone !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92" name="Group 191"/>
          <p:cNvGrpSpPr/>
          <p:nvPr/>
        </p:nvGrpSpPr>
        <p:grpSpPr>
          <a:xfrm>
            <a:off x="726988" y="1682042"/>
            <a:ext cx="3793603" cy="871537"/>
            <a:chOff x="222879" y="4447834"/>
            <a:chExt cx="3793603" cy="871537"/>
          </a:xfrm>
        </p:grpSpPr>
        <p:pic>
          <p:nvPicPr>
            <p:cNvPr id="64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4836" y="4447834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40" y="4602508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/>
                <p:cNvSpPr txBox="1"/>
                <p:nvPr/>
              </p:nvSpPr>
              <p:spPr>
                <a:xfrm>
                  <a:off x="222879" y="4581468"/>
                  <a:ext cx="379360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charset="0"/>
                              </a:rPr>
                              <m:t>Inf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charset="0"/>
                              </a:rPr>
                              <m:t>𝑚𝑎𝑥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              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=9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91" name="TextBox 1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879" y="4581468"/>
                  <a:ext cx="3793603" cy="58477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HotWeb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2F7-CF81-4600-B08A-9F8281BCDB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1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2" grpId="0" animBg="1"/>
      <p:bldP spid="123" grpId="0" animBg="1"/>
      <p:bldP spid="126" grpId="0" animBg="1"/>
      <p:bldP spid="127" grpId="0" animBg="1"/>
      <p:bldP spid="128" grpId="0" animBg="1"/>
      <p:bldP spid="1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Reachability + top-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ℓ</m:t>
                    </m:r>
                  </m:oMath>
                </a14:m>
                <a:r>
                  <a:rPr lang="en-US" dirty="0" smtClean="0"/>
                  <a:t> submodular aggregation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/>
              <p:cNvSpPr txBox="1">
                <a:spLocks/>
              </p:cNvSpPr>
              <p:nvPr/>
            </p:nvSpPr>
            <p:spPr>
              <a:xfrm>
                <a:off x="386816" y="1293603"/>
                <a:ext cx="2737384" cy="13346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 smtClean="0"/>
                  <a:t>Utility: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𝐼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𝑗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↝</m:t>
                        </m:r>
                        <m:r>
                          <a:rPr lang="en-US" sz="2800" i="1">
                            <a:latin typeface="Cambria Math" charset="0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i="1" dirty="0" smtClean="0">
                  <a:latin typeface="Cambria Math" charset="0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charset="0"/>
                        </a:rPr>
                        <m:t>Inf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𝑆𝑗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16" y="1293603"/>
                <a:ext cx="2737384" cy="1334612"/>
              </a:xfrm>
              <a:prstGeom prst="rect">
                <a:avLst/>
              </a:prstGeom>
              <a:blipFill rotWithShape="0">
                <a:blip r:embed="rId4"/>
                <a:stretch>
                  <a:fillRect l="-4444" t="-3653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2"/>
              <p:cNvSpPr txBox="1">
                <a:spLocks/>
              </p:cNvSpPr>
              <p:nvPr/>
            </p:nvSpPr>
            <p:spPr>
              <a:xfrm>
                <a:off x="3370220" y="1525404"/>
                <a:ext cx="5316580" cy="16069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  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𝑆𝑗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  <a:ea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  <a:ea typeface="Cambria Math"/>
                      </a:rPr>
                      <m:t>(#(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𝑗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∈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𝑆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 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𝑠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.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𝑡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. 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𝑗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↝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  <a:ea typeface="Cambria Math"/>
                      </a:rPr>
                      <m:t>𝑖</m:t>
                    </m:r>
                  </m:oMath>
                </a14:m>
                <a:r>
                  <a:rPr lang="en-US" sz="2800" b="0" dirty="0" smtClean="0">
                    <a:solidFill>
                      <a:schemeClr val="accent1"/>
                    </a:solidFill>
                  </a:rPr>
                  <a:t>) 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/>
                        </a:solidFill>
                        <a:latin typeface="Cambria Math" charset="0"/>
                        <a:ea typeface="Cambria Math"/>
                      </a:rPr>
                      <m:t>𝑓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sz="2800" b="0" dirty="0" smtClean="0">
                    <a:solidFill>
                      <a:schemeClr val="accent1"/>
                    </a:solidFill>
                  </a:rPr>
                  <a:t>monotone concave</a:t>
                </a:r>
              </a:p>
            </p:txBody>
          </p:sp>
        </mc:Choice>
        <mc:Fallback xmlns="">
          <p:sp>
            <p:nvSpPr>
              <p:cNvPr id="7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220" y="1525404"/>
                <a:ext cx="5316580" cy="1606971"/>
              </a:xfrm>
              <a:prstGeom prst="rect">
                <a:avLst/>
              </a:prstGeom>
              <a:blipFill rotWithShape="0">
                <a:blip r:embed="rId19"/>
                <a:stretch>
                  <a:fillRect t="-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489" y="5767467"/>
            <a:ext cx="390746" cy="51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 descr="C:\Users\edithcohen\Documents\Dropbox\mytalks\MSR 201310\lego_chima_cragger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981" y="3124650"/>
            <a:ext cx="380691" cy="37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41" y="3208286"/>
            <a:ext cx="295892" cy="36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766" y="4304085"/>
            <a:ext cx="257139" cy="31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 descr="C:\Users\edithcohen\Documents\Dropbox\mytalks\MSR 201310\lego_ninja_Kai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014" y="3153936"/>
            <a:ext cx="482004" cy="46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715" y="3096624"/>
            <a:ext cx="590695" cy="54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 descr="C:\Users\edithcohen\Documents\Dropbox\mytalks\MSR 201310\lego_ninja_Lloyd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07" y="4434113"/>
            <a:ext cx="348079" cy="34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706" y="4797686"/>
            <a:ext cx="840894" cy="55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9" descr="C:\Users\edithcohen\Documents\Dropbox\mytalks\MSR 201310\lego_starwars_yoda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419" y="4993694"/>
            <a:ext cx="606463" cy="61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235" y="5679381"/>
            <a:ext cx="447458" cy="5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74" y="5015339"/>
            <a:ext cx="476803" cy="47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202" y="3567357"/>
            <a:ext cx="439813" cy="41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Oval 83"/>
          <p:cNvSpPr/>
          <p:nvPr/>
        </p:nvSpPr>
        <p:spPr>
          <a:xfrm>
            <a:off x="4209212" y="3501775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5181543" y="3625934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283417" y="3980006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611344" y="3645093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8156928" y="3645093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8353063" y="4496079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611344" y="4715395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5468293" y="5657381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065704" y="4178801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652306" y="5848417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242307" y="5015339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>
            <a:off x="4288556" y="3546202"/>
            <a:ext cx="892987" cy="124159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4105376" y="3590630"/>
            <a:ext cx="143508" cy="58817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4720030" y="5701809"/>
            <a:ext cx="748263" cy="222450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7679069" y="3720936"/>
            <a:ext cx="489480" cy="10074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7351142" y="3720936"/>
            <a:ext cx="271823" cy="272083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7323089" y="4068861"/>
            <a:ext cx="299875" cy="659547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7651016" y="3733949"/>
            <a:ext cx="0" cy="981446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7351142" y="4055848"/>
            <a:ext cx="1013541" cy="453244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6310031" y="4759822"/>
            <a:ext cx="1301314" cy="331359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7679069" y="3720936"/>
            <a:ext cx="713666" cy="775144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5249267" y="3701776"/>
            <a:ext cx="1032712" cy="1313563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5260887" y="3670362"/>
            <a:ext cx="2362077" cy="1058046"/>
          </a:xfrm>
          <a:prstGeom prst="line">
            <a:avLst/>
          </a:prstGeom>
          <a:ln w="25400"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13" descr="C:\Users\edithcohen\Documents\Dropbox\mytalks\MSR 201310\leg_chima_eagle.jp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14" y="4093878"/>
            <a:ext cx="260366" cy="3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Oval 107"/>
          <p:cNvSpPr/>
          <p:nvPr/>
        </p:nvSpPr>
        <p:spPr>
          <a:xfrm>
            <a:off x="4572962" y="5253779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839302" y="4215230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/>
          <p:cNvCxnSpPr/>
          <p:nvPr/>
        </p:nvCxnSpPr>
        <p:spPr>
          <a:xfrm>
            <a:off x="4276936" y="3577617"/>
            <a:ext cx="573986" cy="650625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4640686" y="5329621"/>
            <a:ext cx="867279" cy="327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4640686" y="4304085"/>
            <a:ext cx="238288" cy="962707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4731650" y="5091181"/>
            <a:ext cx="1510656" cy="801663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5536017" y="5059767"/>
            <a:ext cx="785634" cy="610627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4640686" y="5059767"/>
            <a:ext cx="1601621" cy="269855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640686" y="5266792"/>
            <a:ext cx="79344" cy="594638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4133428" y="3701776"/>
            <a:ext cx="1059734" cy="490038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7690689" y="3689521"/>
            <a:ext cx="505912" cy="44428"/>
          </a:xfrm>
          <a:prstGeom prst="line">
            <a:avLst/>
          </a:prstGeom>
          <a:ln w="254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>
            <a:off x="4907026" y="3714789"/>
            <a:ext cx="314189" cy="513453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4145048" y="4223229"/>
            <a:ext cx="705873" cy="67843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7679069" y="4571922"/>
            <a:ext cx="685614" cy="15648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8196600" y="3733949"/>
            <a:ext cx="232446" cy="781095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6861466" y="3587983"/>
            <a:ext cx="591092" cy="537987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8332917" y="4321743"/>
            <a:ext cx="591092" cy="537987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7363327" y="3101294"/>
            <a:ext cx="591092" cy="537987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8038548" y="3161203"/>
            <a:ext cx="591092" cy="537987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7" name="Group 126"/>
          <p:cNvGrpSpPr/>
          <p:nvPr/>
        </p:nvGrpSpPr>
        <p:grpSpPr>
          <a:xfrm>
            <a:off x="4988689" y="3135817"/>
            <a:ext cx="3047213" cy="2193804"/>
            <a:chOff x="4988689" y="3135817"/>
            <a:chExt cx="3047213" cy="2193804"/>
          </a:xfrm>
        </p:grpSpPr>
        <p:sp>
          <p:nvSpPr>
            <p:cNvPr id="128" name="Oval 127"/>
            <p:cNvSpPr/>
            <p:nvPr/>
          </p:nvSpPr>
          <p:spPr>
            <a:xfrm>
              <a:off x="7444810" y="4791634"/>
              <a:ext cx="591092" cy="537987"/>
            </a:xfrm>
            <a:prstGeom prst="ellipse">
              <a:avLst/>
            </a:prstGeom>
            <a:solidFill>
              <a:srgbClr val="FF0000">
                <a:alpha val="1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4988689" y="3135817"/>
              <a:ext cx="591092" cy="537987"/>
            </a:xfrm>
            <a:prstGeom prst="ellipse">
              <a:avLst/>
            </a:prstGeom>
            <a:solidFill>
              <a:srgbClr val="FF0000">
                <a:alpha val="1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Oval 129"/>
          <p:cNvSpPr/>
          <p:nvPr/>
        </p:nvSpPr>
        <p:spPr>
          <a:xfrm>
            <a:off x="4401688" y="4140626"/>
            <a:ext cx="591092" cy="537987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3715397" y="4002293"/>
            <a:ext cx="591092" cy="537987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3993010" y="3044218"/>
            <a:ext cx="591092" cy="537987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425928" y="4321743"/>
            <a:ext cx="2481770" cy="871537"/>
            <a:chOff x="738461" y="4447834"/>
            <a:chExt cx="2481770" cy="871537"/>
          </a:xfrm>
        </p:grpSpPr>
        <p:pic>
          <p:nvPicPr>
            <p:cNvPr id="135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4836" y="4447834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40" y="4602508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/>
                <p:cNvSpPr txBox="1"/>
                <p:nvPr/>
              </p:nvSpPr>
              <p:spPr>
                <a:xfrm>
                  <a:off x="738461" y="4597153"/>
                  <a:ext cx="248177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200" i="1" smtClean="0">
                            <a:latin typeface="Cambria Math" charset="0"/>
                          </a:rPr>
                          <m:t>I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𝑛𝑓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              </m:t>
                            </m: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461" y="4597153"/>
                  <a:ext cx="2481770" cy="584775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HotWeb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13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74D02F7-CF81-4600-B08A-9F8281BCDB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edge presence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81000" y="1135084"/>
                <a:ext cx="8229600" cy="990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 smtClean="0"/>
                  <a:t>Utility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800" dirty="0" smtClean="0"/>
                  <a:t> should 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decrease with path length and increase with path multiplicity</a:t>
                </a:r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35084"/>
                <a:ext cx="8229600" cy="990600"/>
              </a:xfrm>
              <a:prstGeom prst="rect">
                <a:avLst/>
              </a:prstGeom>
              <a:blipFill rotWithShape="0">
                <a:blip r:embed="rId3"/>
                <a:stretch>
                  <a:fillRect l="-1479" t="-4848" b="-15152"/>
                </a:stretch>
              </a:blip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1392651" y="3003855"/>
            <a:ext cx="942283" cy="3171501"/>
            <a:chOff x="1392651" y="3003855"/>
            <a:chExt cx="942283" cy="3171501"/>
          </a:xfrm>
        </p:grpSpPr>
        <p:pic>
          <p:nvPicPr>
            <p:cNvPr id="13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651" y="5540344"/>
              <a:ext cx="942283" cy="635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3003855"/>
              <a:ext cx="679586" cy="707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>
            <a:xfrm flipH="1" flipV="1">
              <a:off x="1784448" y="4714799"/>
              <a:ext cx="39672" cy="7487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1784448" y="5463561"/>
              <a:ext cx="79344" cy="888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744776" y="4625944"/>
              <a:ext cx="79344" cy="888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921658" y="3758064"/>
              <a:ext cx="79344" cy="888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 flipV="1">
              <a:off x="1784448" y="4273767"/>
              <a:ext cx="39672" cy="3966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16" y="5570245"/>
            <a:ext cx="942283" cy="63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edithcohen\Documents\Dropbox\mytalks\MSR 201310\lego_starwars_yod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665" y="3033756"/>
            <a:ext cx="679586" cy="70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>
            <a:endCxn id="29" idx="4"/>
          </p:cNvCxnSpPr>
          <p:nvPr/>
        </p:nvCxnSpPr>
        <p:spPr>
          <a:xfrm flipH="1" flipV="1">
            <a:off x="7120113" y="4744700"/>
            <a:ext cx="39672" cy="74876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120113" y="5493462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80441" y="4655845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257323" y="3787965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9" idx="6"/>
            <a:endCxn id="30" idx="4"/>
          </p:cNvCxnSpPr>
          <p:nvPr/>
        </p:nvCxnSpPr>
        <p:spPr>
          <a:xfrm flipV="1">
            <a:off x="7159785" y="3876820"/>
            <a:ext cx="137210" cy="823453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450517" y="4678569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64862" y="4687035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01406" y="4764452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endCxn id="30" idx="5"/>
          </p:cNvCxnSpPr>
          <p:nvPr/>
        </p:nvCxnSpPr>
        <p:spPr>
          <a:xfrm flipH="1" flipV="1">
            <a:off x="7325047" y="3863807"/>
            <a:ext cx="976359" cy="945073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5" idx="5"/>
            <a:endCxn id="30" idx="4"/>
          </p:cNvCxnSpPr>
          <p:nvPr/>
        </p:nvCxnSpPr>
        <p:spPr>
          <a:xfrm flipH="1" flipV="1">
            <a:off x="7296995" y="3876820"/>
            <a:ext cx="535591" cy="886057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4" idx="0"/>
            <a:endCxn id="30" idx="5"/>
          </p:cNvCxnSpPr>
          <p:nvPr/>
        </p:nvCxnSpPr>
        <p:spPr>
          <a:xfrm flipH="1" flipV="1">
            <a:off x="7325047" y="3863807"/>
            <a:ext cx="165142" cy="81476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4" idx="3"/>
          </p:cNvCxnSpPr>
          <p:nvPr/>
        </p:nvCxnSpPr>
        <p:spPr>
          <a:xfrm flipV="1">
            <a:off x="7187837" y="4754411"/>
            <a:ext cx="274300" cy="752064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5" idx="0"/>
            <a:endCxn id="35" idx="4"/>
          </p:cNvCxnSpPr>
          <p:nvPr/>
        </p:nvCxnSpPr>
        <p:spPr>
          <a:xfrm flipV="1">
            <a:off x="7199458" y="4775890"/>
            <a:ext cx="605076" cy="794355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5" idx="0"/>
          </p:cNvCxnSpPr>
          <p:nvPr/>
        </p:nvCxnSpPr>
        <p:spPr>
          <a:xfrm flipV="1">
            <a:off x="7199458" y="4808880"/>
            <a:ext cx="1181292" cy="761365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/>
              <p:cNvSpPr txBox="1">
                <a:spLocks/>
              </p:cNvSpPr>
              <p:nvPr/>
            </p:nvSpPr>
            <p:spPr>
              <a:xfrm>
                <a:off x="457200" y="2153835"/>
                <a:ext cx="8229600" cy="99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Independent Cascade (IC) model [KKT ‘03]: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Edge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sz="2800" dirty="0" smtClean="0"/>
                  <a:t> active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US" sz="2800" dirty="0" smtClean="0"/>
                  <a:t> (independent)</a:t>
                </a:r>
              </a:p>
            </p:txBody>
          </p:sp>
        </mc:Choice>
        <mc:Fallback xmlns="">
          <p:sp>
            <p:nvSpPr>
              <p:cNvPr id="4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53835"/>
                <a:ext cx="8229600" cy="990600"/>
              </a:xfrm>
              <a:prstGeom prst="rect">
                <a:avLst/>
              </a:prstGeom>
              <a:blipFill rotWithShape="0">
                <a:blip r:embed="rId6"/>
                <a:stretch>
                  <a:fillRect l="-1481" t="-5521" b="-2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464285" y="3359764"/>
            <a:ext cx="1821460" cy="914003"/>
            <a:chOff x="3464285" y="3359764"/>
            <a:chExt cx="1821460" cy="9140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464285" y="3359764"/>
                  <a:ext cx="182146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𝑑𝑒𝑡𝑒𝑟𝑚𝑖𝑛𝑖𝑠𝑡𝑖𝑐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4285" y="3359764"/>
                  <a:ext cx="1821460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996546" y="3565881"/>
                  <a:ext cx="68319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=</m:t>
                        </m:r>
                      </m:oMath>
                    </m:oMathPara>
                  </a14:m>
                  <a:endParaRPr lang="en-US" sz="4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546" y="3565881"/>
                  <a:ext cx="683199" cy="70788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3373273" y="4405669"/>
            <a:ext cx="1643527" cy="928161"/>
            <a:chOff x="3373273" y="4405669"/>
            <a:chExt cx="1643527" cy="9281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763947" y="4625944"/>
                  <a:ext cx="75693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≪</m:t>
                        </m:r>
                      </m:oMath>
                    </m:oMathPara>
                  </a14:m>
                  <a:endParaRPr lang="en-US" sz="4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3947" y="4625944"/>
                  <a:ext cx="756938" cy="70788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3373273" y="4405669"/>
                  <a:ext cx="164352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𝑟𝑎𝑛𝑑𝑜𝑚𝑖𝑧𝑒𝑑</m:t>
                        </m:r>
                      </m:oMath>
                    </m:oMathPara>
                  </a14:m>
                  <a:endParaRPr lang="en-US" sz="2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3273" y="4405669"/>
                  <a:ext cx="1643527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Oval 37"/>
          <p:cNvSpPr/>
          <p:nvPr/>
        </p:nvSpPr>
        <p:spPr>
          <a:xfrm>
            <a:off x="1744776" y="4245755"/>
            <a:ext cx="59542" cy="83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stCxn id="38" idx="7"/>
            <a:endCxn id="18" idx="4"/>
          </p:cNvCxnSpPr>
          <p:nvPr/>
        </p:nvCxnSpPr>
        <p:spPr>
          <a:xfrm flipV="1">
            <a:off x="1795598" y="3846919"/>
            <a:ext cx="165732" cy="41113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98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Distance-based Influence</a:t>
            </a:r>
            <a:endParaRPr lang="en-US" dirty="0"/>
          </a:p>
        </p:txBody>
      </p:sp>
      <p:pic>
        <p:nvPicPr>
          <p:cNvPr id="5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665" y="5769815"/>
            <a:ext cx="397623" cy="52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dithcohen\Documents\Dropbox\mytalks\MSR 201310\lego_chima_cragg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749" y="3076562"/>
            <a:ext cx="387391" cy="38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11" y="3161794"/>
            <a:ext cx="301099" cy="37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42" y="4278505"/>
            <a:ext cx="261664" cy="3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edithcohen\Documents\Dropbox\mytalks\MSR 201310\lego_ninja_Ka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813" y="3106407"/>
            <a:ext cx="490487" cy="4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12" y="3048001"/>
            <a:ext cx="601091" cy="55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edithcohen\Documents\Dropbox\mytalks\MSR 201310\lego_ninja_Lloy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199" y="4411014"/>
            <a:ext cx="354205" cy="35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987" y="4758698"/>
            <a:ext cx="896305" cy="56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edithcohen\Documents\Dropbox\mytalks\MSR 201310\lego_starwars_yod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726" y="4981275"/>
            <a:ext cx="617137" cy="62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20" y="5680047"/>
            <a:ext cx="455333" cy="56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300" y="5003333"/>
            <a:ext cx="485194" cy="48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259" y="3527717"/>
            <a:ext cx="447553" cy="41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3773677" y="3460883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763120" y="3587412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01987" y="3948241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35686" y="3606937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790872" y="3606937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90458" y="4474164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235686" y="4697664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54917" y="5657628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627643" y="4150831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24569" y="5852309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42553" y="5003333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17" idx="6"/>
            <a:endCxn id="18" idx="2"/>
          </p:cNvCxnSpPr>
          <p:nvPr/>
        </p:nvCxnSpPr>
        <p:spPr>
          <a:xfrm>
            <a:off x="3854417" y="3506159"/>
            <a:ext cx="908703" cy="126529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0"/>
            <a:endCxn id="17" idx="4"/>
          </p:cNvCxnSpPr>
          <p:nvPr/>
        </p:nvCxnSpPr>
        <p:spPr>
          <a:xfrm flipV="1">
            <a:off x="3668014" y="3551434"/>
            <a:ext cx="146033" cy="59939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6" idx="5"/>
            <a:endCxn id="24" idx="2"/>
          </p:cNvCxnSpPr>
          <p:nvPr/>
        </p:nvCxnSpPr>
        <p:spPr>
          <a:xfrm flipV="1">
            <a:off x="4293485" y="5702903"/>
            <a:ext cx="761432" cy="22669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1" idx="3"/>
            <a:endCxn id="23" idx="7"/>
          </p:cNvCxnSpPr>
          <p:nvPr/>
        </p:nvCxnSpPr>
        <p:spPr>
          <a:xfrm flipH="1">
            <a:off x="7304602" y="3684227"/>
            <a:ext cx="498094" cy="10266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0" idx="3"/>
            <a:endCxn id="19" idx="7"/>
          </p:cNvCxnSpPr>
          <p:nvPr/>
        </p:nvCxnSpPr>
        <p:spPr>
          <a:xfrm flipH="1">
            <a:off x="6970904" y="3684227"/>
            <a:ext cx="276607" cy="277275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9" idx="4"/>
            <a:endCxn id="23" idx="1"/>
          </p:cNvCxnSpPr>
          <p:nvPr/>
        </p:nvCxnSpPr>
        <p:spPr>
          <a:xfrm>
            <a:off x="6942358" y="4038792"/>
            <a:ext cx="305153" cy="672133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0" idx="4"/>
            <a:endCxn id="23" idx="0"/>
          </p:cNvCxnSpPr>
          <p:nvPr/>
        </p:nvCxnSpPr>
        <p:spPr>
          <a:xfrm>
            <a:off x="7276056" y="3697488"/>
            <a:ext cx="0" cy="1000176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2" idx="1"/>
            <a:endCxn id="19" idx="5"/>
          </p:cNvCxnSpPr>
          <p:nvPr/>
        </p:nvCxnSpPr>
        <p:spPr>
          <a:xfrm flipH="1" flipV="1">
            <a:off x="6970904" y="4025531"/>
            <a:ext cx="1031379" cy="461894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7" idx="5"/>
            <a:endCxn id="23" idx="2"/>
          </p:cNvCxnSpPr>
          <p:nvPr/>
        </p:nvCxnSpPr>
        <p:spPr>
          <a:xfrm flipV="1">
            <a:off x="5911469" y="4742940"/>
            <a:ext cx="1324216" cy="337683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0" idx="5"/>
            <a:endCxn id="22" idx="0"/>
          </p:cNvCxnSpPr>
          <p:nvPr/>
        </p:nvCxnSpPr>
        <p:spPr>
          <a:xfrm>
            <a:off x="7304602" y="3684227"/>
            <a:ext cx="726226" cy="78993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0"/>
            <a:endCxn id="18" idx="5"/>
          </p:cNvCxnSpPr>
          <p:nvPr/>
        </p:nvCxnSpPr>
        <p:spPr>
          <a:xfrm flipH="1" flipV="1">
            <a:off x="4832037" y="3664702"/>
            <a:ext cx="1050887" cy="133863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3" idx="1"/>
            <a:endCxn id="18" idx="6"/>
          </p:cNvCxnSpPr>
          <p:nvPr/>
        </p:nvCxnSpPr>
        <p:spPr>
          <a:xfrm flipH="1" flipV="1">
            <a:off x="4843861" y="3632688"/>
            <a:ext cx="2403649" cy="1078238"/>
          </a:xfrm>
          <a:prstGeom prst="line">
            <a:avLst/>
          </a:prstGeom>
          <a:ln w="25400"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13" descr="C:\Users\edithcohen\Documents\Dropbox\mytalks\MSR 201310\leg_chima_eagl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64286"/>
            <a:ext cx="264949" cy="38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40"/>
          <p:cNvSpPr/>
          <p:nvPr/>
        </p:nvSpPr>
        <p:spPr>
          <a:xfrm>
            <a:off x="4143828" y="5246323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414856" y="4187954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stCxn id="17" idx="5"/>
            <a:endCxn id="42" idx="1"/>
          </p:cNvCxnSpPr>
          <p:nvPr/>
        </p:nvCxnSpPr>
        <p:spPr>
          <a:xfrm>
            <a:off x="3842593" y="3538173"/>
            <a:ext cx="584088" cy="66304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1" idx="5"/>
            <a:endCxn id="24" idx="0"/>
          </p:cNvCxnSpPr>
          <p:nvPr/>
        </p:nvCxnSpPr>
        <p:spPr>
          <a:xfrm>
            <a:off x="4212745" y="5323613"/>
            <a:ext cx="882543" cy="3340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1" idx="7"/>
            <a:endCxn id="42" idx="4"/>
          </p:cNvCxnSpPr>
          <p:nvPr/>
        </p:nvCxnSpPr>
        <p:spPr>
          <a:xfrm flipV="1">
            <a:off x="4212745" y="4278505"/>
            <a:ext cx="242482" cy="981079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6" idx="6"/>
          </p:cNvCxnSpPr>
          <p:nvPr/>
        </p:nvCxnSpPr>
        <p:spPr>
          <a:xfrm flipV="1">
            <a:off x="4305310" y="5080623"/>
            <a:ext cx="1537244" cy="816962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4" idx="7"/>
            <a:endCxn id="27" idx="6"/>
          </p:cNvCxnSpPr>
          <p:nvPr/>
        </p:nvCxnSpPr>
        <p:spPr>
          <a:xfrm flipV="1">
            <a:off x="5123833" y="5048608"/>
            <a:ext cx="799461" cy="62228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41" idx="5"/>
          </p:cNvCxnSpPr>
          <p:nvPr/>
        </p:nvCxnSpPr>
        <p:spPr>
          <a:xfrm flipH="1">
            <a:off x="4212745" y="5048608"/>
            <a:ext cx="1629809" cy="275004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1" idx="7"/>
            <a:endCxn id="26" idx="7"/>
          </p:cNvCxnSpPr>
          <p:nvPr/>
        </p:nvCxnSpPr>
        <p:spPr>
          <a:xfrm>
            <a:off x="4212745" y="5259584"/>
            <a:ext cx="80741" cy="605986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5" idx="7"/>
            <a:endCxn id="18" idx="3"/>
          </p:cNvCxnSpPr>
          <p:nvPr/>
        </p:nvCxnSpPr>
        <p:spPr>
          <a:xfrm flipV="1">
            <a:off x="3696559" y="3664702"/>
            <a:ext cx="1078385" cy="499390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6"/>
            <a:endCxn id="21" idx="4"/>
          </p:cNvCxnSpPr>
          <p:nvPr/>
        </p:nvCxnSpPr>
        <p:spPr>
          <a:xfrm>
            <a:off x="7316426" y="3652213"/>
            <a:ext cx="514816" cy="45275"/>
          </a:xfrm>
          <a:prstGeom prst="line">
            <a:avLst/>
          </a:prstGeom>
          <a:ln w="254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8" idx="4"/>
            <a:endCxn id="42" idx="7"/>
          </p:cNvCxnSpPr>
          <p:nvPr/>
        </p:nvCxnSpPr>
        <p:spPr>
          <a:xfrm flipH="1">
            <a:off x="4483772" y="3677963"/>
            <a:ext cx="319719" cy="52325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2" idx="3"/>
            <a:endCxn id="25" idx="6"/>
          </p:cNvCxnSpPr>
          <p:nvPr/>
        </p:nvCxnSpPr>
        <p:spPr>
          <a:xfrm flipH="1" flipV="1">
            <a:off x="3708384" y="4196106"/>
            <a:ext cx="718297" cy="69138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3" idx="7"/>
            <a:endCxn id="22" idx="3"/>
          </p:cNvCxnSpPr>
          <p:nvPr/>
        </p:nvCxnSpPr>
        <p:spPr>
          <a:xfrm flipV="1">
            <a:off x="7304602" y="4551453"/>
            <a:ext cx="697681" cy="15947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21" idx="4"/>
          </p:cNvCxnSpPr>
          <p:nvPr/>
        </p:nvCxnSpPr>
        <p:spPr>
          <a:xfrm flipH="1" flipV="1">
            <a:off x="7831242" y="3697488"/>
            <a:ext cx="236537" cy="796001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001721" y="4775358"/>
            <a:ext cx="601495" cy="548254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/>
              <p:cNvSpPr txBox="1">
                <a:spLocks/>
              </p:cNvSpPr>
              <p:nvPr/>
            </p:nvSpPr>
            <p:spPr>
              <a:xfrm>
                <a:off x="507744" y="1590826"/>
                <a:ext cx="8534400" cy="7190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 smtClean="0"/>
                  <a:t>Utility: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ij</m:t>
                        </m:r>
                      </m:sub>
                    </m:sSub>
                    <m:r>
                      <a:rPr lang="en-US" sz="2800" b="0" i="0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e</m:t>
                        </m:r>
                      </m:e>
                      <m:sup>
                        <m:r>
                          <a:rPr lang="en-US" sz="2800" b="0" i="0" smtClean="0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charset="0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charset="0"/>
                              </a:rPr>
                              <m:t>ij</m:t>
                            </m:r>
                          </m:sub>
                        </m:sSub>
                      </m:sup>
                    </m:sSup>
                    <m:r>
                      <a:rPr lang="en-US" sz="2800" b="0" i="0" smtClean="0">
                        <a:latin typeface="Cambria Math" charset="0"/>
                      </a:rPr>
                      <m:t>      </m:t>
                    </m:r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𝑆𝑗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𝑆𝑗</m:t>
                            </m:r>
                          </m:sub>
                        </m:sSub>
                      </m:sup>
                    </m:sSup>
                    <m:r>
                      <a:rPr lang="en-US" sz="2800" b="0" i="0" smtClean="0">
                        <a:latin typeface="Cambria Math" charset="0"/>
                      </a:rPr>
                      <m:t>       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</a:rPr>
                      <m:t>Inf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𝑆𝑗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7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44" y="1590826"/>
                <a:ext cx="8534400" cy="719086"/>
              </a:xfrm>
              <a:prstGeom prst="rect">
                <a:avLst/>
              </a:prstGeom>
              <a:blipFill rotWithShape="0">
                <a:blip r:embed="rId16"/>
                <a:stretch>
                  <a:fillRect l="-1429" t="-2542" b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50985" y="4519858"/>
            <a:ext cx="2428933" cy="1421261"/>
            <a:chOff x="350985" y="4519858"/>
            <a:chExt cx="2428933" cy="1421261"/>
          </a:xfrm>
        </p:grpSpPr>
        <p:grpSp>
          <p:nvGrpSpPr>
            <p:cNvPr id="69" name="Group 68"/>
            <p:cNvGrpSpPr/>
            <p:nvPr/>
          </p:nvGrpSpPr>
          <p:grpSpPr>
            <a:xfrm>
              <a:off x="483905" y="4519858"/>
              <a:ext cx="2296013" cy="871537"/>
              <a:chOff x="222879" y="4386263"/>
              <a:chExt cx="2296013" cy="871537"/>
            </a:xfrm>
          </p:grpSpPr>
          <p:pic>
            <p:nvPicPr>
              <p:cNvPr id="64" name="Picture 8" descr="C:\Users\edithcohen\Documents\Dropbox\mytalks\MSR 201310\lego_ninja_sensei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113" y="4386263"/>
                <a:ext cx="1309687" cy="8715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222879" y="4581468"/>
                    <a:ext cx="2296013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/>
                            </a:rPr>
                            <m:t>𝐼𝑛𝑓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       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/>
                            </a:rPr>
                            <m:t>=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68" name="TextBox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2879" y="4581468"/>
                    <a:ext cx="2296013" cy="584775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350985" y="5407511"/>
                  <a:ext cx="2354684" cy="533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1+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𝑒</m:t>
                          </m:r>
                        </m:den>
                      </m:f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sz="2000" dirty="0" smtClean="0">
                      <a:solidFill>
                        <a:schemeClr val="tx2"/>
                      </a:solidFill>
                    </a:rPr>
                    <a:t> </a:t>
                  </a:r>
                  <a:endParaRPr lang="en-US" sz="20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985" y="5407511"/>
                  <a:ext cx="2354684" cy="533608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1" name="Oval 70"/>
          <p:cNvSpPr/>
          <p:nvPr/>
        </p:nvSpPr>
        <p:spPr>
          <a:xfrm>
            <a:off x="3506652" y="3000246"/>
            <a:ext cx="601495" cy="548254"/>
          </a:xfrm>
          <a:prstGeom prst="ellipse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507341" y="3086609"/>
            <a:ext cx="4033894" cy="1742019"/>
            <a:chOff x="4507341" y="3086609"/>
            <a:chExt cx="4033894" cy="1742019"/>
          </a:xfrm>
        </p:grpSpPr>
        <p:sp>
          <p:nvSpPr>
            <p:cNvPr id="72" name="Oval 71"/>
            <p:cNvSpPr/>
            <p:nvPr/>
          </p:nvSpPr>
          <p:spPr>
            <a:xfrm>
              <a:off x="4507341" y="3086609"/>
              <a:ext cx="601495" cy="54825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16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476334" y="3487628"/>
              <a:ext cx="601495" cy="54825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16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934937" y="3098626"/>
              <a:ext cx="601495" cy="54825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16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646806" y="3086609"/>
              <a:ext cx="601495" cy="54825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16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939740" y="4280374"/>
              <a:ext cx="601495" cy="54825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16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Oval 76"/>
          <p:cNvSpPr/>
          <p:nvPr/>
        </p:nvSpPr>
        <p:spPr>
          <a:xfrm>
            <a:off x="4096029" y="3957723"/>
            <a:ext cx="601495" cy="548254"/>
          </a:xfrm>
          <a:prstGeom prst="ellipse">
            <a:avLst/>
          </a:prstGeom>
          <a:solidFill>
            <a:schemeClr val="accent6">
              <a:lumMod val="40000"/>
              <a:lumOff val="60000"/>
              <a:alpha val="1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212401" y="3982350"/>
            <a:ext cx="601495" cy="548254"/>
          </a:xfrm>
          <a:prstGeom prst="ellipse">
            <a:avLst/>
          </a:prstGeom>
          <a:solidFill>
            <a:schemeClr val="accent6">
              <a:lumMod val="40000"/>
              <a:lumOff val="60000"/>
              <a:alpha val="16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470161" y="1241736"/>
            <a:ext cx="2027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Max aggregate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62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1" grpId="0" animBg="1"/>
      <p:bldP spid="77" grpId="0" animBg="1"/>
      <p:bldP spid="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Distance-based Influence</a:t>
            </a:r>
            <a:endParaRPr lang="en-US" dirty="0"/>
          </a:p>
        </p:txBody>
      </p:sp>
      <p:pic>
        <p:nvPicPr>
          <p:cNvPr id="5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665" y="5769815"/>
            <a:ext cx="397623" cy="52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dithcohen\Documents\Dropbox\mytalks\MSR 201310\lego_chima_crag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749" y="3076562"/>
            <a:ext cx="387391" cy="38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11" y="3161794"/>
            <a:ext cx="301099" cy="37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42" y="4278505"/>
            <a:ext cx="261664" cy="3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edithcohen\Documents\Dropbox\mytalks\MSR 201310\lego_ninja_Ka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813" y="3106407"/>
            <a:ext cx="490487" cy="4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12" y="3048001"/>
            <a:ext cx="601091" cy="55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edithcohen\Documents\Dropbox\mytalks\MSR 201310\lego_ninja_Lloy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199" y="4411014"/>
            <a:ext cx="354205" cy="35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987" y="4758698"/>
            <a:ext cx="896305" cy="56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edithcohen\Documents\Dropbox\mytalks\MSR 201310\lego_starwars_yod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726" y="4981275"/>
            <a:ext cx="617137" cy="62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20" y="5680047"/>
            <a:ext cx="455333" cy="56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300" y="5003333"/>
            <a:ext cx="485194" cy="48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259" y="3527717"/>
            <a:ext cx="447553" cy="41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3773677" y="3460883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763120" y="3587412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01987" y="3948241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35686" y="3606937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790872" y="3606937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90458" y="4474164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235686" y="4697664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54917" y="5657628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627643" y="4150831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24569" y="5852309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42553" y="5003333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17" idx="6"/>
            <a:endCxn id="18" idx="2"/>
          </p:cNvCxnSpPr>
          <p:nvPr/>
        </p:nvCxnSpPr>
        <p:spPr>
          <a:xfrm>
            <a:off x="3854417" y="3506159"/>
            <a:ext cx="908703" cy="126529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0"/>
            <a:endCxn id="17" idx="4"/>
          </p:cNvCxnSpPr>
          <p:nvPr/>
        </p:nvCxnSpPr>
        <p:spPr>
          <a:xfrm flipV="1">
            <a:off x="3668014" y="3551434"/>
            <a:ext cx="146033" cy="59939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6" idx="5"/>
            <a:endCxn id="24" idx="2"/>
          </p:cNvCxnSpPr>
          <p:nvPr/>
        </p:nvCxnSpPr>
        <p:spPr>
          <a:xfrm flipV="1">
            <a:off x="4293485" y="5702903"/>
            <a:ext cx="761432" cy="22669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1" idx="3"/>
            <a:endCxn id="23" idx="7"/>
          </p:cNvCxnSpPr>
          <p:nvPr/>
        </p:nvCxnSpPr>
        <p:spPr>
          <a:xfrm flipH="1">
            <a:off x="7304602" y="3684227"/>
            <a:ext cx="498094" cy="10266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0" idx="3"/>
            <a:endCxn id="19" idx="7"/>
          </p:cNvCxnSpPr>
          <p:nvPr/>
        </p:nvCxnSpPr>
        <p:spPr>
          <a:xfrm flipH="1">
            <a:off x="6970904" y="3684227"/>
            <a:ext cx="276607" cy="277275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9" idx="4"/>
            <a:endCxn id="23" idx="1"/>
          </p:cNvCxnSpPr>
          <p:nvPr/>
        </p:nvCxnSpPr>
        <p:spPr>
          <a:xfrm>
            <a:off x="6942358" y="4038792"/>
            <a:ext cx="305153" cy="672133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0" idx="4"/>
            <a:endCxn id="23" idx="0"/>
          </p:cNvCxnSpPr>
          <p:nvPr/>
        </p:nvCxnSpPr>
        <p:spPr>
          <a:xfrm>
            <a:off x="7276056" y="3697488"/>
            <a:ext cx="0" cy="1000176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2" idx="1"/>
            <a:endCxn id="19" idx="5"/>
          </p:cNvCxnSpPr>
          <p:nvPr/>
        </p:nvCxnSpPr>
        <p:spPr>
          <a:xfrm flipH="1" flipV="1">
            <a:off x="6970904" y="4025531"/>
            <a:ext cx="1031379" cy="461894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7" idx="5"/>
            <a:endCxn id="23" idx="2"/>
          </p:cNvCxnSpPr>
          <p:nvPr/>
        </p:nvCxnSpPr>
        <p:spPr>
          <a:xfrm flipV="1">
            <a:off x="5911469" y="4742940"/>
            <a:ext cx="1324216" cy="337683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0" idx="5"/>
            <a:endCxn id="22" idx="0"/>
          </p:cNvCxnSpPr>
          <p:nvPr/>
        </p:nvCxnSpPr>
        <p:spPr>
          <a:xfrm>
            <a:off x="7304602" y="3684227"/>
            <a:ext cx="726226" cy="78993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0"/>
            <a:endCxn id="18" idx="5"/>
          </p:cNvCxnSpPr>
          <p:nvPr/>
        </p:nvCxnSpPr>
        <p:spPr>
          <a:xfrm flipH="1" flipV="1">
            <a:off x="4832037" y="3664702"/>
            <a:ext cx="1050887" cy="133863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3" idx="1"/>
            <a:endCxn id="18" idx="6"/>
          </p:cNvCxnSpPr>
          <p:nvPr/>
        </p:nvCxnSpPr>
        <p:spPr>
          <a:xfrm flipH="1" flipV="1">
            <a:off x="4843861" y="3632688"/>
            <a:ext cx="2403649" cy="1078238"/>
          </a:xfrm>
          <a:prstGeom prst="line">
            <a:avLst/>
          </a:prstGeom>
          <a:ln w="25400"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13" descr="C:\Users\edithcohen\Documents\Dropbox\mytalks\MSR 201310\leg_chima_eagl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64286"/>
            <a:ext cx="264949" cy="38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40"/>
          <p:cNvSpPr/>
          <p:nvPr/>
        </p:nvSpPr>
        <p:spPr>
          <a:xfrm>
            <a:off x="4143828" y="5246323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414856" y="4187954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stCxn id="17" idx="5"/>
            <a:endCxn id="42" idx="1"/>
          </p:cNvCxnSpPr>
          <p:nvPr/>
        </p:nvCxnSpPr>
        <p:spPr>
          <a:xfrm>
            <a:off x="3842593" y="3538173"/>
            <a:ext cx="584088" cy="66304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1" idx="5"/>
            <a:endCxn id="24" idx="0"/>
          </p:cNvCxnSpPr>
          <p:nvPr/>
        </p:nvCxnSpPr>
        <p:spPr>
          <a:xfrm>
            <a:off x="4212745" y="5323613"/>
            <a:ext cx="882543" cy="3340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1" idx="7"/>
            <a:endCxn id="42" idx="4"/>
          </p:cNvCxnSpPr>
          <p:nvPr/>
        </p:nvCxnSpPr>
        <p:spPr>
          <a:xfrm flipV="1">
            <a:off x="4212745" y="4278505"/>
            <a:ext cx="242482" cy="981079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6" idx="6"/>
          </p:cNvCxnSpPr>
          <p:nvPr/>
        </p:nvCxnSpPr>
        <p:spPr>
          <a:xfrm flipV="1">
            <a:off x="4305310" y="5080623"/>
            <a:ext cx="1537244" cy="816962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4" idx="7"/>
            <a:endCxn id="27" idx="6"/>
          </p:cNvCxnSpPr>
          <p:nvPr/>
        </p:nvCxnSpPr>
        <p:spPr>
          <a:xfrm flipV="1">
            <a:off x="5123833" y="5048608"/>
            <a:ext cx="799461" cy="62228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41" idx="5"/>
          </p:cNvCxnSpPr>
          <p:nvPr/>
        </p:nvCxnSpPr>
        <p:spPr>
          <a:xfrm flipH="1">
            <a:off x="4212745" y="5048608"/>
            <a:ext cx="1629809" cy="275004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1" idx="7"/>
            <a:endCxn id="26" idx="7"/>
          </p:cNvCxnSpPr>
          <p:nvPr/>
        </p:nvCxnSpPr>
        <p:spPr>
          <a:xfrm>
            <a:off x="4212745" y="5259584"/>
            <a:ext cx="80741" cy="605986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5" idx="7"/>
            <a:endCxn id="18" idx="3"/>
          </p:cNvCxnSpPr>
          <p:nvPr/>
        </p:nvCxnSpPr>
        <p:spPr>
          <a:xfrm flipV="1">
            <a:off x="3696559" y="3664702"/>
            <a:ext cx="1078385" cy="499390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6"/>
            <a:endCxn id="21" idx="4"/>
          </p:cNvCxnSpPr>
          <p:nvPr/>
        </p:nvCxnSpPr>
        <p:spPr>
          <a:xfrm>
            <a:off x="7316426" y="3652213"/>
            <a:ext cx="514816" cy="45275"/>
          </a:xfrm>
          <a:prstGeom prst="line">
            <a:avLst/>
          </a:prstGeom>
          <a:ln w="254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8" idx="4"/>
            <a:endCxn id="42" idx="7"/>
          </p:cNvCxnSpPr>
          <p:nvPr/>
        </p:nvCxnSpPr>
        <p:spPr>
          <a:xfrm flipH="1">
            <a:off x="4483772" y="3677963"/>
            <a:ext cx="319719" cy="52325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2" idx="3"/>
            <a:endCxn id="25" idx="6"/>
          </p:cNvCxnSpPr>
          <p:nvPr/>
        </p:nvCxnSpPr>
        <p:spPr>
          <a:xfrm flipH="1" flipV="1">
            <a:off x="3708384" y="4196106"/>
            <a:ext cx="718297" cy="69138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3" idx="7"/>
            <a:endCxn id="22" idx="3"/>
          </p:cNvCxnSpPr>
          <p:nvPr/>
        </p:nvCxnSpPr>
        <p:spPr>
          <a:xfrm flipV="1">
            <a:off x="7304602" y="4551453"/>
            <a:ext cx="697681" cy="15947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21" idx="4"/>
          </p:cNvCxnSpPr>
          <p:nvPr/>
        </p:nvCxnSpPr>
        <p:spPr>
          <a:xfrm flipH="1" flipV="1">
            <a:off x="7831242" y="3697488"/>
            <a:ext cx="236537" cy="796001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001721" y="4775358"/>
            <a:ext cx="601495" cy="548254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/>
              <p:cNvSpPr txBox="1">
                <a:spLocks/>
              </p:cNvSpPr>
              <p:nvPr/>
            </p:nvSpPr>
            <p:spPr>
              <a:xfrm>
                <a:off x="507744" y="1590826"/>
                <a:ext cx="8534400" cy="7190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 smtClean="0"/>
                  <a:t>Utility: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ij</m:t>
                        </m:r>
                      </m:sub>
                    </m:sSub>
                    <m:r>
                      <a:rPr lang="en-US" sz="2800" b="0" i="0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e</m:t>
                        </m:r>
                      </m:e>
                      <m:sup>
                        <m:r>
                          <a:rPr lang="en-US" sz="2800" b="0" i="0" smtClean="0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charset="0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charset="0"/>
                              </a:rPr>
                              <m:t>ij</m:t>
                            </m:r>
                          </m:sub>
                        </m:sSub>
                      </m:sup>
                    </m:sSup>
                    <m:r>
                      <a:rPr lang="en-US" sz="2800" b="0" i="0" smtClean="0">
                        <a:latin typeface="Cambria Math" charset="0"/>
                      </a:rPr>
                      <m:t>      </m:t>
                    </m:r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𝑆𝑗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𝑆𝑗</m:t>
                            </m:r>
                          </m:sub>
                        </m:sSub>
                      </m:sup>
                    </m:sSup>
                    <m:r>
                      <a:rPr lang="en-US" sz="2800" b="0" i="0" smtClean="0">
                        <a:latin typeface="Cambria Math" charset="0"/>
                      </a:rPr>
                      <m:t>       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</a:rPr>
                      <m:t>Inf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𝑆𝑗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7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44" y="1590826"/>
                <a:ext cx="8534400" cy="719086"/>
              </a:xfrm>
              <a:prstGeom prst="rect">
                <a:avLst/>
              </a:prstGeom>
              <a:blipFill rotWithShape="0">
                <a:blip r:embed="rId15"/>
                <a:stretch>
                  <a:fillRect l="-1429" t="-2542" b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50985" y="5407511"/>
                <a:ext cx="2354684" cy="5291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</a:rPr>
                      <m:t>2</m:t>
                    </m:r>
                    <m:r>
                      <a:rPr lang="en-US" sz="2000" b="0" i="1" smtClean="0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𝑒</m:t>
                        </m:r>
                      </m:den>
                    </m:f>
                    <m:r>
                      <a:rPr lang="en-US" sz="2000" b="0" i="1" smtClean="0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endParaRPr 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85" y="5407511"/>
                <a:ext cx="2354684" cy="529184"/>
              </a:xfrm>
              <a:prstGeom prst="rect">
                <a:avLst/>
              </a:prstGeom>
              <a:blipFill rotWithShape="0">
                <a:blip r:embed="rId16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/>
          <p:cNvSpPr/>
          <p:nvPr/>
        </p:nvSpPr>
        <p:spPr>
          <a:xfrm>
            <a:off x="3560130" y="3021530"/>
            <a:ext cx="601495" cy="548254"/>
          </a:xfrm>
          <a:prstGeom prst="ellipse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556079" y="3056723"/>
            <a:ext cx="3007792" cy="2279529"/>
            <a:chOff x="5533443" y="3086609"/>
            <a:chExt cx="3007792" cy="2279529"/>
          </a:xfrm>
        </p:grpSpPr>
        <p:sp>
          <p:nvSpPr>
            <p:cNvPr id="72" name="Oval 71"/>
            <p:cNvSpPr/>
            <p:nvPr/>
          </p:nvSpPr>
          <p:spPr>
            <a:xfrm>
              <a:off x="5533443" y="4817884"/>
              <a:ext cx="601495" cy="54825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16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476334" y="3487628"/>
              <a:ext cx="601495" cy="54825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16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934937" y="3098626"/>
              <a:ext cx="601495" cy="54825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16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646806" y="3086609"/>
              <a:ext cx="601495" cy="54825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16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939740" y="4280374"/>
              <a:ext cx="601495" cy="54825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16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Oval 76"/>
          <p:cNvSpPr/>
          <p:nvPr/>
        </p:nvSpPr>
        <p:spPr>
          <a:xfrm>
            <a:off x="4002288" y="4086035"/>
            <a:ext cx="601495" cy="548254"/>
          </a:xfrm>
          <a:prstGeom prst="ellipse">
            <a:avLst/>
          </a:prstGeom>
          <a:solidFill>
            <a:schemeClr val="accent6">
              <a:lumMod val="40000"/>
              <a:lumOff val="60000"/>
              <a:alpha val="1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131010" y="4004565"/>
            <a:ext cx="601495" cy="548254"/>
          </a:xfrm>
          <a:prstGeom prst="ellipse">
            <a:avLst/>
          </a:prstGeom>
          <a:solidFill>
            <a:schemeClr val="accent6">
              <a:lumMod val="40000"/>
              <a:lumOff val="60000"/>
              <a:alpha val="16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148597" y="4352446"/>
            <a:ext cx="2924390" cy="871537"/>
            <a:chOff x="222879" y="4352446"/>
            <a:chExt cx="2924390" cy="871537"/>
          </a:xfrm>
        </p:grpSpPr>
        <p:pic>
          <p:nvPicPr>
            <p:cNvPr id="80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13" y="4352446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222879" y="4581468"/>
                  <a:ext cx="292439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𝐼𝑛𝑓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              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879" y="4581468"/>
                  <a:ext cx="2924390" cy="58477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3" name="Oval 82"/>
          <p:cNvSpPr/>
          <p:nvPr/>
        </p:nvSpPr>
        <p:spPr>
          <a:xfrm flipH="1">
            <a:off x="4803490" y="5730776"/>
            <a:ext cx="602591" cy="548254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10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88" y="4550258"/>
            <a:ext cx="455333" cy="56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Oval 84"/>
          <p:cNvSpPr/>
          <p:nvPr/>
        </p:nvSpPr>
        <p:spPr>
          <a:xfrm>
            <a:off x="3726332" y="4969450"/>
            <a:ext cx="601495" cy="548254"/>
          </a:xfrm>
          <a:prstGeom prst="ellipse">
            <a:avLst/>
          </a:prstGeom>
          <a:solidFill>
            <a:schemeClr val="accent3">
              <a:lumMod val="40000"/>
              <a:lumOff val="60000"/>
              <a:alpha val="16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4499244" y="3074890"/>
            <a:ext cx="601495" cy="548254"/>
          </a:xfrm>
          <a:prstGeom prst="ellipse">
            <a:avLst/>
          </a:prstGeom>
          <a:solidFill>
            <a:schemeClr val="accent3">
              <a:lumMod val="40000"/>
              <a:lumOff val="60000"/>
              <a:alpha val="16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3872664" y="5805738"/>
            <a:ext cx="601495" cy="548254"/>
          </a:xfrm>
          <a:prstGeom prst="ellipse">
            <a:avLst/>
          </a:prstGeom>
          <a:solidFill>
            <a:schemeClr val="accent6">
              <a:lumMod val="40000"/>
              <a:lumOff val="60000"/>
              <a:alpha val="1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3470161" y="1241736"/>
            <a:ext cx="2027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Max aggregate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0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1" grpId="0" animBg="1"/>
      <p:bldP spid="77" grpId="0" animBg="1"/>
      <p:bldP spid="78" grpId="0" animBg="1"/>
      <p:bldP spid="83" grpId="0" animBg="1"/>
      <p:bldP spid="85" grpId="0" animBg="1"/>
      <p:bldP spid="86" grpId="0" animBg="1"/>
      <p:bldP spid="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edge lengths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81000" y="1135084"/>
                <a:ext cx="8229600" cy="990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 smtClean="0"/>
                  <a:t>Utility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800" dirty="0" smtClean="0"/>
                  <a:t> should 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decrease with path length and increase with path multiplicity</a:t>
                </a:r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35084"/>
                <a:ext cx="8229600" cy="990600"/>
              </a:xfrm>
              <a:prstGeom prst="rect">
                <a:avLst/>
              </a:prstGeom>
              <a:blipFill rotWithShape="0">
                <a:blip r:embed="rId2"/>
                <a:stretch>
                  <a:fillRect l="-1479" t="-4848" b="-15152"/>
                </a:stretch>
              </a:blip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1392651" y="3003855"/>
            <a:ext cx="942283" cy="3171501"/>
            <a:chOff x="1392651" y="3003855"/>
            <a:chExt cx="942283" cy="3171501"/>
          </a:xfrm>
        </p:grpSpPr>
        <p:pic>
          <p:nvPicPr>
            <p:cNvPr id="13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651" y="5540344"/>
              <a:ext cx="942283" cy="635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3003855"/>
              <a:ext cx="679586" cy="707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>
            <a:xfrm flipH="1" flipV="1">
              <a:off x="1784448" y="4714799"/>
              <a:ext cx="39672" cy="7487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1784448" y="5463561"/>
              <a:ext cx="79344" cy="888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744776" y="4625944"/>
              <a:ext cx="79344" cy="888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921658" y="3758064"/>
              <a:ext cx="79344" cy="888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1824120" y="3846919"/>
              <a:ext cx="137210" cy="823453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16" y="5570245"/>
            <a:ext cx="942283" cy="63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edithcohen\Documents\Dropbox\mytalks\MSR 201310\lego_starwars_yo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665" y="3033756"/>
            <a:ext cx="679586" cy="70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>
            <a:endCxn id="29" idx="4"/>
          </p:cNvCxnSpPr>
          <p:nvPr/>
        </p:nvCxnSpPr>
        <p:spPr>
          <a:xfrm flipH="1" flipV="1">
            <a:off x="7120113" y="4744700"/>
            <a:ext cx="39672" cy="74876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120113" y="5493462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80441" y="4655845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257323" y="3787965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9" idx="6"/>
            <a:endCxn id="30" idx="4"/>
          </p:cNvCxnSpPr>
          <p:nvPr/>
        </p:nvCxnSpPr>
        <p:spPr>
          <a:xfrm flipV="1">
            <a:off x="7159785" y="3876820"/>
            <a:ext cx="137210" cy="823453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450517" y="4678569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64862" y="4687035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01406" y="4764452"/>
            <a:ext cx="79344" cy="8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endCxn id="30" idx="5"/>
          </p:cNvCxnSpPr>
          <p:nvPr/>
        </p:nvCxnSpPr>
        <p:spPr>
          <a:xfrm flipH="1" flipV="1">
            <a:off x="7325047" y="3863807"/>
            <a:ext cx="976359" cy="945073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5" idx="5"/>
            <a:endCxn id="30" idx="4"/>
          </p:cNvCxnSpPr>
          <p:nvPr/>
        </p:nvCxnSpPr>
        <p:spPr>
          <a:xfrm flipH="1" flipV="1">
            <a:off x="7296995" y="3876820"/>
            <a:ext cx="535591" cy="886057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4" idx="0"/>
            <a:endCxn id="30" idx="5"/>
          </p:cNvCxnSpPr>
          <p:nvPr/>
        </p:nvCxnSpPr>
        <p:spPr>
          <a:xfrm flipH="1" flipV="1">
            <a:off x="7325047" y="3863807"/>
            <a:ext cx="165142" cy="81476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4" idx="3"/>
          </p:cNvCxnSpPr>
          <p:nvPr/>
        </p:nvCxnSpPr>
        <p:spPr>
          <a:xfrm flipV="1">
            <a:off x="7187837" y="4754411"/>
            <a:ext cx="274300" cy="752064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5" idx="0"/>
            <a:endCxn id="35" idx="4"/>
          </p:cNvCxnSpPr>
          <p:nvPr/>
        </p:nvCxnSpPr>
        <p:spPr>
          <a:xfrm flipV="1">
            <a:off x="7199458" y="4775890"/>
            <a:ext cx="605076" cy="794355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5" idx="0"/>
          </p:cNvCxnSpPr>
          <p:nvPr/>
        </p:nvCxnSpPr>
        <p:spPr>
          <a:xfrm flipV="1">
            <a:off x="7199458" y="4808880"/>
            <a:ext cx="1181292" cy="761365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/>
              <p:cNvSpPr txBox="1">
                <a:spLocks/>
              </p:cNvSpPr>
              <p:nvPr/>
            </p:nvSpPr>
            <p:spPr>
              <a:xfrm>
                <a:off x="457200" y="2153835"/>
                <a:ext cx="8229600" cy="99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Randomized:</a:t>
                </a:r>
                <a:r>
                  <a:rPr lang="en-US" sz="2800" dirty="0" smtClean="0"/>
                  <a:t> Edge lengths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∼</m:t>
                    </m:r>
                    <m:r>
                      <a:rPr lang="en-US" sz="2800" b="0" i="1" smtClean="0">
                        <a:latin typeface="Cambria Math" charset="0"/>
                      </a:rPr>
                      <m:t>𝐸𝑥𝑝</m:t>
                    </m:r>
                    <m:r>
                      <a:rPr lang="en-US" sz="2800" b="0" i="1" smtClean="0">
                        <a:latin typeface="Cambria Math" charset="0"/>
                      </a:rPr>
                      <m:t>[</m:t>
                    </m:r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sz="2800" dirty="0" smtClean="0"/>
                  <a:t> drawn independently from Weibull/ Exponential distribution</a:t>
                </a:r>
              </a:p>
            </p:txBody>
          </p:sp>
        </mc:Choice>
        <mc:Fallback xmlns="">
          <p:sp>
            <p:nvSpPr>
              <p:cNvPr id="4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53835"/>
                <a:ext cx="8229600" cy="990600"/>
              </a:xfrm>
              <a:prstGeom prst="rect">
                <a:avLst/>
              </a:prstGeom>
              <a:blipFill rotWithShape="0">
                <a:blip r:embed="rId5"/>
                <a:stretch>
                  <a:fillRect l="-1481" t="-5521" b="-12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464285" y="3359764"/>
            <a:ext cx="1821460" cy="914003"/>
            <a:chOff x="3464285" y="3359764"/>
            <a:chExt cx="1821460" cy="9140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464285" y="3359764"/>
                  <a:ext cx="182146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𝑑𝑒𝑡𝑒𝑟𝑚𝑖𝑛𝑖𝑠𝑡𝑖𝑐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4285" y="3359764"/>
                  <a:ext cx="1821460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996546" y="3565881"/>
                  <a:ext cx="68319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=</m:t>
                        </m:r>
                      </m:oMath>
                    </m:oMathPara>
                  </a14:m>
                  <a:endParaRPr lang="en-US" sz="4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546" y="3565881"/>
                  <a:ext cx="683199" cy="70788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3373273" y="4405669"/>
            <a:ext cx="1643527" cy="928161"/>
            <a:chOff x="3373273" y="4405669"/>
            <a:chExt cx="1643527" cy="9281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763947" y="4625944"/>
                  <a:ext cx="75693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≪</m:t>
                        </m:r>
                      </m:oMath>
                    </m:oMathPara>
                  </a14:m>
                  <a:endParaRPr lang="en-US" sz="4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3947" y="4625944"/>
                  <a:ext cx="756938" cy="70788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3373273" y="4405669"/>
                  <a:ext cx="164352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𝑟𝑎𝑛𝑑𝑜𝑚𝑖𝑧𝑒𝑑</m:t>
                        </m:r>
                      </m:oMath>
                    </m:oMathPara>
                  </a14:m>
                  <a:endParaRPr lang="en-US" sz="2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3273" y="4405669"/>
                  <a:ext cx="1643527" cy="4001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5956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Reverse-rank Influence</a:t>
            </a:r>
            <a:endParaRPr lang="en-US" dirty="0"/>
          </a:p>
        </p:txBody>
      </p:sp>
      <p:pic>
        <p:nvPicPr>
          <p:cNvPr id="5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665" y="5769815"/>
            <a:ext cx="397623" cy="52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dithcohen\Documents\Dropbox\mytalks\MSR 201310\lego_chima_crag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749" y="3076562"/>
            <a:ext cx="387391" cy="38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11" y="3161794"/>
            <a:ext cx="301099" cy="37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42" y="4278505"/>
            <a:ext cx="261664" cy="3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edithcohen\Documents\Dropbox\mytalks\MSR 201310\lego_ninja_Ka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813" y="3106407"/>
            <a:ext cx="490487" cy="4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12" y="3048001"/>
            <a:ext cx="601091" cy="55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edithcohen\Documents\Dropbox\mytalks\MSR 201310\lego_ninja_Lloy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199" y="4411014"/>
            <a:ext cx="354205" cy="35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987" y="4758698"/>
            <a:ext cx="896305" cy="56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edithcohen\Documents\Dropbox\mytalks\MSR 201310\lego_starwars_yod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726" y="4981275"/>
            <a:ext cx="617137" cy="62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20" y="5680047"/>
            <a:ext cx="455333" cy="56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300" y="5003333"/>
            <a:ext cx="485194" cy="48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259" y="3527717"/>
            <a:ext cx="447553" cy="41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3773677" y="3460883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763120" y="3587412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01987" y="3948241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35686" y="3606937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790872" y="3606937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90458" y="4474164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235686" y="4697664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54917" y="5657628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627643" y="4150831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24569" y="5852309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42553" y="5003333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17" idx="6"/>
            <a:endCxn id="18" idx="2"/>
          </p:cNvCxnSpPr>
          <p:nvPr/>
        </p:nvCxnSpPr>
        <p:spPr>
          <a:xfrm>
            <a:off x="3854417" y="3506159"/>
            <a:ext cx="908703" cy="126529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0"/>
            <a:endCxn id="17" idx="4"/>
          </p:cNvCxnSpPr>
          <p:nvPr/>
        </p:nvCxnSpPr>
        <p:spPr>
          <a:xfrm flipV="1">
            <a:off x="3668014" y="3551434"/>
            <a:ext cx="146033" cy="59939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6" idx="5"/>
            <a:endCxn id="24" idx="2"/>
          </p:cNvCxnSpPr>
          <p:nvPr/>
        </p:nvCxnSpPr>
        <p:spPr>
          <a:xfrm flipV="1">
            <a:off x="4293485" y="5702903"/>
            <a:ext cx="761432" cy="22669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1" idx="3"/>
            <a:endCxn id="23" idx="7"/>
          </p:cNvCxnSpPr>
          <p:nvPr/>
        </p:nvCxnSpPr>
        <p:spPr>
          <a:xfrm flipH="1">
            <a:off x="7304602" y="3684227"/>
            <a:ext cx="498094" cy="10266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0" idx="3"/>
            <a:endCxn id="19" idx="7"/>
          </p:cNvCxnSpPr>
          <p:nvPr/>
        </p:nvCxnSpPr>
        <p:spPr>
          <a:xfrm flipH="1">
            <a:off x="6970904" y="3684227"/>
            <a:ext cx="276607" cy="277275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9" idx="4"/>
            <a:endCxn id="23" idx="1"/>
          </p:cNvCxnSpPr>
          <p:nvPr/>
        </p:nvCxnSpPr>
        <p:spPr>
          <a:xfrm>
            <a:off x="6942358" y="4038792"/>
            <a:ext cx="305153" cy="672133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0" idx="4"/>
            <a:endCxn id="23" idx="0"/>
          </p:cNvCxnSpPr>
          <p:nvPr/>
        </p:nvCxnSpPr>
        <p:spPr>
          <a:xfrm>
            <a:off x="7276056" y="3697488"/>
            <a:ext cx="0" cy="1000176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2" idx="1"/>
            <a:endCxn id="19" idx="5"/>
          </p:cNvCxnSpPr>
          <p:nvPr/>
        </p:nvCxnSpPr>
        <p:spPr>
          <a:xfrm flipH="1" flipV="1">
            <a:off x="6970904" y="4025531"/>
            <a:ext cx="1031379" cy="461894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7" idx="5"/>
            <a:endCxn id="23" idx="2"/>
          </p:cNvCxnSpPr>
          <p:nvPr/>
        </p:nvCxnSpPr>
        <p:spPr>
          <a:xfrm flipV="1">
            <a:off x="5911469" y="4742940"/>
            <a:ext cx="1324216" cy="337683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0" idx="5"/>
            <a:endCxn id="22" idx="0"/>
          </p:cNvCxnSpPr>
          <p:nvPr/>
        </p:nvCxnSpPr>
        <p:spPr>
          <a:xfrm>
            <a:off x="7304602" y="3684227"/>
            <a:ext cx="726226" cy="78993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0"/>
            <a:endCxn id="18" idx="5"/>
          </p:cNvCxnSpPr>
          <p:nvPr/>
        </p:nvCxnSpPr>
        <p:spPr>
          <a:xfrm flipH="1" flipV="1">
            <a:off x="4832037" y="3664702"/>
            <a:ext cx="1050887" cy="133863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3" idx="1"/>
            <a:endCxn id="18" idx="6"/>
          </p:cNvCxnSpPr>
          <p:nvPr/>
        </p:nvCxnSpPr>
        <p:spPr>
          <a:xfrm flipH="1" flipV="1">
            <a:off x="4843861" y="3632688"/>
            <a:ext cx="2403649" cy="1078238"/>
          </a:xfrm>
          <a:prstGeom prst="line">
            <a:avLst/>
          </a:prstGeom>
          <a:ln w="25400"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13" descr="C:\Users\edithcohen\Documents\Dropbox\mytalks\MSR 201310\leg_chima_eagl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64286"/>
            <a:ext cx="264949" cy="38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40"/>
          <p:cNvSpPr/>
          <p:nvPr/>
        </p:nvSpPr>
        <p:spPr>
          <a:xfrm>
            <a:off x="4143828" y="5246323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414856" y="4187954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stCxn id="17" idx="5"/>
            <a:endCxn id="42" idx="1"/>
          </p:cNvCxnSpPr>
          <p:nvPr/>
        </p:nvCxnSpPr>
        <p:spPr>
          <a:xfrm>
            <a:off x="3842593" y="3538173"/>
            <a:ext cx="584088" cy="66304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1" idx="5"/>
            <a:endCxn id="24" idx="0"/>
          </p:cNvCxnSpPr>
          <p:nvPr/>
        </p:nvCxnSpPr>
        <p:spPr>
          <a:xfrm>
            <a:off x="4212745" y="5323613"/>
            <a:ext cx="882543" cy="3340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1" idx="7"/>
            <a:endCxn id="42" idx="4"/>
          </p:cNvCxnSpPr>
          <p:nvPr/>
        </p:nvCxnSpPr>
        <p:spPr>
          <a:xfrm flipV="1">
            <a:off x="4212745" y="4278505"/>
            <a:ext cx="242482" cy="981079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6" idx="6"/>
          </p:cNvCxnSpPr>
          <p:nvPr/>
        </p:nvCxnSpPr>
        <p:spPr>
          <a:xfrm flipV="1">
            <a:off x="4305310" y="5080623"/>
            <a:ext cx="1537244" cy="816962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4" idx="7"/>
            <a:endCxn id="27" idx="6"/>
          </p:cNvCxnSpPr>
          <p:nvPr/>
        </p:nvCxnSpPr>
        <p:spPr>
          <a:xfrm flipV="1">
            <a:off x="5123833" y="5048608"/>
            <a:ext cx="799461" cy="62228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41" idx="5"/>
          </p:cNvCxnSpPr>
          <p:nvPr/>
        </p:nvCxnSpPr>
        <p:spPr>
          <a:xfrm flipH="1">
            <a:off x="4212745" y="5048608"/>
            <a:ext cx="1629809" cy="275004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1" idx="7"/>
            <a:endCxn id="26" idx="7"/>
          </p:cNvCxnSpPr>
          <p:nvPr/>
        </p:nvCxnSpPr>
        <p:spPr>
          <a:xfrm>
            <a:off x="4212745" y="5259584"/>
            <a:ext cx="80741" cy="605986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5" idx="7"/>
            <a:endCxn id="18" idx="3"/>
          </p:cNvCxnSpPr>
          <p:nvPr/>
        </p:nvCxnSpPr>
        <p:spPr>
          <a:xfrm flipV="1">
            <a:off x="3696559" y="3664702"/>
            <a:ext cx="1078385" cy="499390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6"/>
            <a:endCxn id="21" idx="4"/>
          </p:cNvCxnSpPr>
          <p:nvPr/>
        </p:nvCxnSpPr>
        <p:spPr>
          <a:xfrm>
            <a:off x="7316426" y="3652213"/>
            <a:ext cx="514816" cy="45275"/>
          </a:xfrm>
          <a:prstGeom prst="line">
            <a:avLst/>
          </a:prstGeom>
          <a:ln w="254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8" idx="4"/>
            <a:endCxn id="42" idx="7"/>
          </p:cNvCxnSpPr>
          <p:nvPr/>
        </p:nvCxnSpPr>
        <p:spPr>
          <a:xfrm flipH="1">
            <a:off x="4483772" y="3677963"/>
            <a:ext cx="319719" cy="52325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2" idx="3"/>
            <a:endCxn id="25" idx="6"/>
          </p:cNvCxnSpPr>
          <p:nvPr/>
        </p:nvCxnSpPr>
        <p:spPr>
          <a:xfrm flipH="1" flipV="1">
            <a:off x="3708384" y="4196106"/>
            <a:ext cx="718297" cy="69138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3" idx="7"/>
            <a:endCxn id="22" idx="3"/>
          </p:cNvCxnSpPr>
          <p:nvPr/>
        </p:nvCxnSpPr>
        <p:spPr>
          <a:xfrm flipV="1">
            <a:off x="7304602" y="4551453"/>
            <a:ext cx="697681" cy="15947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21" idx="4"/>
          </p:cNvCxnSpPr>
          <p:nvPr/>
        </p:nvCxnSpPr>
        <p:spPr>
          <a:xfrm flipH="1" flipV="1">
            <a:off x="7831242" y="3697488"/>
            <a:ext cx="236537" cy="796001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6958586" y="3084795"/>
            <a:ext cx="601495" cy="548254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/>
              <p:cNvSpPr txBox="1">
                <a:spLocks/>
              </p:cNvSpPr>
              <p:nvPr/>
            </p:nvSpPr>
            <p:spPr>
              <a:xfrm>
                <a:off x="483905" y="1950369"/>
                <a:ext cx="8534400" cy="7190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 smtClean="0"/>
                  <a:t>Utility: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ij</m:t>
                        </m:r>
                      </m:sub>
                    </m:sSub>
                    <m:r>
                      <a:rPr lang="en-US" sz="28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I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𝑁𝑁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)</m:t>
                        </m:r>
                      </m:sub>
                    </m:sSub>
                    <m:r>
                      <a:rPr lang="en-US" sz="2800" b="0" i="0" smtClean="0">
                        <a:latin typeface="Cambria Math" charset="0"/>
                      </a:rPr>
                      <m:t>    </m:t>
                    </m:r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𝑆𝑗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NN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j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S</m:t>
                        </m:r>
                      </m:sub>
                    </m:sSub>
                    <m:r>
                      <a:rPr lang="en-US" sz="2800" b="0" i="0" smtClean="0">
                        <a:latin typeface="Cambria Math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Inf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𝑆𝑗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05" y="1950369"/>
                <a:ext cx="8534400" cy="719086"/>
              </a:xfrm>
              <a:prstGeom prst="rect">
                <a:avLst/>
              </a:prstGeom>
              <a:blipFill rotWithShape="0">
                <a:blip r:embed="rId15"/>
                <a:stretch>
                  <a:fillRect l="-1429" t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83905" y="4715063"/>
                <a:ext cx="24114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𝐼𝑛𝑓</m:t>
                    </m:r>
                    <m:d>
                      <m:dPr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       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 smtClean="0"/>
                  <a:t>2</a:t>
                </a:r>
                <a:endParaRPr lang="en-US" sz="32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05" y="4715063"/>
                <a:ext cx="2411429" cy="584775"/>
              </a:xfrm>
              <a:prstGeom prst="rect">
                <a:avLst/>
              </a:prstGeom>
              <a:blipFill rotWithShape="0">
                <a:blip r:embed="rId16"/>
                <a:stretch>
                  <a:fillRect t="-12500" r="-555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476334" y="3086609"/>
            <a:ext cx="1771967" cy="949273"/>
            <a:chOff x="6476334" y="3086609"/>
            <a:chExt cx="1771967" cy="949273"/>
          </a:xfrm>
        </p:grpSpPr>
        <p:sp>
          <p:nvSpPr>
            <p:cNvPr id="73" name="Oval 72"/>
            <p:cNvSpPr/>
            <p:nvPr/>
          </p:nvSpPr>
          <p:spPr>
            <a:xfrm>
              <a:off x="6476334" y="3487628"/>
              <a:ext cx="601495" cy="54825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16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646806" y="3086609"/>
              <a:ext cx="601495" cy="54825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16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Content Placeholder 2"/>
          <p:cNvSpPr txBox="1">
            <a:spLocks/>
          </p:cNvSpPr>
          <p:nvPr/>
        </p:nvSpPr>
        <p:spPr>
          <a:xfrm>
            <a:off x="495920" y="1113580"/>
            <a:ext cx="8534400" cy="719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(special case) reverse NN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  <p:pic>
        <p:nvPicPr>
          <p:cNvPr id="80" name="Picture 5" descr="C:\Users\edithcohen\Documents\Dropbox\mytalks\MSR 201310\lego_ninja_Kai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27" y="4804328"/>
            <a:ext cx="371596" cy="35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4041306" y="1594649"/>
            <a:ext cx="2027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Max aggregate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8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Reverse-rank Influence</a:t>
            </a:r>
            <a:endParaRPr lang="en-US" dirty="0"/>
          </a:p>
        </p:txBody>
      </p:sp>
      <p:pic>
        <p:nvPicPr>
          <p:cNvPr id="5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665" y="5769815"/>
            <a:ext cx="397623" cy="52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dithcohen\Documents\Dropbox\mytalks\MSR 201310\lego_chima_cragg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749" y="3076562"/>
            <a:ext cx="387391" cy="38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11" y="3161794"/>
            <a:ext cx="301099" cy="37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42" y="4278505"/>
            <a:ext cx="261664" cy="3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edithcohen\Documents\Dropbox\mytalks\MSR 201310\lego_ninja_Ka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813" y="3106407"/>
            <a:ext cx="490487" cy="4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12" y="3048001"/>
            <a:ext cx="601091" cy="55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edithcohen\Documents\Dropbox\mytalks\MSR 201310\lego_ninja_Lloy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199" y="4411014"/>
            <a:ext cx="354205" cy="35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987" y="4758698"/>
            <a:ext cx="896305" cy="56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edithcohen\Documents\Dropbox\mytalks\MSR 201310\lego_starwars_yod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726" y="4981275"/>
            <a:ext cx="617137" cy="62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20" y="5680047"/>
            <a:ext cx="455333" cy="56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300" y="5003333"/>
            <a:ext cx="485194" cy="48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259" y="3527717"/>
            <a:ext cx="447553" cy="41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3773677" y="3460883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763120" y="3587412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01987" y="3948241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35686" y="3606937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790872" y="3606937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90458" y="4474164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235686" y="4697664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54917" y="5657628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627643" y="4150831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24569" y="5852309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42553" y="5003333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17" idx="6"/>
            <a:endCxn id="18" idx="2"/>
          </p:cNvCxnSpPr>
          <p:nvPr/>
        </p:nvCxnSpPr>
        <p:spPr>
          <a:xfrm>
            <a:off x="3854417" y="3506159"/>
            <a:ext cx="908703" cy="126529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0"/>
            <a:endCxn id="17" idx="4"/>
          </p:cNvCxnSpPr>
          <p:nvPr/>
        </p:nvCxnSpPr>
        <p:spPr>
          <a:xfrm flipV="1">
            <a:off x="3668014" y="3551434"/>
            <a:ext cx="146033" cy="59939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6" idx="5"/>
            <a:endCxn id="24" idx="2"/>
          </p:cNvCxnSpPr>
          <p:nvPr/>
        </p:nvCxnSpPr>
        <p:spPr>
          <a:xfrm flipV="1">
            <a:off x="4293485" y="5702903"/>
            <a:ext cx="761432" cy="22669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1" idx="3"/>
            <a:endCxn id="23" idx="7"/>
          </p:cNvCxnSpPr>
          <p:nvPr/>
        </p:nvCxnSpPr>
        <p:spPr>
          <a:xfrm flipH="1">
            <a:off x="7304602" y="3684227"/>
            <a:ext cx="498094" cy="10266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0" idx="3"/>
            <a:endCxn id="19" idx="7"/>
          </p:cNvCxnSpPr>
          <p:nvPr/>
        </p:nvCxnSpPr>
        <p:spPr>
          <a:xfrm flipH="1">
            <a:off x="6970904" y="3684227"/>
            <a:ext cx="276607" cy="277275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9" idx="4"/>
            <a:endCxn id="23" idx="1"/>
          </p:cNvCxnSpPr>
          <p:nvPr/>
        </p:nvCxnSpPr>
        <p:spPr>
          <a:xfrm>
            <a:off x="6942358" y="4038792"/>
            <a:ext cx="305153" cy="672133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0" idx="4"/>
            <a:endCxn id="23" idx="0"/>
          </p:cNvCxnSpPr>
          <p:nvPr/>
        </p:nvCxnSpPr>
        <p:spPr>
          <a:xfrm>
            <a:off x="7276056" y="3697488"/>
            <a:ext cx="0" cy="1000176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2" idx="1"/>
            <a:endCxn id="19" idx="5"/>
          </p:cNvCxnSpPr>
          <p:nvPr/>
        </p:nvCxnSpPr>
        <p:spPr>
          <a:xfrm flipH="1" flipV="1">
            <a:off x="6970904" y="4025531"/>
            <a:ext cx="1031379" cy="461894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7" idx="5"/>
            <a:endCxn id="23" idx="2"/>
          </p:cNvCxnSpPr>
          <p:nvPr/>
        </p:nvCxnSpPr>
        <p:spPr>
          <a:xfrm flipV="1">
            <a:off x="5911469" y="4742940"/>
            <a:ext cx="1324216" cy="337683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0" idx="5"/>
            <a:endCxn id="22" idx="0"/>
          </p:cNvCxnSpPr>
          <p:nvPr/>
        </p:nvCxnSpPr>
        <p:spPr>
          <a:xfrm>
            <a:off x="7304602" y="3684227"/>
            <a:ext cx="726226" cy="78993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0"/>
            <a:endCxn id="18" idx="5"/>
          </p:cNvCxnSpPr>
          <p:nvPr/>
        </p:nvCxnSpPr>
        <p:spPr>
          <a:xfrm flipH="1" flipV="1">
            <a:off x="4832037" y="3664702"/>
            <a:ext cx="1050887" cy="133863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3" idx="1"/>
            <a:endCxn id="18" idx="6"/>
          </p:cNvCxnSpPr>
          <p:nvPr/>
        </p:nvCxnSpPr>
        <p:spPr>
          <a:xfrm flipH="1" flipV="1">
            <a:off x="4843861" y="3632688"/>
            <a:ext cx="2403649" cy="1078238"/>
          </a:xfrm>
          <a:prstGeom prst="line">
            <a:avLst/>
          </a:prstGeom>
          <a:ln w="25400"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13" descr="C:\Users\edithcohen\Documents\Dropbox\mytalks\MSR 201310\leg_chima_eagl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64286"/>
            <a:ext cx="264949" cy="38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40"/>
          <p:cNvSpPr/>
          <p:nvPr/>
        </p:nvSpPr>
        <p:spPr>
          <a:xfrm>
            <a:off x="4143828" y="5246323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414856" y="4187954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stCxn id="17" idx="5"/>
            <a:endCxn id="42" idx="1"/>
          </p:cNvCxnSpPr>
          <p:nvPr/>
        </p:nvCxnSpPr>
        <p:spPr>
          <a:xfrm>
            <a:off x="3842593" y="3538173"/>
            <a:ext cx="584088" cy="66304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1" idx="5"/>
            <a:endCxn id="24" idx="0"/>
          </p:cNvCxnSpPr>
          <p:nvPr/>
        </p:nvCxnSpPr>
        <p:spPr>
          <a:xfrm>
            <a:off x="4212745" y="5323613"/>
            <a:ext cx="882543" cy="3340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1" idx="7"/>
            <a:endCxn id="42" idx="4"/>
          </p:cNvCxnSpPr>
          <p:nvPr/>
        </p:nvCxnSpPr>
        <p:spPr>
          <a:xfrm flipV="1">
            <a:off x="4212745" y="4278505"/>
            <a:ext cx="242482" cy="981079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6" idx="6"/>
          </p:cNvCxnSpPr>
          <p:nvPr/>
        </p:nvCxnSpPr>
        <p:spPr>
          <a:xfrm flipV="1">
            <a:off x="4305310" y="5080623"/>
            <a:ext cx="1537244" cy="816962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4" idx="7"/>
            <a:endCxn id="27" idx="6"/>
          </p:cNvCxnSpPr>
          <p:nvPr/>
        </p:nvCxnSpPr>
        <p:spPr>
          <a:xfrm flipV="1">
            <a:off x="5123833" y="5048608"/>
            <a:ext cx="799461" cy="62228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41" idx="5"/>
          </p:cNvCxnSpPr>
          <p:nvPr/>
        </p:nvCxnSpPr>
        <p:spPr>
          <a:xfrm flipH="1">
            <a:off x="4212745" y="5048608"/>
            <a:ext cx="1629809" cy="275004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1" idx="7"/>
            <a:endCxn id="26" idx="7"/>
          </p:cNvCxnSpPr>
          <p:nvPr/>
        </p:nvCxnSpPr>
        <p:spPr>
          <a:xfrm>
            <a:off x="4212745" y="5259584"/>
            <a:ext cx="80741" cy="605986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5" idx="7"/>
            <a:endCxn id="18" idx="3"/>
          </p:cNvCxnSpPr>
          <p:nvPr/>
        </p:nvCxnSpPr>
        <p:spPr>
          <a:xfrm flipV="1">
            <a:off x="3696559" y="3664702"/>
            <a:ext cx="1078385" cy="499390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6"/>
            <a:endCxn id="21" idx="4"/>
          </p:cNvCxnSpPr>
          <p:nvPr/>
        </p:nvCxnSpPr>
        <p:spPr>
          <a:xfrm>
            <a:off x="7316426" y="3652213"/>
            <a:ext cx="514816" cy="45275"/>
          </a:xfrm>
          <a:prstGeom prst="line">
            <a:avLst/>
          </a:prstGeom>
          <a:ln w="254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8" idx="4"/>
            <a:endCxn id="42" idx="7"/>
          </p:cNvCxnSpPr>
          <p:nvPr/>
        </p:nvCxnSpPr>
        <p:spPr>
          <a:xfrm flipH="1">
            <a:off x="4483772" y="3677963"/>
            <a:ext cx="319719" cy="52325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2" idx="3"/>
            <a:endCxn id="25" idx="6"/>
          </p:cNvCxnSpPr>
          <p:nvPr/>
        </p:nvCxnSpPr>
        <p:spPr>
          <a:xfrm flipH="1" flipV="1">
            <a:off x="3708384" y="4196106"/>
            <a:ext cx="718297" cy="69138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3" idx="7"/>
            <a:endCxn id="22" idx="3"/>
          </p:cNvCxnSpPr>
          <p:nvPr/>
        </p:nvCxnSpPr>
        <p:spPr>
          <a:xfrm flipV="1">
            <a:off x="7304602" y="4551453"/>
            <a:ext cx="697681" cy="15947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21" idx="4"/>
          </p:cNvCxnSpPr>
          <p:nvPr/>
        </p:nvCxnSpPr>
        <p:spPr>
          <a:xfrm flipH="1" flipV="1">
            <a:off x="7831242" y="3697488"/>
            <a:ext cx="236537" cy="796001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001721" y="4775358"/>
            <a:ext cx="601495" cy="548254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145728" y="3939949"/>
            <a:ext cx="2154115" cy="871537"/>
            <a:chOff x="222879" y="4386263"/>
            <a:chExt cx="2154115" cy="871537"/>
          </a:xfrm>
        </p:grpSpPr>
        <p:pic>
          <p:nvPicPr>
            <p:cNvPr id="64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4386263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222879" y="4581468"/>
                  <a:ext cx="215411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charset="0"/>
                          </a:rPr>
                          <m:t>Inf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       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879" y="4581468"/>
                  <a:ext cx="2154115" cy="58477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/>
              <p:cNvSpPr txBox="1">
                <a:spLocks/>
              </p:cNvSpPr>
              <p:nvPr/>
            </p:nvSpPr>
            <p:spPr>
              <a:xfrm>
                <a:off x="495920" y="1113580"/>
                <a:ext cx="8534400" cy="7190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2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𝑗</m:t>
                        </m:r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:  position of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8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 in increasing distances from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charset="0"/>
                      </a:rPr>
                      <m:t>𝑗</m:t>
                    </m:r>
                  </m:oMath>
                </a14:m>
                <a:endParaRPr lang="en-US" sz="280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20" y="1113580"/>
                <a:ext cx="8534400" cy="719086"/>
              </a:xfrm>
              <a:prstGeom prst="rect">
                <a:avLst/>
              </a:prstGeom>
              <a:blipFill rotWithShape="0">
                <a:blip r:embed="rId17"/>
                <a:stretch>
                  <a:fillRect t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483905" y="1950369"/>
            <a:ext cx="7952132" cy="4715893"/>
            <a:chOff x="483905" y="1950369"/>
            <a:chExt cx="7952132" cy="47158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Content Placeholder 2"/>
                <p:cNvSpPr txBox="1">
                  <a:spLocks/>
                </p:cNvSpPr>
                <p:nvPr/>
              </p:nvSpPr>
              <p:spPr>
                <a:xfrm>
                  <a:off x="483905" y="1950369"/>
                  <a:ext cx="3133844" cy="7190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2800" dirty="0" smtClean="0"/>
                    <a:t>Utility: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j</m:t>
                          </m:r>
                        </m:sub>
                      </m:sSub>
                      <m:r>
                        <a:rPr lang="en-US" sz="2800" b="0" i="0" smtClean="0">
                          <a:latin typeface="Cambria Math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</a:rPr>
                        <m:t>)</m:t>
                      </m:r>
                    </m:oMath>
                  </a14:m>
                  <a:endParaRPr lang="en-US" sz="2800" dirty="0" smtClean="0"/>
                </a:p>
              </p:txBody>
            </p:sp>
          </mc:Choice>
          <mc:Fallback xmlns="">
            <p:sp>
              <p:nvSpPr>
                <p:cNvPr id="7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905" y="1950369"/>
                  <a:ext cx="3133844" cy="71908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3891" t="-8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/>
            <p:cNvSpPr txBox="1"/>
            <p:nvPr/>
          </p:nvSpPr>
          <p:spPr>
            <a:xfrm>
              <a:off x="8095879" y="469611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en-US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377016" y="32442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094934" y="271155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860749" y="270518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871099" y="553898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938755" y="609597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chemeClr val="accent3">
                      <a:lumMod val="50000"/>
                    </a:schemeClr>
                  </a:solidFill>
                </a:rPr>
                <a:t>5</a:t>
              </a:r>
              <a:endParaRPr lang="en-US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042666" y="620459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50000"/>
                    </a:schemeClr>
                  </a:solidFill>
                </a:rPr>
                <a:t>8</a:t>
              </a:r>
              <a:endParaRPr lang="en-US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486208" y="515149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50000"/>
                    </a:schemeClr>
                  </a:solidFill>
                </a:rPr>
                <a:t>8</a:t>
              </a:r>
              <a:endParaRPr lang="en-US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674544" y="281409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chemeClr val="accent3">
                      <a:lumMod val="50000"/>
                    </a:schemeClr>
                  </a:solidFill>
                </a:rPr>
                <a:t>4</a:t>
              </a:r>
              <a:endParaRPr lang="en-US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627643" y="269893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50000"/>
                    </a:schemeClr>
                  </a:solidFill>
                </a:rPr>
                <a:t>4</a:t>
              </a:r>
              <a:endParaRPr lang="en-US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316691" y="439096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50000"/>
                    </a:schemeClr>
                  </a:solidFill>
                </a:rPr>
                <a:t>4</a:t>
              </a:r>
              <a:endParaRPr lang="en-US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873536" y="433250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chemeClr val="accent3">
                      <a:lumMod val="50000"/>
                    </a:schemeClr>
                  </a:solidFill>
                </a:rPr>
                <a:t>4</a:t>
              </a:r>
              <a:endParaRPr lang="en-US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/>
              <p:cNvSpPr txBox="1">
                <a:spLocks/>
              </p:cNvSpPr>
              <p:nvPr/>
            </p:nvSpPr>
            <p:spPr>
              <a:xfrm>
                <a:off x="144805" y="3146615"/>
                <a:ext cx="3133844" cy="7190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j</m:t>
                        </m:r>
                      </m:sub>
                    </m:sSub>
                    <m:r>
                      <a:rPr lang="en-US" sz="2800" b="0" i="0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𝑗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 smtClean="0"/>
                  <a:t> :</a:t>
                </a:r>
              </a:p>
            </p:txBody>
          </p:sp>
        </mc:Choice>
        <mc:Fallback xmlns="">
          <p:sp>
            <p:nvSpPr>
              <p:cNvPr id="9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05" y="3146615"/>
                <a:ext cx="3133844" cy="719086"/>
              </a:xfrm>
              <a:prstGeom prst="rect">
                <a:avLst/>
              </a:prstGeom>
              <a:blipFill rotWithShape="0">
                <a:blip r:embed="rId19"/>
                <a:stretch>
                  <a:fillRect l="-4086" b="-9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/>
          <p:cNvGrpSpPr/>
          <p:nvPr/>
        </p:nvGrpSpPr>
        <p:grpSpPr>
          <a:xfrm>
            <a:off x="4757753" y="1878559"/>
            <a:ext cx="3166212" cy="757525"/>
            <a:chOff x="4501503" y="2006003"/>
            <a:chExt cx="3166212" cy="757525"/>
          </a:xfrm>
        </p:grpSpPr>
        <p:pic>
          <p:nvPicPr>
            <p:cNvPr id="94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006003"/>
              <a:ext cx="764285" cy="508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Content Placeholder 2"/>
                <p:cNvSpPr txBox="1">
                  <a:spLocks/>
                </p:cNvSpPr>
                <p:nvPr/>
              </p:nvSpPr>
              <p:spPr>
                <a:xfrm>
                  <a:off x="4501503" y="2044442"/>
                  <a:ext cx="3166212" cy="7190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dirty="0" smtClean="0"/>
                    <a:t> : rank of </a:t>
                  </a:r>
                  <a:r>
                    <a:rPr lang="en-US" sz="2800" dirty="0" smtClean="0">
                      <a:solidFill>
                        <a:schemeClr val="accent3">
                          <a:lumMod val="50000"/>
                        </a:schemeClr>
                      </a:solidFill>
                    </a:rPr>
                    <a:t>      </a:t>
                  </a:r>
                  <a:r>
                    <a:rPr lang="en-US" sz="2800" dirty="0" smtClean="0"/>
                    <a:t>by</a:t>
                  </a:r>
                  <a:r>
                    <a:rPr lang="en-US" sz="2800" dirty="0" smtClean="0">
                      <a:solidFill>
                        <a:schemeClr val="accent3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charset="0"/>
                        </a:rPr>
                        <m:t>𝑗</m:t>
                      </m:r>
                    </m:oMath>
                  </a14:m>
                  <a:endParaRPr lang="en-US" sz="2800" dirty="0" smtClean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1503" y="2044442"/>
                  <a:ext cx="3166212" cy="719086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t="-76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/>
              <p:cNvSpPr txBox="1">
                <a:spLocks/>
              </p:cNvSpPr>
              <p:nvPr/>
            </p:nvSpPr>
            <p:spPr>
              <a:xfrm>
                <a:off x="88005" y="4793555"/>
                <a:ext cx="3133844" cy="15015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charset="0"/>
                        </a:rPr>
                        <m:t>𝟏</m:t>
                      </m:r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𝟐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+3⋅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𝟑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sz="2400" b="0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:r>
                  <a:rPr lang="en-US" sz="2400" b="0" dirty="0" smtClean="0"/>
                  <a:t>+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4⋅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𝟒</m:t>
                        </m:r>
                      </m:den>
                    </m:f>
                    <m:r>
                      <a:rPr lang="en-US" sz="2400" b="0" i="1" smtClean="0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𝟓</m:t>
                        </m:r>
                      </m:den>
                    </m:f>
                    <m:r>
                      <a:rPr lang="en-US" sz="2400" b="0" i="1" smtClean="0">
                        <a:latin typeface="Cambria Math" charset="0"/>
                      </a:rPr>
                      <m:t>+2⋅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9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5" y="4793555"/>
                <a:ext cx="3133844" cy="1501585"/>
              </a:xfrm>
              <a:prstGeom prst="rect">
                <a:avLst/>
              </a:prstGeom>
              <a:blipFill rotWithShape="0">
                <a:blip r:embed="rId21"/>
                <a:stretch>
                  <a:fillRect l="-2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6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92" grpId="0"/>
      <p:bldP spid="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Survival time Influence</a:t>
            </a:r>
            <a:endParaRPr lang="en-US" dirty="0"/>
          </a:p>
        </p:txBody>
      </p:sp>
      <p:pic>
        <p:nvPicPr>
          <p:cNvPr id="5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665" y="5769815"/>
            <a:ext cx="397623" cy="52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dithcohen\Documents\Dropbox\mytalks\MSR 201310\lego_chima_cragg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749" y="3076562"/>
            <a:ext cx="387391" cy="38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11" y="3161794"/>
            <a:ext cx="301099" cy="37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42" y="4278505"/>
            <a:ext cx="261664" cy="3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edithcohen\Documents\Dropbox\mytalks\MSR 201310\lego_ninja_Ka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813" y="3106407"/>
            <a:ext cx="490487" cy="4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12" y="3048001"/>
            <a:ext cx="601091" cy="55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edithcohen\Documents\Dropbox\mytalks\MSR 201310\lego_ninja_Lloy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199" y="4411014"/>
            <a:ext cx="354205" cy="35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987" y="4758698"/>
            <a:ext cx="896305" cy="56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edithcohen\Documents\Dropbox\mytalks\MSR 201310\lego_starwars_yod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726" y="4981275"/>
            <a:ext cx="617137" cy="62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20" y="5680047"/>
            <a:ext cx="455333" cy="56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300" y="5003333"/>
            <a:ext cx="485194" cy="48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259" y="3527717"/>
            <a:ext cx="447553" cy="41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3773677" y="3460883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763120" y="3587412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01987" y="3948241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35686" y="3606937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790872" y="3606937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90458" y="4474164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235686" y="4697664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54917" y="5657628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627643" y="4150831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24569" y="5852309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42553" y="5003333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17" idx="6"/>
            <a:endCxn id="18" idx="2"/>
          </p:cNvCxnSpPr>
          <p:nvPr/>
        </p:nvCxnSpPr>
        <p:spPr>
          <a:xfrm>
            <a:off x="3854417" y="3506159"/>
            <a:ext cx="908703" cy="126529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0"/>
            <a:endCxn id="17" idx="4"/>
          </p:cNvCxnSpPr>
          <p:nvPr/>
        </p:nvCxnSpPr>
        <p:spPr>
          <a:xfrm flipV="1">
            <a:off x="3668014" y="3551434"/>
            <a:ext cx="146033" cy="59939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6" idx="5"/>
            <a:endCxn id="24" idx="2"/>
          </p:cNvCxnSpPr>
          <p:nvPr/>
        </p:nvCxnSpPr>
        <p:spPr>
          <a:xfrm flipV="1">
            <a:off x="4293485" y="5702903"/>
            <a:ext cx="761432" cy="22669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1" idx="3"/>
            <a:endCxn id="23" idx="7"/>
          </p:cNvCxnSpPr>
          <p:nvPr/>
        </p:nvCxnSpPr>
        <p:spPr>
          <a:xfrm flipH="1">
            <a:off x="7304602" y="3684227"/>
            <a:ext cx="498094" cy="10266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0" idx="3"/>
            <a:endCxn id="19" idx="7"/>
          </p:cNvCxnSpPr>
          <p:nvPr/>
        </p:nvCxnSpPr>
        <p:spPr>
          <a:xfrm flipH="1">
            <a:off x="6970904" y="3684227"/>
            <a:ext cx="276607" cy="277275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9" idx="4"/>
            <a:endCxn id="23" idx="1"/>
          </p:cNvCxnSpPr>
          <p:nvPr/>
        </p:nvCxnSpPr>
        <p:spPr>
          <a:xfrm>
            <a:off x="6942358" y="4038792"/>
            <a:ext cx="305153" cy="672133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0" idx="4"/>
            <a:endCxn id="23" idx="0"/>
          </p:cNvCxnSpPr>
          <p:nvPr/>
        </p:nvCxnSpPr>
        <p:spPr>
          <a:xfrm>
            <a:off x="7276056" y="3697488"/>
            <a:ext cx="0" cy="1000176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2" idx="1"/>
            <a:endCxn id="19" idx="5"/>
          </p:cNvCxnSpPr>
          <p:nvPr/>
        </p:nvCxnSpPr>
        <p:spPr>
          <a:xfrm flipH="1" flipV="1">
            <a:off x="6970904" y="4025531"/>
            <a:ext cx="1031379" cy="461894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7" idx="5"/>
            <a:endCxn id="23" idx="2"/>
          </p:cNvCxnSpPr>
          <p:nvPr/>
        </p:nvCxnSpPr>
        <p:spPr>
          <a:xfrm flipV="1">
            <a:off x="5911469" y="4742940"/>
            <a:ext cx="1324216" cy="337683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0" idx="5"/>
            <a:endCxn id="22" idx="0"/>
          </p:cNvCxnSpPr>
          <p:nvPr/>
        </p:nvCxnSpPr>
        <p:spPr>
          <a:xfrm>
            <a:off x="7304602" y="3684227"/>
            <a:ext cx="726226" cy="78993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0"/>
            <a:endCxn id="18" idx="5"/>
          </p:cNvCxnSpPr>
          <p:nvPr/>
        </p:nvCxnSpPr>
        <p:spPr>
          <a:xfrm flipH="1" flipV="1">
            <a:off x="4832037" y="3664702"/>
            <a:ext cx="1050887" cy="133863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3" idx="1"/>
            <a:endCxn id="18" idx="6"/>
          </p:cNvCxnSpPr>
          <p:nvPr/>
        </p:nvCxnSpPr>
        <p:spPr>
          <a:xfrm flipH="1" flipV="1">
            <a:off x="4843861" y="3632688"/>
            <a:ext cx="2403649" cy="1078238"/>
          </a:xfrm>
          <a:prstGeom prst="line">
            <a:avLst/>
          </a:prstGeom>
          <a:ln w="25400"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13" descr="C:\Users\edithcohen\Documents\Dropbox\mytalks\MSR 201310\leg_chima_eagl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64286"/>
            <a:ext cx="264949" cy="38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40"/>
          <p:cNvSpPr/>
          <p:nvPr/>
        </p:nvSpPr>
        <p:spPr>
          <a:xfrm>
            <a:off x="4143828" y="5246323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414856" y="4187954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stCxn id="17" idx="5"/>
            <a:endCxn id="42" idx="1"/>
          </p:cNvCxnSpPr>
          <p:nvPr/>
        </p:nvCxnSpPr>
        <p:spPr>
          <a:xfrm>
            <a:off x="3842593" y="3538173"/>
            <a:ext cx="584088" cy="66304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1" idx="5"/>
            <a:endCxn id="24" idx="0"/>
          </p:cNvCxnSpPr>
          <p:nvPr/>
        </p:nvCxnSpPr>
        <p:spPr>
          <a:xfrm>
            <a:off x="4212745" y="5323613"/>
            <a:ext cx="882543" cy="3340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1" idx="7"/>
            <a:endCxn id="42" idx="4"/>
          </p:cNvCxnSpPr>
          <p:nvPr/>
        </p:nvCxnSpPr>
        <p:spPr>
          <a:xfrm flipV="1">
            <a:off x="4212745" y="4278505"/>
            <a:ext cx="242482" cy="981079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6" idx="6"/>
          </p:cNvCxnSpPr>
          <p:nvPr/>
        </p:nvCxnSpPr>
        <p:spPr>
          <a:xfrm flipV="1">
            <a:off x="4305310" y="5080623"/>
            <a:ext cx="1537244" cy="816962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4" idx="7"/>
            <a:endCxn id="27" idx="6"/>
          </p:cNvCxnSpPr>
          <p:nvPr/>
        </p:nvCxnSpPr>
        <p:spPr>
          <a:xfrm flipV="1">
            <a:off x="5123833" y="5048608"/>
            <a:ext cx="799461" cy="62228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41" idx="5"/>
          </p:cNvCxnSpPr>
          <p:nvPr/>
        </p:nvCxnSpPr>
        <p:spPr>
          <a:xfrm flipH="1">
            <a:off x="4212745" y="5048608"/>
            <a:ext cx="1629809" cy="275004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1" idx="7"/>
            <a:endCxn id="26" idx="7"/>
          </p:cNvCxnSpPr>
          <p:nvPr/>
        </p:nvCxnSpPr>
        <p:spPr>
          <a:xfrm>
            <a:off x="4212745" y="5259584"/>
            <a:ext cx="80741" cy="605986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5" idx="7"/>
            <a:endCxn id="18" idx="3"/>
          </p:cNvCxnSpPr>
          <p:nvPr/>
        </p:nvCxnSpPr>
        <p:spPr>
          <a:xfrm flipV="1">
            <a:off x="3696559" y="3664702"/>
            <a:ext cx="1078385" cy="499390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6"/>
            <a:endCxn id="21" idx="4"/>
          </p:cNvCxnSpPr>
          <p:nvPr/>
        </p:nvCxnSpPr>
        <p:spPr>
          <a:xfrm>
            <a:off x="7316426" y="3652213"/>
            <a:ext cx="514816" cy="45275"/>
          </a:xfrm>
          <a:prstGeom prst="line">
            <a:avLst/>
          </a:prstGeom>
          <a:ln w="254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8" idx="4"/>
            <a:endCxn id="42" idx="7"/>
          </p:cNvCxnSpPr>
          <p:nvPr/>
        </p:nvCxnSpPr>
        <p:spPr>
          <a:xfrm flipH="1">
            <a:off x="4483772" y="3677963"/>
            <a:ext cx="319719" cy="52325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2" idx="3"/>
            <a:endCxn id="25" idx="6"/>
          </p:cNvCxnSpPr>
          <p:nvPr/>
        </p:nvCxnSpPr>
        <p:spPr>
          <a:xfrm flipH="1" flipV="1">
            <a:off x="3708384" y="4196106"/>
            <a:ext cx="718297" cy="69138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3" idx="7"/>
            <a:endCxn id="22" idx="3"/>
          </p:cNvCxnSpPr>
          <p:nvPr/>
        </p:nvCxnSpPr>
        <p:spPr>
          <a:xfrm flipV="1">
            <a:off x="7304602" y="4551453"/>
            <a:ext cx="697681" cy="15947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21" idx="4"/>
          </p:cNvCxnSpPr>
          <p:nvPr/>
        </p:nvCxnSpPr>
        <p:spPr>
          <a:xfrm flipH="1" flipV="1">
            <a:off x="7831242" y="3697488"/>
            <a:ext cx="236537" cy="796001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001721" y="4775358"/>
            <a:ext cx="601495" cy="548254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/>
              <p:cNvSpPr txBox="1">
                <a:spLocks/>
              </p:cNvSpPr>
              <p:nvPr/>
            </p:nvSpPr>
            <p:spPr>
              <a:xfrm>
                <a:off x="528693" y="3076562"/>
                <a:ext cx="2569411" cy="7190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 smtClean="0"/>
                  <a:t>Utility: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j</m:t>
                        </m:r>
                      </m:sub>
                    </m:sSub>
                    <m:r>
                      <a:rPr lang="en-US" sz="2800" b="0" i="0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j</m:t>
                        </m:r>
                      </m:sub>
                    </m:sSub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7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93" y="3076562"/>
                <a:ext cx="2569411" cy="719086"/>
              </a:xfrm>
              <a:prstGeom prst="rect">
                <a:avLst/>
              </a:prstGeom>
              <a:blipFill rotWithShape="0">
                <a:blip r:embed="rId16"/>
                <a:stretch>
                  <a:fillRect l="-4988" t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50985" y="4519858"/>
            <a:ext cx="2307490" cy="1472428"/>
            <a:chOff x="350985" y="4519858"/>
            <a:chExt cx="2307490" cy="1472428"/>
          </a:xfrm>
        </p:grpSpPr>
        <p:grpSp>
          <p:nvGrpSpPr>
            <p:cNvPr id="69" name="Group 68"/>
            <p:cNvGrpSpPr/>
            <p:nvPr/>
          </p:nvGrpSpPr>
          <p:grpSpPr>
            <a:xfrm>
              <a:off x="483905" y="4519858"/>
              <a:ext cx="2154115" cy="871537"/>
              <a:chOff x="222879" y="4386263"/>
              <a:chExt cx="2154115" cy="871537"/>
            </a:xfrm>
          </p:grpSpPr>
          <p:pic>
            <p:nvPicPr>
              <p:cNvPr id="64" name="Picture 8" descr="C:\Users\edithcohen\Documents\Dropbox\mytalks\MSR 201310\lego_ninja_sensei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113" y="4386263"/>
                <a:ext cx="1309687" cy="8715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222879" y="4581468"/>
                    <a:ext cx="2154115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3200" b="0" i="1" smtClean="0">
                              <a:latin typeface="Cambria Math" charset="0"/>
                            </a:rPr>
                            <m:t>Inf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       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/>
                            </a:rPr>
                            <m:t>=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68" name="TextBox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2879" y="4581468"/>
                    <a:ext cx="2154115" cy="584775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350985" y="5407511"/>
                  <a:ext cx="230749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charset="0"/>
                          </a:rPr>
                          <m:t>4⋅</m:t>
                        </m:r>
                        <m:r>
                          <a:rPr lang="en-US" sz="32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𝟓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+4⋅</m:t>
                        </m:r>
                        <m:r>
                          <a:rPr lang="en-US" sz="32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𝟏</m:t>
                        </m:r>
                      </m:oMath>
                    </m:oMathPara>
                  </a14:m>
                  <a:endParaRPr lang="en-US" sz="3200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985" y="5407511"/>
                  <a:ext cx="2307490" cy="58477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/>
              <p:cNvSpPr txBox="1">
                <a:spLocks/>
              </p:cNvSpPr>
              <p:nvPr/>
            </p:nvSpPr>
            <p:spPr>
              <a:xfrm>
                <a:off x="483905" y="1086868"/>
                <a:ext cx="8534400" cy="14454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/>
                  <a:t>Each edge has weight that corresponds to its “</a:t>
                </a:r>
                <a:r>
                  <a:rPr lang="en-US" sz="2800" i="1" dirty="0" smtClean="0">
                    <a:solidFill>
                      <a:schemeClr val="accent1"/>
                    </a:solidFill>
                  </a:rPr>
                  <a:t>lifetime</a:t>
                </a:r>
                <a:r>
                  <a:rPr lang="en-US" sz="2800" dirty="0" smtClean="0"/>
                  <a:t>”.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800" dirty="0" smtClean="0"/>
                  <a:t>  maximum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sz="2800" dirty="0" smtClean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charset="0"/>
                        <a:ea typeface="Cambria Math"/>
                      </a:rPr>
                      <m:t>j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↝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charset="0"/>
                        <a:ea typeface="Cambria Math"/>
                      </a:rPr>
                      <m:t>𝑖</m:t>
                    </m:r>
                  </m:oMath>
                </a14:m>
                <a:r>
                  <a:rPr lang="en-US" sz="2800" dirty="0" smtClean="0"/>
                  <a:t> when using edges with lifetime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sz="2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 smtClean="0"/>
                  <a:t>(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connectivity survival time</a:t>
                </a:r>
                <a:r>
                  <a:rPr lang="en-US" sz="2800" dirty="0" smtClean="0"/>
                  <a:t>)</a:t>
                </a:r>
              </a:p>
            </p:txBody>
          </p:sp>
        </mc:Choice>
        <mc:Fallback xmlns="">
          <p:sp>
            <p:nvSpPr>
              <p:cNvPr id="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05" y="1086868"/>
                <a:ext cx="8534400" cy="1445479"/>
              </a:xfrm>
              <a:prstGeom prst="rect">
                <a:avLst/>
              </a:prstGeom>
              <a:blipFill rotWithShape="0">
                <a:blip r:embed="rId19"/>
                <a:stretch>
                  <a:fillRect l="-1286" t="-3797" r="-1857" b="-1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5882923" y="39615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6383613" y="47232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5264994" y="4156929"/>
            <a:ext cx="307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4856198" y="4949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4955932" y="52302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213214" y="46474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7287881" y="3724280"/>
            <a:ext cx="475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/>
              <a:t>5</a:t>
            </a:r>
            <a:endParaRPr lang="en-US" sz="4800" dirty="0"/>
          </a:p>
        </p:txBody>
      </p:sp>
      <p:sp>
        <p:nvSpPr>
          <p:cNvPr id="87" name="TextBox 86"/>
          <p:cNvSpPr txBox="1"/>
          <p:nvPr/>
        </p:nvSpPr>
        <p:spPr>
          <a:xfrm>
            <a:off x="3911060" y="3474145"/>
            <a:ext cx="475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/>
              <a:t>5</a:t>
            </a:r>
            <a:endParaRPr lang="en-US" sz="4800" dirty="0"/>
          </a:p>
        </p:txBody>
      </p:sp>
      <p:sp>
        <p:nvSpPr>
          <p:cNvPr id="88" name="TextBox 87"/>
          <p:cNvSpPr txBox="1"/>
          <p:nvPr/>
        </p:nvSpPr>
        <p:spPr>
          <a:xfrm>
            <a:off x="5290994" y="53397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5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4478324" y="57013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5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127722" y="5417374"/>
            <a:ext cx="26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5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3352800" y="2667000"/>
            <a:ext cx="5038910" cy="3905310"/>
            <a:chOff x="3352800" y="2667000"/>
            <a:chExt cx="5038910" cy="3905310"/>
          </a:xfrm>
        </p:grpSpPr>
        <p:sp>
          <p:nvSpPr>
            <p:cNvPr id="91" name="TextBox 90"/>
            <p:cNvSpPr txBox="1"/>
            <p:nvPr/>
          </p:nvSpPr>
          <p:spPr>
            <a:xfrm>
              <a:off x="6503430" y="3191237"/>
              <a:ext cx="314510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chemeClr val="accent3">
                      <a:lumMod val="50000"/>
                    </a:schemeClr>
                  </a:solidFill>
                </a:rPr>
                <a:t>5</a:t>
              </a:r>
              <a:endParaRPr lang="en-US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086600" y="2743200"/>
              <a:ext cx="314510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chemeClr val="accent3">
                      <a:lumMod val="50000"/>
                    </a:schemeClr>
                  </a:solidFill>
                </a:rPr>
                <a:t>5</a:t>
              </a:r>
              <a:endParaRPr lang="en-US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851714" y="2667000"/>
              <a:ext cx="314510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5</a:t>
              </a:r>
              <a:endParaRPr lang="en-US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077200" y="4812268"/>
              <a:ext cx="314510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5</a:t>
              </a:r>
              <a:endParaRPr lang="en-US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867400" y="5650468"/>
              <a:ext cx="314510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0</a:t>
              </a:r>
              <a:endParaRPr lang="en-US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953000" y="6107668"/>
              <a:ext cx="314510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0</a:t>
              </a:r>
              <a:endParaRPr lang="en-US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962400" y="6172200"/>
              <a:ext cx="314510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0</a:t>
              </a:r>
              <a:endParaRPr lang="en-US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810000" y="5421868"/>
              <a:ext cx="314510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0</a:t>
              </a:r>
              <a:endParaRPr lang="en-US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117914" y="4495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352800" y="4343400"/>
              <a:ext cx="314510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en-US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660714" y="2743200"/>
              <a:ext cx="314510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en-US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727514" y="2819400"/>
              <a:ext cx="314510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en-US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57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 unified model of graph-based influence functions: Includes functions proposed in previous work and extends to allow general submodular aggregations.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A meta-algorithm for influence maximization: </a:t>
            </a:r>
            <a:r>
              <a:rPr lang="en-US" dirty="0" smtClean="0">
                <a:solidFill>
                  <a:schemeClr val="tx2"/>
                </a:solidFill>
              </a:rPr>
              <a:t>Modular design, near linear computation, statistical worst-case guarantees on approximation quality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HotWeb</a:t>
            </a:r>
            <a:r>
              <a:rPr lang="en-US" dirty="0" smtClean="0"/>
              <a:t> 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2F7-CF81-4600-B08A-9F8281BCDBAF}" type="slidenum">
              <a:rPr lang="en-US" smtClean="0"/>
              <a:t>19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 flipV="1">
            <a:off x="303198" y="4038600"/>
            <a:ext cx="308004" cy="1143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303" y="152399"/>
            <a:ext cx="2588696" cy="1981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Graphs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133600"/>
            <a:ext cx="83058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Model relations/interactions (</a:t>
            </a:r>
            <a:r>
              <a:rPr lang="en-US" dirty="0" smtClean="0">
                <a:solidFill>
                  <a:srgbClr val="FF0000"/>
                </a:solidFill>
              </a:rPr>
              <a:t>edges</a:t>
            </a:r>
            <a:r>
              <a:rPr lang="en-US" dirty="0" smtClean="0"/>
              <a:t>) between entities (</a:t>
            </a:r>
            <a:r>
              <a:rPr lang="en-US" dirty="0" smtClean="0">
                <a:solidFill>
                  <a:srgbClr val="FF0000"/>
                </a:solidFill>
              </a:rPr>
              <a:t>nodes</a:t>
            </a:r>
            <a:r>
              <a:rPr lang="en-US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Explicit</a:t>
            </a:r>
            <a:r>
              <a:rPr lang="en-US" dirty="0" smtClean="0">
                <a:solidFill>
                  <a:schemeClr val="tx2"/>
                </a:solidFill>
              </a:rPr>
              <a:t>: Call detail, </a:t>
            </a:r>
            <a:r>
              <a:rPr lang="en-US" dirty="0">
                <a:solidFill>
                  <a:schemeClr val="tx2"/>
                </a:solidFill>
              </a:rPr>
              <a:t>email exchanges,  Web </a:t>
            </a:r>
            <a:r>
              <a:rPr lang="en-US" dirty="0" smtClean="0">
                <a:solidFill>
                  <a:schemeClr val="tx2"/>
                </a:solidFill>
              </a:rPr>
              <a:t>links, </a:t>
            </a:r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</a:rPr>
              <a:t>ocial </a:t>
            </a:r>
            <a:r>
              <a:rPr lang="en-US" dirty="0">
                <a:solidFill>
                  <a:schemeClr val="tx2"/>
                </a:solidFill>
              </a:rPr>
              <a:t>n</a:t>
            </a:r>
            <a:r>
              <a:rPr lang="en-US" dirty="0" smtClean="0">
                <a:solidFill>
                  <a:schemeClr val="tx2"/>
                </a:solidFill>
              </a:rPr>
              <a:t>etworks (friend, follow, like), </a:t>
            </a:r>
            <a:r>
              <a:rPr lang="en-US" dirty="0">
                <a:solidFill>
                  <a:schemeClr val="tx2"/>
                </a:solidFill>
              </a:rPr>
              <a:t>c</a:t>
            </a:r>
            <a:r>
              <a:rPr lang="en-US" dirty="0" smtClean="0">
                <a:solidFill>
                  <a:schemeClr val="tx2"/>
                </a:solidFill>
              </a:rPr>
              <a:t>ommercial </a:t>
            </a:r>
            <a:r>
              <a:rPr lang="en-US" dirty="0">
                <a:solidFill>
                  <a:schemeClr val="tx2"/>
                </a:solidFill>
              </a:rPr>
              <a:t>transactions</a:t>
            </a:r>
            <a:r>
              <a:rPr lang="en-US" smtClean="0">
                <a:solidFill>
                  <a:schemeClr val="tx2"/>
                </a:solidFill>
              </a:rPr>
              <a:t>, video views, …</a:t>
            </a:r>
            <a:endParaRPr lang="en-US" dirty="0" smtClean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Implicit</a:t>
            </a:r>
            <a:r>
              <a:rPr lang="en-US" dirty="0" smtClean="0">
                <a:solidFill>
                  <a:schemeClr val="tx2"/>
                </a:solidFill>
              </a:rPr>
              <a:t>: Images, search queries, (edges are shared features or close embedding vectors)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/>
              <a:t> Some nodes are more central than others</a:t>
            </a:r>
          </a:p>
        </p:txBody>
      </p:sp>
      <p:sp>
        <p:nvSpPr>
          <p:cNvPr id="6" name="Oval 5"/>
          <p:cNvSpPr/>
          <p:nvPr/>
        </p:nvSpPr>
        <p:spPr>
          <a:xfrm>
            <a:off x="7162800" y="791996"/>
            <a:ext cx="952499" cy="7117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0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maximization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8340" y="2362201"/>
                <a:ext cx="8229600" cy="2438399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buFont typeface="Wingdings" charset="2"/>
                  <a:buChar char="§"/>
                </a:pPr>
                <a:r>
                  <a:rPr lang="en-US" dirty="0" smtClean="0"/>
                  <a:t>NP hard, even to approximate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[</a:t>
                </a:r>
                <a:r>
                  <a:rPr lang="en-US" dirty="0" err="1" smtClean="0">
                    <a:solidFill>
                      <a:schemeClr val="accent1"/>
                    </a:solidFill>
                  </a:rPr>
                  <a:t>Feige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‘98]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dirty="0" smtClean="0">
                    <a:solidFill>
                      <a:schemeClr val="tx2"/>
                    </a:solidFill>
                  </a:rPr>
                  <a:t>Influence function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/>
                  <a:t>is submodular and monotone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endParaRPr lang="en-US" dirty="0" smtClean="0">
                  <a:solidFill>
                    <a:schemeClr val="accent1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Greedy algorithm </a:t>
                </a:r>
                <a:r>
                  <a:rPr lang="en-US" dirty="0" smtClean="0"/>
                  <a:t>is polynomial with approximation ratio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≥1−</m:t>
                    </m:r>
                    <m:sSup>
                      <m:s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&gt;1−</m:t>
                    </m:r>
                    <m:f>
                      <m:fPr>
                        <m:ctrlPr>
                          <a:rPr lang="en-US" i="1" dirty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𝑒</m:t>
                        </m:r>
                      </m:den>
                    </m:f>
                    <m:r>
                      <a:rPr lang="en-US" i="1" dirty="0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/>
                  <a:t>of opt </a:t>
                </a:r>
                <a:r>
                  <a:rPr lang="en-US" dirty="0">
                    <a:solidFill>
                      <a:schemeClr val="accent1"/>
                    </a:solidFill>
                  </a:rPr>
                  <a:t>[NWF ‘78]</a:t>
                </a:r>
              </a:p>
              <a:p>
                <a:pPr>
                  <a:buFont typeface="Wingdings" charset="2"/>
                  <a:buChar char="§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340" y="2362201"/>
                <a:ext cx="8229600" cy="2438399"/>
              </a:xfrm>
              <a:blipFill rotWithShape="0">
                <a:blip r:embed="rId3"/>
                <a:stretch>
                  <a:fillRect l="-1259" t="-4000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09600" y="1262370"/>
                <a:ext cx="8229600" cy="1099830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  <a:tint val="66000"/>
                      <a:satMod val="160000"/>
                    </a:schemeClr>
                  </a:gs>
                  <a:gs pos="50000">
                    <a:schemeClr val="tx2">
                      <a:lumMod val="40000"/>
                      <a:lumOff val="60000"/>
                      <a:tint val="44500"/>
                      <a:satMod val="160000"/>
                    </a:schemeClr>
                  </a:gs>
                  <a:gs pos="100000">
                    <a:schemeClr val="tx2">
                      <a:lumMod val="40000"/>
                      <a:lumOff val="60000"/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G</a:t>
                </a:r>
                <a:r>
                  <a:rPr lang="en-US" sz="2800" dirty="0" smtClean="0"/>
                  <a:t>iven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800" dirty="0" smtClean="0"/>
                  <a:t>, find a set of seed nodes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 smtClean="0"/>
                  <a:t> of size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800" dirty="0" smtClean="0"/>
                  <a:t> with maximum influence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arg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limLow>
                      <m:limLow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2"/>
                            </a:solidFill>
                            <a:latin typeface="Cambria Math"/>
                          </a:rPr>
                          <m:t>max</m:t>
                        </m:r>
                      </m:e>
                      <m:lim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lim>
                    </m:limLow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Inf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62370"/>
                <a:ext cx="8229600" cy="1099830"/>
              </a:xfrm>
              <a:prstGeom prst="rect">
                <a:avLst/>
              </a:prstGeom>
              <a:blipFill rotWithShape="0">
                <a:blip r:embed="rId4"/>
                <a:stretch>
                  <a:fillRect l="-1481" t="-88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7293" y="4482405"/>
                <a:ext cx="7689413" cy="138499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u="sng" dirty="0" smtClean="0"/>
                  <a:t>Greedy iteration:  </a:t>
                </a:r>
              </a:p>
              <a:p>
                <a:pPr marL="285750" indent="-285750">
                  <a:buFont typeface="Wingdings" charset="2"/>
                  <a:buChar char="§"/>
                </a:pPr>
                <a:r>
                  <a:rPr lang="en-US" sz="2800" dirty="0" smtClean="0"/>
                  <a:t>Select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</m:oMath>
                </a14:m>
                <a:r>
                  <a:rPr lang="en-US" sz="2800" dirty="0" smtClean="0"/>
                  <a:t> with maximum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Inf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∪{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}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Inf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en-US" sz="2800" dirty="0" smtClean="0"/>
              </a:p>
              <a:p>
                <a:pPr marL="285750" indent="-285750">
                  <a:buFont typeface="Wingdings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∪{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93" y="4482405"/>
                <a:ext cx="7689413" cy="1384995"/>
              </a:xfrm>
              <a:prstGeom prst="rect">
                <a:avLst/>
              </a:prstGeom>
              <a:blipFill rotWithShape="0">
                <a:blip r:embed="rId5"/>
                <a:stretch>
                  <a:fillRect l="-1585" t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5867400"/>
            <a:ext cx="8839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dirty="0" smtClean="0"/>
              <a:t>Greedy sequence approximates the full size/quality tradeoff </a:t>
            </a:r>
          </a:p>
          <a:p>
            <a:pPr>
              <a:buFont typeface="Wingdings" charset="2"/>
              <a:buChar char="§"/>
            </a:pPr>
            <a:r>
              <a:rPr lang="en-US" dirty="0"/>
              <a:t>B</a:t>
            </a:r>
            <a:r>
              <a:rPr lang="en-US" dirty="0" smtClean="0"/>
              <a:t>ut </a:t>
            </a:r>
            <a:r>
              <a:rPr lang="is-IS" dirty="0" smtClean="0"/>
              <a:t>…</a:t>
            </a:r>
            <a:r>
              <a:rPr lang="en-US" dirty="0" smtClean="0">
                <a:solidFill>
                  <a:srgbClr val="FF0000"/>
                </a:solidFill>
              </a:rPr>
              <a:t>Exact greedy too slow </a:t>
            </a:r>
            <a:r>
              <a:rPr lang="en-US" dirty="0" smtClean="0"/>
              <a:t>-  need near-linear algorithms</a:t>
            </a:r>
          </a:p>
        </p:txBody>
      </p:sp>
    </p:spTree>
    <p:extLst>
      <p:ext uri="{BB962C8B-B14F-4D97-AF65-F5344CB8AC3E}">
        <p14:creationId xmlns:p14="http://schemas.microsoft.com/office/powerpoint/2010/main" val="79862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Meta-SKIM </a:t>
            </a:r>
            <a:br>
              <a:rPr lang="en-US" dirty="0" smtClean="0"/>
            </a:br>
            <a:r>
              <a:rPr lang="en-US" dirty="0" smtClean="0">
                <a:solidFill>
                  <a:srgbClr val="7030A0"/>
                </a:solidFill>
              </a:rPr>
              <a:t>Sk</a:t>
            </a:r>
            <a:r>
              <a:rPr lang="en-US" dirty="0" smtClean="0"/>
              <a:t>etch Based </a:t>
            </a:r>
            <a:r>
              <a:rPr lang="en-US" dirty="0" smtClean="0">
                <a:solidFill>
                  <a:srgbClr val="7030A0"/>
                </a:solidFill>
              </a:rPr>
              <a:t>I</a:t>
            </a:r>
            <a:r>
              <a:rPr lang="en-US" dirty="0" smtClean="0"/>
              <a:t>nfluence </a:t>
            </a:r>
            <a:r>
              <a:rPr lang="en-US" dirty="0" smtClean="0">
                <a:solidFill>
                  <a:srgbClr val="7030A0"/>
                </a:solidFill>
              </a:rPr>
              <a:t>M</a:t>
            </a:r>
            <a:r>
              <a:rPr lang="en-US" dirty="0" smtClean="0"/>
              <a:t>aximization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is-IS" dirty="0"/>
              <a:t>C</a:t>
            </a:r>
            <a:r>
              <a:rPr lang="is-IS" dirty="0" smtClean="0"/>
              <a:t>omputes </a:t>
            </a:r>
            <a:r>
              <a:rPr lang="is-IS" dirty="0"/>
              <a:t>an </a:t>
            </a:r>
            <a:r>
              <a:rPr lang="is-IS" i="1" dirty="0">
                <a:solidFill>
                  <a:schemeClr val="tx2"/>
                </a:solidFill>
              </a:rPr>
              <a:t>approximate greedy sequence</a:t>
            </a:r>
            <a:r>
              <a:rPr lang="is-IS" dirty="0"/>
              <a:t>. </a:t>
            </a:r>
            <a:r>
              <a:rPr lang="is-IS" dirty="0" smtClean="0"/>
              <a:t>  </a:t>
            </a:r>
            <a:r>
              <a:rPr lang="is-IS" dirty="0" smtClean="0">
                <a:solidFill>
                  <a:srgbClr val="C00000"/>
                </a:solidFill>
              </a:rPr>
              <a:t>Key property:  </a:t>
            </a:r>
            <a:r>
              <a:rPr lang="is-IS" dirty="0" smtClean="0"/>
              <a:t>Approximate the </a:t>
            </a:r>
            <a:r>
              <a:rPr lang="is-IS" i="1" dirty="0"/>
              <a:t>marginal influence </a:t>
            </a:r>
            <a:r>
              <a:rPr lang="is-IS" dirty="0" smtClean="0"/>
              <a:t>of nodes to identify approximate maximizer </a:t>
            </a:r>
            <a:r>
              <a:rPr lang="is-IS" i="1" dirty="0" smtClean="0"/>
              <a:t>at each iteration</a:t>
            </a:r>
            <a:r>
              <a:rPr lang="is-IS" dirty="0" smtClean="0"/>
              <a:t>. </a:t>
            </a:r>
            <a:endParaRPr lang="is-IS" dirty="0"/>
          </a:p>
          <a:p>
            <a:pPr>
              <a:buFont typeface="Wingdings" charset="2"/>
              <a:buChar char="§"/>
            </a:pPr>
            <a:r>
              <a:rPr lang="is-IS" dirty="0" smtClean="0"/>
              <a:t>Scales by maintaining and updating weighted samples (sketches) of marginal influence sets. 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5105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Meta-SKIM influence maximization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417639"/>
                <a:ext cx="8763000" cy="2316161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u="sng" dirty="0" smtClean="0">
                    <a:solidFill>
                      <a:srgbClr val="7030A0"/>
                    </a:solidFill>
                  </a:rPr>
                  <a:t>SKIM: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dirty="0" err="1" smtClean="0">
                    <a:solidFill>
                      <a:srgbClr val="00B050"/>
                    </a:solidFill>
                  </a:rPr>
                  <a:t>reachability</a:t>
                </a:r>
                <a:r>
                  <a:rPr lang="en-US" dirty="0" err="1" smtClean="0"/>
                  <a:t>+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max</a:t>
                </a:r>
                <a:r>
                  <a:rPr lang="en-US" dirty="0" smtClean="0"/>
                  <a:t> </a:t>
                </a:r>
                <a:r>
                  <a:rPr lang="en-US" sz="3000" dirty="0" smtClean="0">
                    <a:solidFill>
                      <a:srgbClr val="0070C0"/>
                    </a:solidFill>
                  </a:rPr>
                  <a:t>[CDPW ICDM‘14]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dirty="0" smtClean="0">
                    <a:solidFill>
                      <a:srgbClr val="002060"/>
                    </a:solidFill>
                  </a:rPr>
                  <a:t>General decay </a:t>
                </a:r>
                <a:r>
                  <a:rPr lang="en-US" dirty="0" smtClean="0"/>
                  <a:t>+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distances</a:t>
                </a:r>
                <a:r>
                  <a:rPr lang="en-US" dirty="0" smtClean="0"/>
                  <a:t> +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max</a:t>
                </a:r>
                <a:r>
                  <a:rPr lang="en-US" dirty="0" smtClean="0"/>
                  <a:t> </a:t>
                </a:r>
                <a:r>
                  <a:rPr lang="en-US" sz="30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3000" dirty="0">
                    <a:solidFill>
                      <a:srgbClr val="0070C0"/>
                    </a:solidFill>
                  </a:rPr>
                  <a:t>CDPW </a:t>
                </a:r>
                <a:r>
                  <a:rPr lang="uk-UA" sz="3000" dirty="0" smtClean="0">
                    <a:solidFill>
                      <a:srgbClr val="0070C0"/>
                    </a:solidFill>
                  </a:rPr>
                  <a:t>’</a:t>
                </a:r>
                <a:r>
                  <a:rPr lang="en-US" sz="3000" dirty="0" smtClean="0">
                    <a:solidFill>
                      <a:srgbClr val="0070C0"/>
                    </a:solidFill>
                  </a:rPr>
                  <a:t>15]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dirty="0">
                    <a:solidFill>
                      <a:srgbClr val="002060"/>
                    </a:solidFill>
                  </a:rPr>
                  <a:t>T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hreshold-decay</a:t>
                </a:r>
                <a:r>
                  <a:rPr lang="en-US" dirty="0" smtClean="0"/>
                  <a:t>+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reverse-rank</a:t>
                </a:r>
                <a:r>
                  <a:rPr lang="en-US" dirty="0" smtClean="0"/>
                  <a:t> +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max</a:t>
                </a:r>
                <a:r>
                  <a:rPr lang="en-US" dirty="0" smtClean="0"/>
                  <a:t> 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[BC </a:t>
                </a:r>
                <a:r>
                  <a:rPr lang="en-US" sz="2600" dirty="0" err="1" smtClean="0">
                    <a:solidFill>
                      <a:srgbClr val="0070C0"/>
                    </a:solidFill>
                  </a:rPr>
                  <a:t>Sigmetrics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 </a:t>
                </a:r>
                <a:r>
                  <a:rPr lang="uk-UA" sz="2600" dirty="0" smtClean="0">
                    <a:solidFill>
                      <a:srgbClr val="0070C0"/>
                    </a:solidFill>
                  </a:rPr>
                  <a:t>’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16]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6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cales to networks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10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8</m:t>
                        </m:r>
                      </m:sup>
                    </m:sSup>
                    <m:r>
                      <a:rPr lang="en-US" sz="26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charset="0"/>
                      </a:rPr>
                      <m:t>edges</m:t>
                    </m:r>
                    <m:r>
                      <a:rPr lang="en-US" sz="26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charset="0"/>
                      </a:rPr>
                      <m:t>actual</m:t>
                    </m:r>
                    <m:r>
                      <a:rPr lang="en-US" sz="26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charset="0"/>
                      </a:rPr>
                      <m:t>approximation</m:t>
                    </m:r>
                    <m:r>
                      <a:rPr lang="en-US" sz="26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charset="0"/>
                      </a:rPr>
                      <m:t>within</m:t>
                    </m:r>
                    <m:r>
                      <a:rPr lang="en-US" sz="26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charset="0"/>
                      </a:rPr>
                      <m:t>few</m:t>
                    </m:r>
                    <m:r>
                      <a:rPr lang="en-US" sz="26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charset="0"/>
                      </a:rPr>
                      <m:t>percent</m:t>
                    </m:r>
                  </m:oMath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417639"/>
                <a:ext cx="8763000" cy="2316161"/>
              </a:xfrm>
              <a:blipFill rotWithShape="0">
                <a:blip r:embed="rId2"/>
                <a:stretch>
                  <a:fillRect l="-1322" t="-5526" b="-2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HotWeb</a:t>
            </a:r>
            <a:r>
              <a:rPr lang="en-US" dirty="0" smtClean="0"/>
              <a:t> ’2016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2F7-CF81-4600-B08A-9F8281BCDBAF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342900" y="3916362"/>
                <a:ext cx="8229600" cy="26225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 smtClean="0">
                    <a:solidFill>
                      <a:srgbClr val="7030A0"/>
                    </a:solidFill>
                  </a:rPr>
                  <a:t>Meta-SKIM</a:t>
                </a:r>
                <a:r>
                  <a:rPr lang="en-US" u="sng" dirty="0" smtClean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unifies and generalizes previous work</a:t>
                </a:r>
                <a:endParaRPr lang="en-US" dirty="0" smtClean="0"/>
              </a:p>
              <a:p>
                <a:pPr>
                  <a:buFont typeface="Wingdings" charset="2"/>
                  <a:buChar char="§"/>
                </a:pP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General decay (with distance, reverse rank, </a:t>
                </a:r>
                <a:r>
                  <a:rPr lang="is-IS" dirty="0" smtClean="0">
                    <a:solidFill>
                      <a:srgbClr val="002060"/>
                    </a:solidFill>
                  </a:rPr>
                  <a:t>…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)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Reachability, distances, reverse ranks, survival threshold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Submodular top-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ℓ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aggregations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Inherits scalability, statistical guarantees, computation bounds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3916362"/>
                <a:ext cx="8229600" cy="2622550"/>
              </a:xfrm>
              <a:prstGeom prst="rect">
                <a:avLst/>
              </a:prstGeom>
              <a:blipFill rotWithShape="0">
                <a:blip r:embed="rId3"/>
                <a:stretch>
                  <a:fillRect l="-1185" t="-4176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87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Meta-SKIM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4191000"/>
                <a:ext cx="8229600" cy="2209800"/>
              </a:xfrm>
            </p:spPr>
            <p:txBody>
              <a:bodyPr>
                <a:normAutofit fontScale="92500"/>
              </a:bodyPr>
              <a:lstStyle/>
              <a:p>
                <a:pPr>
                  <a:buFont typeface="Wingdings" charset="2"/>
                  <a:buChar char="§"/>
                </a:pPr>
                <a:r>
                  <a:rPr lang="en-US" dirty="0">
                    <a:solidFill>
                      <a:schemeClr val="tx2"/>
                    </a:solidFill>
                  </a:rPr>
                  <a:t>A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pproximation ratio guarantee: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≥</m:t>
                    </m:r>
                    <m:r>
                      <a:rPr lang="en-US" i="1" dirty="0" smtClean="0">
                        <a:latin typeface="Cambria Math"/>
                      </a:rPr>
                      <m:t>1−</m:t>
                    </m:r>
                    <m:sSup>
                      <m:sSup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 dirty="0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 dirty="0" smtClean="0">
                                    <a:latin typeface="Cambria Math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times Opt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dirty="0"/>
                  <a:t>Near linear worst-case bound on computation </a:t>
                </a:r>
                <a:r>
                  <a:rPr lang="en-US" dirty="0" smtClean="0"/>
                  <a:t>!!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4191000"/>
                <a:ext cx="8229600" cy="2209800"/>
              </a:xfrm>
              <a:blipFill rotWithShape="0">
                <a:blip r:embed="rId2"/>
                <a:stretch>
                  <a:fillRect l="-1556" t="-3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95400"/>
            <a:ext cx="8229600" cy="2667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Maintain </a:t>
            </a:r>
            <a:r>
              <a:rPr lang="en-US" dirty="0" smtClean="0">
                <a:solidFill>
                  <a:srgbClr val="C00000"/>
                </a:solidFill>
              </a:rPr>
              <a:t>weighted samples </a:t>
            </a:r>
            <a:r>
              <a:rPr lang="en-US" dirty="0" smtClean="0"/>
              <a:t>of “marginal influence sets” of nodes.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Repeat: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Sample until estimates are accurate for “near-maximizers” of marginal influence.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Add the approximate maximizer to seed set.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Update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 smtClean="0">
                <a:solidFill>
                  <a:srgbClr val="C00000"/>
                </a:solidFill>
              </a:rPr>
              <a:t>esidual problem</a:t>
            </a:r>
          </a:p>
        </p:txBody>
      </p:sp>
    </p:spTree>
    <p:extLst>
      <p:ext uri="{BB962C8B-B14F-4D97-AF65-F5344CB8AC3E}">
        <p14:creationId xmlns:p14="http://schemas.microsoft.com/office/powerpoint/2010/main" val="51955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Meta-SKIM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267200"/>
                <a:ext cx="8229600" cy="1981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Modular: Specified through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oracle access to utility matrix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sz="2400" dirty="0" smtClean="0"/>
                  <a:t>Sampling uses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reverse sorted access oracle</a:t>
                </a:r>
                <a:r>
                  <a:rPr lang="en-US" sz="2400" dirty="0" smtClean="0"/>
                  <a:t>: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𝑗</m:t>
                    </m:r>
                    <m:r>
                      <a:rPr lang="en-US" sz="2400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returns nodes </a:t>
                </a:r>
                <a:r>
                  <a:rPr lang="en-US" sz="2400" dirty="0"/>
                  <a:t>in order of non-increasing utility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 smtClean="0"/>
                  <a:t>. 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Implemented as graph search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sz="2400" dirty="0" smtClean="0"/>
                  <a:t>Updates use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forward search oracle </a:t>
                </a:r>
                <a:r>
                  <a:rPr lang="en-US" sz="2400" dirty="0" smtClean="0"/>
                  <a:t>from a new seed. Returns all nodes with updated marginal utility.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Also a graph search</a:t>
                </a:r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267200"/>
                <a:ext cx="8229600" cy="1981200"/>
              </a:xfrm>
              <a:blipFill rotWithShape="0">
                <a:blip r:embed="rId3"/>
                <a:stretch>
                  <a:fillRect l="-1111" t="-2462" b="-31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95400"/>
            <a:ext cx="8229600" cy="2667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Maintain </a:t>
            </a:r>
            <a:r>
              <a:rPr lang="en-US" dirty="0" smtClean="0">
                <a:solidFill>
                  <a:srgbClr val="C00000"/>
                </a:solidFill>
              </a:rPr>
              <a:t>weighted samples </a:t>
            </a:r>
            <a:r>
              <a:rPr lang="en-US" dirty="0" smtClean="0"/>
              <a:t>of “marginal influence sets” of nodes.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Repeat: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Sample until estimates are accurate for “near-maximizers” of marginal influence.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Add the approximate maximizer to seed set.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Update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 smtClean="0">
                <a:solidFill>
                  <a:srgbClr val="C00000"/>
                </a:solidFill>
              </a:rPr>
              <a:t>esidual problem</a:t>
            </a:r>
          </a:p>
        </p:txBody>
      </p:sp>
    </p:spTree>
    <p:extLst>
      <p:ext uri="{BB962C8B-B14F-4D97-AF65-F5344CB8AC3E}">
        <p14:creationId xmlns:p14="http://schemas.microsoft.com/office/powerpoint/2010/main" val="112483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Meta-SKIM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29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Randomization handled using multiple MC simulations and optimizing for the average over simulations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95400"/>
            <a:ext cx="8229600" cy="2667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Maintain </a:t>
            </a:r>
            <a:r>
              <a:rPr lang="en-US" dirty="0" smtClean="0">
                <a:solidFill>
                  <a:srgbClr val="C00000"/>
                </a:solidFill>
              </a:rPr>
              <a:t>weighted samples </a:t>
            </a:r>
            <a:r>
              <a:rPr lang="en-US" dirty="0" smtClean="0"/>
              <a:t>of “marginal influence sets” of nodes.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Repeat: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Sample until estimates are accurate for “near-maximizers” of marginal influence.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Add the approximate maximizer to seed set.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Update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 smtClean="0">
                <a:solidFill>
                  <a:srgbClr val="C00000"/>
                </a:solidFill>
              </a:rPr>
              <a:t>esidual problem</a:t>
            </a:r>
          </a:p>
        </p:txBody>
      </p:sp>
    </p:spTree>
    <p:extLst>
      <p:ext uri="{BB962C8B-B14F-4D97-AF65-F5344CB8AC3E}">
        <p14:creationId xmlns:p14="http://schemas.microsoft.com/office/powerpoint/2010/main" val="131363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349" b="10005"/>
          <a:stretch/>
        </p:blipFill>
        <p:spPr>
          <a:xfrm>
            <a:off x="457200" y="534713"/>
            <a:ext cx="8354295" cy="6018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51" y="6275632"/>
            <a:ext cx="4502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[CDPW  ICDM 2014]  data sets </a:t>
            </a:r>
            <a:r>
              <a:rPr lang="en-US" sz="2000" smtClean="0"/>
              <a:t>from SNAP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2F7-CF81-4600-B08A-9F8281BCDBAF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11412"/>
            <a:ext cx="835429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Influence vs. #seeds:  full </a:t>
            </a:r>
            <a:r>
              <a:rPr lang="en-US" sz="2800" dirty="0" err="1" smtClean="0"/>
              <a:t>approx</a:t>
            </a:r>
            <a:r>
              <a:rPr lang="en-US" sz="2800" dirty="0" smtClean="0"/>
              <a:t> greedy sequence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IC Model: Reach+ max aggregation + randomization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0284" y="6338857"/>
            <a:ext cx="4117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/>
                </a:solidFill>
              </a:rPr>
              <a:t>Implementation by T. </a:t>
            </a:r>
            <a:r>
              <a:rPr lang="en-US" sz="2000" dirty="0" err="1" smtClean="0">
                <a:solidFill>
                  <a:schemeClr val="accent4"/>
                </a:solidFill>
              </a:rPr>
              <a:t>Pajor</a:t>
            </a:r>
            <a:r>
              <a:rPr lang="en-US" sz="2000" dirty="0" smtClean="0">
                <a:solidFill>
                  <a:schemeClr val="accent4"/>
                </a:solidFill>
              </a:rPr>
              <a:t> (available)</a:t>
            </a:r>
          </a:p>
        </p:txBody>
      </p:sp>
    </p:spTree>
    <p:extLst>
      <p:ext uri="{BB962C8B-B14F-4D97-AF65-F5344CB8AC3E}">
        <p14:creationId xmlns:p14="http://schemas.microsoft.com/office/powerpoint/2010/main" val="16159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HotWeb</a:t>
            </a:r>
            <a:r>
              <a:rPr lang="en-US" dirty="0" smtClean="0"/>
              <a:t> ’2016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2F7-CF81-4600-B08A-9F8281BCDBAF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763870"/>
            <a:ext cx="8610600" cy="38018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320" y="5695890"/>
            <a:ext cx="3867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[CDPW  2015]  data sets from SNAP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11412"/>
            <a:ext cx="8354295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Influence vs. #seeds:  full </a:t>
            </a:r>
            <a:r>
              <a:rPr lang="en-US" sz="2800" dirty="0" err="1" smtClean="0"/>
              <a:t>approx</a:t>
            </a:r>
            <a:r>
              <a:rPr lang="en-US" sz="2800" dirty="0" smtClean="0"/>
              <a:t> greedy sequence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Distance </a:t>
            </a:r>
            <a:r>
              <a:rPr lang="en-US" sz="2800" dirty="0">
                <a:solidFill>
                  <a:srgbClr val="7030A0"/>
                </a:solidFill>
              </a:rPr>
              <a:t>utility with harmonic or exponential decay, max aggregation +</a:t>
            </a:r>
            <a:r>
              <a:rPr lang="en-US" sz="2800" dirty="0" smtClean="0">
                <a:solidFill>
                  <a:srgbClr val="7030A0"/>
                </a:solidFill>
              </a:rPr>
              <a:t>randomization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0074" y="5760977"/>
            <a:ext cx="2984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/>
                </a:solidFill>
              </a:rPr>
              <a:t>Implementation by T. </a:t>
            </a:r>
            <a:r>
              <a:rPr lang="en-US" sz="2000" dirty="0" err="1" smtClean="0">
                <a:solidFill>
                  <a:schemeClr val="accent4"/>
                </a:solidFill>
              </a:rPr>
              <a:t>Pajor</a:t>
            </a:r>
            <a:endParaRPr lang="en-US" sz="2000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2F7-CF81-4600-B08A-9F8281BCDBAF}" type="slidenum">
              <a:rPr lang="en-US" smtClean="0"/>
              <a:t>28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959600" cy="4175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864958"/>
            <a:ext cx="6668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</a:t>
            </a:r>
            <a:r>
              <a:rPr lang="en-US" sz="2000" dirty="0" err="1" smtClean="0"/>
              <a:t>Buchnik</a:t>
            </a:r>
            <a:r>
              <a:rPr lang="en-US" sz="2000" dirty="0" smtClean="0"/>
              <a:t> C’ </a:t>
            </a:r>
            <a:r>
              <a:rPr lang="en-US" sz="2000" dirty="0" err="1" smtClean="0"/>
              <a:t>Sigmetrics</a:t>
            </a:r>
            <a:r>
              <a:rPr lang="en-US" sz="2000" dirty="0" smtClean="0"/>
              <a:t> 2016]  Live Journal data set from SNAP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72994"/>
            <a:ext cx="810119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Influence vs. #seeds: full </a:t>
            </a:r>
            <a:r>
              <a:rPr lang="en-US" sz="2800" dirty="0" err="1" smtClean="0"/>
              <a:t>approx</a:t>
            </a:r>
            <a:r>
              <a:rPr lang="en-US" sz="2800" dirty="0" smtClean="0"/>
              <a:t> greedy sequence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Reverse Rank Utility, threshold decay (with different T)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231596"/>
            <a:ext cx="443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/>
                </a:solidFill>
              </a:rPr>
              <a:t>Implementation by E. </a:t>
            </a:r>
            <a:r>
              <a:rPr lang="en-US" sz="2000" dirty="0" err="1" smtClean="0">
                <a:solidFill>
                  <a:schemeClr val="accent4"/>
                </a:solidFill>
              </a:rPr>
              <a:t>Buchnik</a:t>
            </a:r>
            <a:r>
              <a:rPr lang="en-US" sz="2000" dirty="0" smtClean="0">
                <a:solidFill>
                  <a:schemeClr val="accent4"/>
                </a:solidFill>
              </a:rPr>
              <a:t> (available)</a:t>
            </a:r>
          </a:p>
        </p:txBody>
      </p:sp>
    </p:spTree>
    <p:extLst>
      <p:ext uri="{BB962C8B-B14F-4D97-AF65-F5344CB8AC3E}">
        <p14:creationId xmlns:p14="http://schemas.microsoft.com/office/powerpoint/2010/main" val="7461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43000"/>
            <a:ext cx="8458200" cy="38862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2800" dirty="0" smtClean="0">
                <a:solidFill>
                  <a:schemeClr val="tx2"/>
                </a:solidFill>
              </a:rPr>
              <a:t>Unified model of graph-based influence functions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Influence functions specified by </a:t>
            </a:r>
          </a:p>
          <a:p>
            <a:pPr lvl="2">
              <a:buFont typeface="Wingdings" charset="2"/>
              <a:buChar char="§"/>
            </a:pPr>
            <a:r>
              <a:rPr lang="en-US" sz="2800" dirty="0" smtClean="0"/>
              <a:t>pairwise </a:t>
            </a:r>
            <a:r>
              <a:rPr lang="en-US" sz="2800" i="1" dirty="0" smtClean="0">
                <a:solidFill>
                  <a:schemeClr val="tx2"/>
                </a:solidFill>
              </a:rPr>
              <a:t>utility</a:t>
            </a:r>
            <a:r>
              <a:rPr lang="en-US" sz="2800" dirty="0" smtClean="0"/>
              <a:t> values (reach/distance/reverse-rank/survival</a:t>
            </a:r>
            <a:r>
              <a:rPr lang="is-IS" sz="2800" dirty="0" smtClean="0"/>
              <a:t>; decay function ; randomized generation)</a:t>
            </a:r>
            <a:endParaRPr lang="en-US" sz="2800" dirty="0" smtClean="0"/>
          </a:p>
          <a:p>
            <a:pPr lvl="2">
              <a:buFont typeface="Wingdings" charset="2"/>
              <a:buChar char="§"/>
            </a:pPr>
            <a:r>
              <a:rPr lang="en-US" sz="2800" dirty="0" smtClean="0">
                <a:solidFill>
                  <a:schemeClr val="tx2"/>
                </a:solidFill>
              </a:rPr>
              <a:t>Submodular aggregation function </a:t>
            </a:r>
            <a:r>
              <a:rPr lang="en-US" sz="2800" dirty="0" smtClean="0"/>
              <a:t>of seeds utility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solidFill>
                  <a:schemeClr val="tx2"/>
                </a:solidFill>
              </a:rPr>
              <a:t>Meta-SKIM Algorithm</a:t>
            </a:r>
            <a:r>
              <a:rPr lang="en-US" sz="2800" dirty="0" smtClean="0"/>
              <a:t>: Compute an approximate </a:t>
            </a:r>
            <a:r>
              <a:rPr lang="en-US" sz="2800" dirty="0"/>
              <a:t>greedy </a:t>
            </a:r>
            <a:r>
              <a:rPr lang="en-US" sz="2800" dirty="0" smtClean="0"/>
              <a:t>maximizing sequence using near </a:t>
            </a:r>
            <a:r>
              <a:rPr lang="en-US" sz="2800" dirty="0"/>
              <a:t>linear </a:t>
            </a:r>
            <a:r>
              <a:rPr lang="en-US" sz="2800" dirty="0" smtClean="0"/>
              <a:t>computation for all functions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HotWeb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2F7-CF81-4600-B08A-9F8281BCDBAF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1500" y="5410199"/>
            <a:ext cx="8229600" cy="112871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Follow up:  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A</a:t>
            </a:r>
            <a:r>
              <a:rPr lang="is-IS" dirty="0" smtClean="0"/>
              <a:t>pplications (seed selection for active learning,...)</a:t>
            </a:r>
          </a:p>
          <a:p>
            <a:pPr>
              <a:buFont typeface="Wingdings" charset="2"/>
              <a:buChar char="§"/>
            </a:pPr>
            <a:r>
              <a:rPr lang="is-IS" dirty="0" smtClean="0"/>
              <a:t>modular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3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iffusion in Networks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1965403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2800" dirty="0" smtClean="0"/>
              <a:t>Edges model </a:t>
            </a:r>
            <a:r>
              <a:rPr lang="en-US" sz="2800" i="1" dirty="0" smtClean="0">
                <a:solidFill>
                  <a:schemeClr val="tx2"/>
                </a:solidFill>
              </a:rPr>
              <a:t>direct</a:t>
            </a:r>
            <a:r>
              <a:rPr lang="en-US" sz="2800" dirty="0" smtClean="0">
                <a:solidFill>
                  <a:schemeClr val="tx2"/>
                </a:solidFill>
              </a:rPr>
              <a:t> connections</a:t>
            </a:r>
            <a:r>
              <a:rPr lang="en-US" sz="2800" dirty="0" smtClean="0"/>
              <a:t> between entities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solidFill>
                  <a:srgbClr val="C00000"/>
                </a:solidFill>
              </a:rPr>
              <a:t>Diffusion</a:t>
            </a:r>
            <a:r>
              <a:rPr lang="en-US" sz="2800" dirty="0" smtClean="0"/>
              <a:t>: Contagion, information (news, opinions),   … can spread from </a:t>
            </a:r>
            <a:r>
              <a:rPr lang="en-US" sz="2800" dirty="0" smtClean="0">
                <a:solidFill>
                  <a:schemeClr val="tx2"/>
                </a:solidFill>
              </a:rPr>
              <a:t>seed </a:t>
            </a:r>
            <a:r>
              <a:rPr lang="en-US" sz="2800" dirty="0" smtClean="0"/>
              <a:t>nodes through edges to nodes multiple hops away</a:t>
            </a:r>
          </a:p>
        </p:txBody>
      </p:sp>
      <p:pic>
        <p:nvPicPr>
          <p:cNvPr id="5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89174"/>
            <a:ext cx="1309687" cy="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edithcohen\Documents\Dropbox\mytalks\MSR 201310\lego_starwars_yo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10297"/>
            <a:ext cx="944562" cy="97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>
            <a:stCxn id="9" idx="6"/>
            <a:endCxn id="8" idx="3"/>
          </p:cNvCxnSpPr>
          <p:nvPr/>
        </p:nvCxnSpPr>
        <p:spPr>
          <a:xfrm flipV="1">
            <a:off x="3781178" y="4814330"/>
            <a:ext cx="1935374" cy="292075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698454" y="4695089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57600" y="5036555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ghtning Bolt 11"/>
          <p:cNvSpPr/>
          <p:nvPr/>
        </p:nvSpPr>
        <p:spPr>
          <a:xfrm>
            <a:off x="3262189" y="3767742"/>
            <a:ext cx="457200" cy="457200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813835" y="4814330"/>
            <a:ext cx="1935374" cy="292075"/>
          </a:xfrm>
          <a:prstGeom prst="line">
            <a:avLst/>
          </a:prstGeom>
          <a:ln w="698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ghtning Bolt 13"/>
          <p:cNvSpPr/>
          <p:nvPr/>
        </p:nvSpPr>
        <p:spPr>
          <a:xfrm>
            <a:off x="5214405" y="3276600"/>
            <a:ext cx="457200" cy="457200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52400" y="5280031"/>
            <a:ext cx="8305800" cy="12731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Influence:</a:t>
            </a:r>
            <a:r>
              <a:rPr lang="en-US" dirty="0" smtClean="0">
                <a:solidFill>
                  <a:schemeClr val="tx2"/>
                </a:solidFill>
              </a:rPr>
              <a:t>   A measure of the combined power/ importance/ coverage </a:t>
            </a:r>
            <a:r>
              <a:rPr lang="en-US" dirty="0">
                <a:solidFill>
                  <a:schemeClr val="tx2"/>
                </a:solidFill>
              </a:rPr>
              <a:t>of </a:t>
            </a:r>
            <a:r>
              <a:rPr lang="en-US" dirty="0" smtClean="0">
                <a:solidFill>
                  <a:schemeClr val="tx2"/>
                </a:solidFill>
              </a:rPr>
              <a:t>a set of </a:t>
            </a:r>
            <a:r>
              <a:rPr lang="en-US" i="1" dirty="0" smtClean="0">
                <a:solidFill>
                  <a:schemeClr val="tx2"/>
                </a:solidFill>
              </a:rPr>
              <a:t>seed nodes. </a:t>
            </a:r>
            <a:r>
              <a:rPr lang="en-US" dirty="0" smtClean="0">
                <a:solidFill>
                  <a:schemeClr val="accent1"/>
                </a:solidFill>
              </a:rPr>
              <a:t>(according to the diffusion process)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4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HotWeb</a:t>
            </a:r>
            <a:r>
              <a:rPr lang="en-US" dirty="0" smtClean="0"/>
              <a:t> ’2016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2F7-CF81-4600-B08A-9F8281BCDBAF}" type="slidenum">
              <a:rPr lang="en-US" smtClean="0"/>
              <a:t>30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84569" y="2819400"/>
            <a:ext cx="41748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 !!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Influence in Networks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87738" y="3118900"/>
                <a:ext cx="7630960" cy="29009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u="sng" dirty="0" smtClean="0">
                    <a:solidFill>
                      <a:srgbClr val="C00000"/>
                    </a:solidFill>
                  </a:rPr>
                  <a:t>Computational Problems: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b="1" dirty="0" smtClean="0">
                    <a:solidFill>
                      <a:schemeClr val="tx2"/>
                    </a:solidFill>
                  </a:rPr>
                  <a:t>Influence queries:</a:t>
                </a:r>
                <a:r>
                  <a:rPr lang="en-US" sz="2400" dirty="0" smtClean="0"/>
                  <a:t> Given </a:t>
                </a:r>
                <a:r>
                  <a:rPr lang="en-US" sz="2400" i="1" dirty="0">
                    <a:solidFill>
                      <a:schemeClr val="tx2"/>
                    </a:solidFill>
                  </a:rPr>
                  <a:t>seed</a:t>
                </a:r>
                <a:r>
                  <a:rPr lang="en-US" sz="2400" dirty="0"/>
                  <a:t> set </a:t>
                </a:r>
                <a:r>
                  <a:rPr lang="en-US" sz="2400" dirty="0" smtClean="0"/>
                  <a:t>S, compute (approximate)  </a:t>
                </a:r>
                <a:r>
                  <a:rPr lang="en-US" sz="2400" dirty="0" err="1" smtClean="0"/>
                  <a:t>Inf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𝑆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b="1" dirty="0" smtClean="0">
                    <a:solidFill>
                      <a:schemeClr val="tx2"/>
                    </a:solidFill>
                  </a:rPr>
                  <a:t>Influence maximization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smtClean="0">
                        <a:solidFill>
                          <a:schemeClr val="tx2"/>
                        </a:solidFill>
                        <a:latin typeface="Cambria Math"/>
                      </a:rPr>
                      <m:t>arg</m:t>
                    </m:r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limLow>
                      <m:limLow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/>
                          </a:rPr>
                          <m:t>max</m:t>
                        </m:r>
                      </m:e>
                      <m:li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|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lim>
                    </m:limLow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Inf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marL="0" lvl="1" indent="0">
                  <a:buNone/>
                </a:pPr>
                <a:r>
                  <a:rPr lang="en-US" sz="2400" dirty="0" smtClean="0"/>
                  <a:t> </a:t>
                </a:r>
                <a:r>
                  <a:rPr lang="en-US" sz="2400" dirty="0">
                    <a:solidFill>
                      <a:schemeClr val="tx2"/>
                    </a:solidFill>
                  </a:rPr>
                  <a:t>Find a set of entities with maximum influence for its size. </a:t>
                </a:r>
                <a:r>
                  <a:rPr lang="en-US" sz="2400" dirty="0"/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or</a:t>
                </a:r>
                <a:r>
                  <a:rPr lang="en-US" sz="2400" dirty="0" smtClean="0"/>
                  <a:t> With </a:t>
                </a:r>
                <a:r>
                  <a:rPr lang="en-US" sz="2400" dirty="0"/>
                  <a:t>a “budget”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</m:t>
                    </m:r>
                  </m:oMath>
                </a14:m>
                <a:r>
                  <a:rPr lang="en-US" sz="2400" dirty="0"/>
                  <a:t>, who should we select ?</a:t>
                </a:r>
                <a:endParaRPr lang="en-US" sz="2400" dirty="0">
                  <a:solidFill>
                    <a:schemeClr val="tx2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738" y="3118900"/>
                <a:ext cx="7630960" cy="2900900"/>
              </a:xfrm>
              <a:prstGeom prst="rect">
                <a:avLst/>
              </a:prstGeom>
              <a:blipFill rotWithShape="0">
                <a:blip r:embed="rId3"/>
                <a:stretch>
                  <a:fillRect l="-1198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3656" y="1228042"/>
                <a:ext cx="8229600" cy="166755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u="sng" dirty="0" smtClean="0">
                    <a:solidFill>
                      <a:srgbClr val="C00000"/>
                    </a:solidFill>
                  </a:rPr>
                  <a:t>Applications :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Inf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= </m:t>
                    </m:r>
                  </m:oMath>
                </a14:m>
                <a:r>
                  <a:rPr lang="en-US" sz="2400" dirty="0" smtClean="0"/>
                  <a:t> quality of a </a:t>
                </a:r>
                <a:r>
                  <a:rPr lang="en-US" sz="2400" dirty="0"/>
                  <a:t>s</a:t>
                </a:r>
                <a:r>
                  <a:rPr lang="en-US" sz="2400" dirty="0" smtClean="0"/>
                  <a:t>eed entities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400" dirty="0" smtClean="0"/>
                  <a:t> as: 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anchors, representatives, cluster centers, hubs in distribution networks, candidates for active learning of labels/properties, seeds for viral marketing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656" y="1228042"/>
                <a:ext cx="8229600" cy="1667558"/>
              </a:xfrm>
              <a:blipFill rotWithShape="0">
                <a:blip r:embed="rId4"/>
                <a:stretch>
                  <a:fillRect l="-1111" t="-28467" b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72946" y="2971800"/>
            <a:ext cx="995503" cy="1828800"/>
            <a:chOff x="493129" y="3108269"/>
            <a:chExt cx="995503" cy="1828800"/>
          </a:xfrm>
        </p:grpSpPr>
        <p:sp>
          <p:nvSpPr>
            <p:cNvPr id="3" name="Left Brace 2"/>
            <p:cNvSpPr/>
            <p:nvPr/>
          </p:nvSpPr>
          <p:spPr>
            <a:xfrm>
              <a:off x="1001704" y="3657600"/>
              <a:ext cx="486928" cy="685801"/>
            </a:xfrm>
            <a:prstGeom prst="leftBrac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-128883" y="3730281"/>
              <a:ext cx="18288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Sketches</a:t>
              </a:r>
              <a:endPara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</p:grpSp>
      <p:sp>
        <p:nvSpPr>
          <p:cNvPr id="8" name="Right Arrow 7"/>
          <p:cNvSpPr/>
          <p:nvPr/>
        </p:nvSpPr>
        <p:spPr>
          <a:xfrm>
            <a:off x="765204" y="4724400"/>
            <a:ext cx="4572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5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A unified model of graph-based influence functions: </a:t>
            </a:r>
            <a:r>
              <a:rPr lang="en-US" dirty="0" smtClean="0">
                <a:solidFill>
                  <a:schemeClr val="tx2"/>
                </a:solidFill>
              </a:rPr>
              <a:t>Includes functions proposed in previous work and extends to allow general submodular aggregations.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A meta-algorithm for influence maximization: </a:t>
            </a:r>
            <a:r>
              <a:rPr lang="en-US" dirty="0" smtClean="0">
                <a:solidFill>
                  <a:schemeClr val="tx2"/>
                </a:solidFill>
              </a:rPr>
              <a:t>Modular design, near linear computation, statistical worst-case guarantees on approximation quality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HotWeb</a:t>
            </a:r>
            <a:r>
              <a:rPr lang="en-US" dirty="0" smtClean="0"/>
              <a:t> 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2F7-CF81-4600-B08A-9F8281BCDBAF}" type="slidenum">
              <a:rPr lang="en-US" smtClean="0"/>
              <a:t>5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 flipV="1">
            <a:off x="303198" y="2133600"/>
            <a:ext cx="308004" cy="1143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4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88" y="136391"/>
            <a:ext cx="903761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Unified model: </a:t>
            </a:r>
            <a:r>
              <a:rPr lang="en-US" dirty="0" smtClean="0">
                <a:solidFill>
                  <a:schemeClr val="tx2"/>
                </a:solidFill>
              </a:rPr>
              <a:t>Pairwise utility </a:t>
            </a:r>
            <a:r>
              <a:rPr lang="en-US" dirty="0" smtClean="0"/>
              <a:t>to</a:t>
            </a:r>
            <a:r>
              <a:rPr lang="en-US" dirty="0" smtClean="0">
                <a:solidFill>
                  <a:schemeClr val="tx2"/>
                </a:solidFill>
              </a:rPr>
              <a:t> influence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6389" y="1219200"/>
                <a:ext cx="5164201" cy="38116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charset="2"/>
                  <a:buChar char="§"/>
                </a:pPr>
                <a:r>
                  <a:rPr lang="en-US" sz="2400" dirty="0" smtClean="0">
                    <a:solidFill>
                      <a:srgbClr val="C00000"/>
                    </a:solidFill>
                  </a:rPr>
                  <a:t>Graph structure, diffusion process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sz="2400" dirty="0" smtClean="0"/>
                  <a:t> pairwise </a:t>
                </a:r>
                <a:r>
                  <a:rPr lang="en-US" sz="2400" b="1" i="1" u="sng" dirty="0" smtClean="0">
                    <a:solidFill>
                      <a:srgbClr val="C00000"/>
                    </a:solidFill>
                  </a:rPr>
                  <a:t>utility</a:t>
                </a:r>
                <a:r>
                  <a:rPr lang="en-US" sz="2400" i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to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charset="0"/>
                      </a:rPr>
                      <m:t>𝑗</m:t>
                    </m:r>
                  </m:oMath>
                </a14:m>
                <a:endParaRPr lang="en-US" sz="2400" dirty="0" smtClean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The </a:t>
                </a:r>
                <a:r>
                  <a:rPr lang="en-US" sz="2400" b="1" i="1" dirty="0" smtClean="0">
                    <a:solidFill>
                      <a:srgbClr val="C00000"/>
                    </a:solidFill>
                  </a:rPr>
                  <a:t>utility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of a </a:t>
                </a:r>
                <a:r>
                  <a:rPr lang="en-US" sz="2400" i="1" dirty="0"/>
                  <a:t>seed set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400" dirty="0"/>
                  <a:t> to a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:</a:t>
                </a:r>
              </a:p>
              <a:p>
                <a:pPr marL="0" indent="0" algn="ctr">
                  <a:buNone/>
                </a:pP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400" b="0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limLow>
                      <m:limLowPr>
                        <m:ctrlP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aggregate</m:t>
                        </m:r>
                        <m:r>
                          <a:rPr lang="en-US" sz="2400" b="0" i="0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i</m:t>
                            </m:r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j</m:t>
                            </m:r>
                          </m:sub>
                        </m:sSub>
                      </m:e>
                      <m:lim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∈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</m:lim>
                    </m:limLow>
                  </m:oMath>
                </a14:m>
                <a:r>
                  <a:rPr lang="en-US" sz="2400" b="0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sz="2400" b="0" dirty="0" smtClean="0">
                    <a:solidFill>
                      <a:schemeClr val="accent1"/>
                    </a:solidFill>
                  </a:rPr>
                  <a:t>e.g. aggregate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max</m:t>
                    </m:r>
                  </m:oMath>
                </a14:m>
                <a:endParaRPr lang="en-US" sz="2400" b="0" dirty="0" smtClean="0">
                  <a:solidFill>
                    <a:schemeClr val="accent1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The </a:t>
                </a:r>
                <a:r>
                  <a:rPr lang="en-US" sz="2400" b="1" i="1" u="sng" dirty="0" smtClean="0">
                    <a:solidFill>
                      <a:srgbClr val="C00000"/>
                    </a:solidFill>
                    <a:latin typeface="+mj-lt"/>
                  </a:rPr>
                  <a:t>influence</a:t>
                </a:r>
                <a:r>
                  <a:rPr lang="en-US" sz="2400" dirty="0" smtClean="0"/>
                  <a:t> of seed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/>
                  <a:t>is the sum </a:t>
                </a:r>
                <a:r>
                  <a:rPr lang="en-US" sz="2400" dirty="0" smtClean="0"/>
                  <a:t>over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charset="0"/>
                      </a:rPr>
                      <m:t>𝑗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/>
                  <a:t>of the utility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charset="0"/>
                      </a:rPr>
                      <m:t>𝑗</m:t>
                    </m:r>
                  </m:oMath>
                </a14:m>
                <a:endParaRPr lang="en-US" sz="2400" dirty="0" smtClean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charset="0"/>
                          <a:ea typeface="Al Nile" charset="-78"/>
                          <a:cs typeface="Al Nile" charset="-78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tx2"/>
                          </a:solidFill>
                          <a:latin typeface="Cambria Math" charset="0"/>
                          <a:ea typeface="Al Nile" charset="-78"/>
                          <a:cs typeface="Al Nile" charset="-78"/>
                        </a:rPr>
                        <m:t>Inf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Al Nile" charset="-78"/>
                              <a:cs typeface="Al Nile" charset="-78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𝑆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𝑆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dirty="0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limLow>
                                <m:limLowPr>
                                  <m:ctrlPr>
                                    <a:rPr lang="en-US" sz="24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dirty="0" smtClean="0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aggregate</m:t>
                                  </m:r>
                                </m:e>
                                <m:lim>
                                  <m: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𝑆</m:t>
                                  </m:r>
                                </m:lim>
                              </m:limLow>
                            </m:e>
                          </m:nary>
                        </m:e>
                      </m:nary>
                      <m:r>
                        <a:rPr lang="en-US" sz="2400" b="0" i="0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j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9" y="1219200"/>
                <a:ext cx="5164201" cy="3811676"/>
              </a:xfrm>
              <a:prstGeom prst="rect">
                <a:avLst/>
              </a:prstGeom>
              <a:blipFill rotWithShape="0">
                <a:blip r:embed="rId3"/>
                <a:stretch>
                  <a:fillRect l="-1533" t="-1280" r="-1415" b="-17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57200" y="5638800"/>
                <a:ext cx="4175430" cy="9927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b="1" u="sng" dirty="0" smtClean="0">
                    <a:solidFill>
                      <a:srgbClr val="C00000"/>
                    </a:solidFill>
                  </a:rPr>
                  <a:t>Centrality:</a:t>
                </a:r>
                <a:r>
                  <a:rPr lang="en-US" sz="2400" dirty="0" smtClean="0"/>
                  <a:t>  Influence of a single node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 smtClean="0">
                        <a:solidFill>
                          <a:schemeClr val="tx2"/>
                        </a:solidFill>
                        <a:latin typeface="Cambria Math" charset="0"/>
                        <a:ea typeface="Al Nile" charset="-78"/>
                        <a:cs typeface="Al Nile" charset="-78"/>
                      </a:rPr>
                      <m:t>Inf</m:t>
                    </m:r>
                    <m:d>
                      <m:d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Al Nile" charset="-78"/>
                            <a:cs typeface="Al Nile" charset="-78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  <a:ea typeface="Al Nile" charset="-78"/>
                            <a:cs typeface="Al Nile" charset="-78"/>
                          </a:rPr>
                          <m:t>𝑖</m:t>
                        </m:r>
                      </m:e>
                    </m:d>
                    <m:r>
                      <a:rPr lang="en-US" sz="2400" b="0" i="0" dirty="0" smtClean="0">
                        <a:solidFill>
                          <a:schemeClr val="tx2"/>
                        </a:solidFill>
                        <a:latin typeface="Cambria Math" charset="0"/>
                        <a:ea typeface="Al Nile" charset="-78"/>
                        <a:cs typeface="Al Nile" charset="-7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charset="0"/>
                            <a:ea typeface="Al Nile" charset="-78"/>
                            <a:cs typeface="Al Nile" charset="-78"/>
                          </a:rPr>
                        </m:ctrlPr>
                      </m:naryPr>
                      <m:sub>
                        <m:r>
                          <a:rPr lang="en-US" sz="2400" b="0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charset="0"/>
                            <a:ea typeface="Al Nile" charset="-78"/>
                            <a:cs typeface="Al Nile" charset="-78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Al Nile" charset="-78"/>
                                <a:cs typeface="Al Nile" charset="-78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Al Nile" charset="-78"/>
                                <a:cs typeface="Al Nile" charset="-78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Al Nile" charset="-78"/>
                                <a:cs typeface="Al Nile" charset="-78"/>
                              </a:rPr>
                              <m:t>𝑖</m:t>
                            </m:r>
                            <m:r>
                              <a:rPr lang="en-US" sz="2400" b="0" i="1" dirty="0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charset="0"/>
                                <a:ea typeface="Al Nile" charset="-78"/>
                                <a:cs typeface="Al Nile" charset="-78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endParaRPr lang="en-US" sz="2400" i="1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638800"/>
                <a:ext cx="4175430" cy="992700"/>
              </a:xfrm>
              <a:prstGeom prst="rect">
                <a:avLst/>
              </a:prstGeom>
              <a:blipFill rotWithShape="0">
                <a:blip r:embed="rId4"/>
                <a:stretch>
                  <a:fillRect l="-2190" t="-20859" r="-2336" b="-73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69" descr="C:\Users\edithcohen\Documents\Dropbox\mytalks\MSR 201310\lego_chima_cragg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115" y="2237545"/>
            <a:ext cx="280704" cy="37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468" y="2320343"/>
            <a:ext cx="218176" cy="36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946" y="3405161"/>
            <a:ext cx="189602" cy="30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 descr="C:\Users\edithcohen\Documents\Dropbox\mytalks\MSR 201310\lego_ninja_Ka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222" y="2266538"/>
            <a:ext cx="355407" cy="45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3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805" y="2209800"/>
            <a:ext cx="435551" cy="54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 descr="C:\Users\edithcohen\Documents\Dropbox\mytalks\MSR 201310\lego_ninja_Lloy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6" y="3533885"/>
            <a:ext cx="256657" cy="3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75" y="3871639"/>
            <a:ext cx="649463" cy="54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 descr="C:\Users\edithcohen\Documents\Dropbox\mytalks\MSR 201310\lego_starwars_yod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125" y="4087859"/>
            <a:ext cx="447178" cy="61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772" y="4766674"/>
            <a:ext cx="329934" cy="54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033" y="4109287"/>
            <a:ext cx="351572" cy="4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9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24" y="2675815"/>
            <a:ext cx="324297" cy="40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al 80"/>
          <p:cNvSpPr/>
          <p:nvPr/>
        </p:nvSpPr>
        <p:spPr>
          <a:xfrm>
            <a:off x="5512101" y="2610890"/>
            <a:ext cx="58505" cy="87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229051" y="2733805"/>
            <a:ext cx="58505" cy="87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778875" y="3084329"/>
            <a:ext cx="58505" cy="87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8020673" y="2752773"/>
            <a:ext cx="58505" cy="87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8422961" y="2752773"/>
            <a:ext cx="58505" cy="87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8567581" y="3595231"/>
            <a:ext cx="58505" cy="87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8020673" y="3812348"/>
            <a:ext cx="58505" cy="87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440487" y="4744896"/>
            <a:ext cx="58505" cy="87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5406284" y="3281133"/>
            <a:ext cx="58505" cy="87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838817" y="4934016"/>
            <a:ext cx="58505" cy="87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7011209" y="4109287"/>
            <a:ext cx="58505" cy="87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>
            <a:stCxn id="84" idx="6"/>
            <a:endCxn id="85" idx="2"/>
          </p:cNvCxnSpPr>
          <p:nvPr/>
        </p:nvCxnSpPr>
        <p:spPr>
          <a:xfrm>
            <a:off x="5570605" y="2654873"/>
            <a:ext cx="658446" cy="122915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2" idx="0"/>
            <a:endCxn id="84" idx="4"/>
          </p:cNvCxnSpPr>
          <p:nvPr/>
        </p:nvCxnSpPr>
        <p:spPr>
          <a:xfrm flipV="1">
            <a:off x="5435537" y="2698855"/>
            <a:ext cx="105816" cy="582277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93" idx="5"/>
            <a:endCxn id="91" idx="2"/>
          </p:cNvCxnSpPr>
          <p:nvPr/>
        </p:nvCxnSpPr>
        <p:spPr>
          <a:xfrm flipV="1">
            <a:off x="5888754" y="4788877"/>
            <a:ext cx="551734" cy="22022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88" idx="3"/>
            <a:endCxn id="90" idx="7"/>
          </p:cNvCxnSpPr>
          <p:nvPr/>
        </p:nvCxnSpPr>
        <p:spPr>
          <a:xfrm flipH="1">
            <a:off x="8070610" y="2827855"/>
            <a:ext cx="360919" cy="9973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87" idx="3"/>
            <a:endCxn id="86" idx="7"/>
          </p:cNvCxnSpPr>
          <p:nvPr/>
        </p:nvCxnSpPr>
        <p:spPr>
          <a:xfrm flipH="1">
            <a:off x="7828812" y="2827855"/>
            <a:ext cx="200429" cy="269356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6" idx="4"/>
            <a:endCxn id="90" idx="1"/>
          </p:cNvCxnSpPr>
          <p:nvPr/>
        </p:nvCxnSpPr>
        <p:spPr>
          <a:xfrm>
            <a:off x="7808128" y="3172294"/>
            <a:ext cx="221114" cy="652937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87" idx="4"/>
            <a:endCxn id="90" idx="0"/>
          </p:cNvCxnSpPr>
          <p:nvPr/>
        </p:nvCxnSpPr>
        <p:spPr>
          <a:xfrm>
            <a:off x="8049925" y="2840738"/>
            <a:ext cx="0" cy="971611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89" idx="1"/>
            <a:endCxn id="86" idx="5"/>
          </p:cNvCxnSpPr>
          <p:nvPr/>
        </p:nvCxnSpPr>
        <p:spPr>
          <a:xfrm flipH="1" flipV="1">
            <a:off x="7828812" y="3159412"/>
            <a:ext cx="747337" cy="448702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94" idx="5"/>
            <a:endCxn id="90" idx="2"/>
          </p:cNvCxnSpPr>
          <p:nvPr/>
        </p:nvCxnSpPr>
        <p:spPr>
          <a:xfrm flipV="1">
            <a:off x="7061145" y="3856331"/>
            <a:ext cx="959527" cy="328039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87" idx="5"/>
            <a:endCxn id="89" idx="0"/>
          </p:cNvCxnSpPr>
          <p:nvPr/>
        </p:nvCxnSpPr>
        <p:spPr>
          <a:xfrm>
            <a:off x="8070610" y="2827855"/>
            <a:ext cx="526224" cy="767375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4" idx="0"/>
            <a:endCxn id="85" idx="5"/>
          </p:cNvCxnSpPr>
          <p:nvPr/>
        </p:nvCxnSpPr>
        <p:spPr>
          <a:xfrm flipH="1" flipV="1">
            <a:off x="6278989" y="2808888"/>
            <a:ext cx="761473" cy="1300399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90" idx="1"/>
            <a:endCxn id="85" idx="6"/>
          </p:cNvCxnSpPr>
          <p:nvPr/>
        </p:nvCxnSpPr>
        <p:spPr>
          <a:xfrm flipH="1" flipV="1">
            <a:off x="6287556" y="2777788"/>
            <a:ext cx="1741685" cy="1047443"/>
          </a:xfrm>
          <a:prstGeom prst="line">
            <a:avLst/>
          </a:prstGeom>
          <a:ln w="25400"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13" descr="C:\Users\edithcohen\Documents\Dropbox\mytalks\MSR 201310\leg_chima_eagl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133" y="3197060"/>
            <a:ext cx="191982" cy="37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Oval 104"/>
          <p:cNvSpPr/>
          <p:nvPr/>
        </p:nvSpPr>
        <p:spPr>
          <a:xfrm>
            <a:off x="5780312" y="4345337"/>
            <a:ext cx="58505" cy="87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976699" y="3317196"/>
            <a:ext cx="58505" cy="87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/>
          <p:cNvCxnSpPr>
            <a:stCxn id="84" idx="5"/>
            <a:endCxn id="109" idx="1"/>
          </p:cNvCxnSpPr>
          <p:nvPr/>
        </p:nvCxnSpPr>
        <p:spPr>
          <a:xfrm>
            <a:off x="5562037" y="2685973"/>
            <a:ext cx="423230" cy="644105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08" idx="5"/>
            <a:endCxn id="91" idx="0"/>
          </p:cNvCxnSpPr>
          <p:nvPr/>
        </p:nvCxnSpPr>
        <p:spPr>
          <a:xfrm>
            <a:off x="5830249" y="4420420"/>
            <a:ext cx="639491" cy="3244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8" idx="7"/>
            <a:endCxn id="109" idx="4"/>
          </p:cNvCxnSpPr>
          <p:nvPr/>
        </p:nvCxnSpPr>
        <p:spPr>
          <a:xfrm flipV="1">
            <a:off x="5830249" y="3405161"/>
            <a:ext cx="175703" cy="953059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93" idx="6"/>
          </p:cNvCxnSpPr>
          <p:nvPr/>
        </p:nvCxnSpPr>
        <p:spPr>
          <a:xfrm flipV="1">
            <a:off x="5897322" y="4184370"/>
            <a:ext cx="1113887" cy="793629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91" idx="7"/>
            <a:endCxn id="94" idx="6"/>
          </p:cNvCxnSpPr>
          <p:nvPr/>
        </p:nvCxnSpPr>
        <p:spPr>
          <a:xfrm flipV="1">
            <a:off x="6490424" y="4153269"/>
            <a:ext cx="579290" cy="604508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endCxn id="108" idx="5"/>
          </p:cNvCxnSpPr>
          <p:nvPr/>
        </p:nvCxnSpPr>
        <p:spPr>
          <a:xfrm flipH="1">
            <a:off x="5830249" y="4153269"/>
            <a:ext cx="1180960" cy="26715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8" idx="7"/>
            <a:endCxn id="93" idx="7"/>
          </p:cNvCxnSpPr>
          <p:nvPr/>
        </p:nvCxnSpPr>
        <p:spPr>
          <a:xfrm>
            <a:off x="5830249" y="4358220"/>
            <a:ext cx="58505" cy="588679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92" idx="7"/>
            <a:endCxn id="85" idx="3"/>
          </p:cNvCxnSpPr>
          <p:nvPr/>
        </p:nvCxnSpPr>
        <p:spPr>
          <a:xfrm flipV="1">
            <a:off x="5456221" y="2808888"/>
            <a:ext cx="781398" cy="485127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87" idx="6"/>
            <a:endCxn id="88" idx="4"/>
          </p:cNvCxnSpPr>
          <p:nvPr/>
        </p:nvCxnSpPr>
        <p:spPr>
          <a:xfrm>
            <a:off x="8079177" y="2796756"/>
            <a:ext cx="373036" cy="43982"/>
          </a:xfrm>
          <a:prstGeom prst="line">
            <a:avLst/>
          </a:prstGeom>
          <a:ln w="254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85" idx="4"/>
            <a:endCxn id="109" idx="7"/>
          </p:cNvCxnSpPr>
          <p:nvPr/>
        </p:nvCxnSpPr>
        <p:spPr>
          <a:xfrm flipH="1">
            <a:off x="6026636" y="2821770"/>
            <a:ext cx="231668" cy="508308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09" idx="3"/>
            <a:endCxn id="92" idx="6"/>
          </p:cNvCxnSpPr>
          <p:nvPr/>
        </p:nvCxnSpPr>
        <p:spPr>
          <a:xfrm flipH="1" flipV="1">
            <a:off x="5464789" y="3325115"/>
            <a:ext cx="520478" cy="67163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90" idx="7"/>
            <a:endCxn id="89" idx="3"/>
          </p:cNvCxnSpPr>
          <p:nvPr/>
        </p:nvCxnSpPr>
        <p:spPr>
          <a:xfrm flipV="1">
            <a:off x="8070610" y="3670313"/>
            <a:ext cx="505540" cy="154917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endCxn id="88" idx="4"/>
          </p:cNvCxnSpPr>
          <p:nvPr/>
        </p:nvCxnSpPr>
        <p:spPr>
          <a:xfrm flipH="1" flipV="1">
            <a:off x="8452213" y="2840738"/>
            <a:ext cx="171395" cy="773267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/>
          <p:cNvSpPr/>
          <p:nvPr/>
        </p:nvSpPr>
        <p:spPr>
          <a:xfrm flipV="1">
            <a:off x="6874070" y="4254503"/>
            <a:ext cx="435843" cy="482407"/>
          </a:xfrm>
          <a:prstGeom prst="ellipse">
            <a:avLst/>
          </a:prstGeom>
          <a:solidFill>
            <a:schemeClr val="accent6">
              <a:lumMod val="40000"/>
              <a:lumOff val="60000"/>
              <a:alpha val="16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407109" y="3477606"/>
            <a:ext cx="3568759" cy="1114826"/>
            <a:chOff x="5371473" y="3476868"/>
            <a:chExt cx="3568759" cy="1114826"/>
          </a:xfrm>
        </p:grpSpPr>
        <p:sp>
          <p:nvSpPr>
            <p:cNvPr id="129" name="Oval 128"/>
            <p:cNvSpPr/>
            <p:nvPr/>
          </p:nvSpPr>
          <p:spPr>
            <a:xfrm flipV="1">
              <a:off x="5371473" y="4109287"/>
              <a:ext cx="435843" cy="48240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6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8504389" y="3476868"/>
              <a:ext cx="435843" cy="53259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16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Oval 132"/>
          <p:cNvSpPr/>
          <p:nvPr/>
        </p:nvSpPr>
        <p:spPr>
          <a:xfrm flipV="1">
            <a:off x="7802750" y="3902700"/>
            <a:ext cx="435843" cy="482407"/>
          </a:xfrm>
          <a:prstGeom prst="ellipse">
            <a:avLst/>
          </a:prstGeom>
          <a:solidFill>
            <a:schemeClr val="accent6">
              <a:lumMod val="40000"/>
              <a:lumOff val="60000"/>
              <a:alpha val="16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827" y="4853878"/>
            <a:ext cx="288118" cy="51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063655" y="2190793"/>
            <a:ext cx="3721993" cy="3295641"/>
            <a:chOff x="5063655" y="2190793"/>
            <a:chExt cx="3721993" cy="3295641"/>
          </a:xfrm>
        </p:grpSpPr>
        <p:sp>
          <p:nvSpPr>
            <p:cNvPr id="135" name="Oval 134"/>
            <p:cNvSpPr/>
            <p:nvPr/>
          </p:nvSpPr>
          <p:spPr>
            <a:xfrm>
              <a:off x="5562390" y="4953838"/>
              <a:ext cx="435843" cy="53259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16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6251817" y="4803074"/>
              <a:ext cx="435843" cy="53259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16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5649890" y="3278453"/>
              <a:ext cx="435843" cy="53259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16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5063655" y="3137717"/>
              <a:ext cx="435843" cy="53259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16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5356092" y="2190793"/>
              <a:ext cx="435843" cy="53259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16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7838350" y="2288818"/>
              <a:ext cx="435843" cy="53259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16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8349805" y="2256120"/>
              <a:ext cx="435843" cy="53259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16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6085733" y="2233015"/>
              <a:ext cx="435843" cy="53259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16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7448537" y="2657065"/>
              <a:ext cx="435843" cy="53259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16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/>
          <p:cNvSpPr/>
          <p:nvPr/>
        </p:nvSpPr>
        <p:spPr>
          <a:xfrm>
            <a:off x="914401" y="1517166"/>
            <a:ext cx="2438399" cy="67144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2209800" y="2910675"/>
            <a:ext cx="1484411" cy="46616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1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1" grpId="0" animBg="1"/>
      <p:bldP spid="133" grpId="0" animBg="1"/>
      <p:bldP spid="3" grpId="0" animBg="1"/>
      <p:bldP spid="1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3073" y="1251956"/>
                <a:ext cx="3701544" cy="1186444"/>
              </a:xfr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Utility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4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charset="0"/>
                      </a:rPr>
                      <m:t>𝑗</m:t>
                    </m:r>
                  </m:oMath>
                </a14:m>
                <a:endParaRPr lang="en-US" sz="2400" dirty="0" smtClean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400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limLow>
                      <m:limLow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aggregate</m:t>
                        </m:r>
                        <m:r>
                          <a:rPr lang="en-US" sz="2400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i</m:t>
                            </m:r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j</m:t>
                            </m:r>
                          </m:sub>
                        </m:sSub>
                      </m:e>
                      <m:lim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∈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</m:lim>
                    </m:limLow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:endParaRPr lang="en-US" sz="24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073" y="1251956"/>
                <a:ext cx="3701544" cy="1186444"/>
              </a:xfrm>
              <a:blipFill rotWithShape="0">
                <a:blip r:embed="rId3"/>
                <a:stretch>
                  <a:fillRect l="-2636" t="-4103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:\Users\edithcohen\Documents\Dropbox\mytalks\MSR 201310\lego_chima_cragg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115" y="2237545"/>
            <a:ext cx="280704" cy="37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468" y="2320343"/>
            <a:ext cx="218176" cy="36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946" y="3405161"/>
            <a:ext cx="189602" cy="30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edithcohen\Documents\Dropbox\mytalks\MSR 201310\lego_ninja_Ka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222" y="2266538"/>
            <a:ext cx="355407" cy="45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805" y="2209800"/>
            <a:ext cx="435551" cy="54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edithcohen\Documents\Dropbox\mytalks\MSR 201310\lego_ninja_Lloy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6" y="3533885"/>
            <a:ext cx="256657" cy="3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75" y="3871639"/>
            <a:ext cx="649463" cy="54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edithcohen\Documents\Dropbox\mytalks\MSR 201310\lego_starwars_yod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125" y="4087859"/>
            <a:ext cx="447178" cy="61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772" y="4766674"/>
            <a:ext cx="329934" cy="54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033" y="4109287"/>
            <a:ext cx="351572" cy="4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24" y="2675815"/>
            <a:ext cx="324297" cy="40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5512101" y="2610890"/>
            <a:ext cx="58505" cy="87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29051" y="2733805"/>
            <a:ext cx="58505" cy="87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778875" y="3084329"/>
            <a:ext cx="58505" cy="87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020673" y="2752773"/>
            <a:ext cx="58505" cy="87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422961" y="2752773"/>
            <a:ext cx="58505" cy="87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567581" y="3595231"/>
            <a:ext cx="58505" cy="87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020673" y="3812348"/>
            <a:ext cx="58505" cy="87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40487" y="4744896"/>
            <a:ext cx="58505" cy="87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406284" y="3281133"/>
            <a:ext cx="58505" cy="87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38817" y="4934016"/>
            <a:ext cx="58505" cy="87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011209" y="4109287"/>
            <a:ext cx="58505" cy="87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5570605" y="2654873"/>
            <a:ext cx="658446" cy="122915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435537" y="2698855"/>
            <a:ext cx="105816" cy="582277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888754" y="4788877"/>
            <a:ext cx="551734" cy="22022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070610" y="2827855"/>
            <a:ext cx="360919" cy="9973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828812" y="2827855"/>
            <a:ext cx="200429" cy="269356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808128" y="3172294"/>
            <a:ext cx="221114" cy="652937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049925" y="2840738"/>
            <a:ext cx="0" cy="971611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7828812" y="3159412"/>
            <a:ext cx="747337" cy="448702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061145" y="3856331"/>
            <a:ext cx="959527" cy="328039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070610" y="2827855"/>
            <a:ext cx="526224" cy="767375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6278989" y="2808888"/>
            <a:ext cx="761473" cy="1300399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6287556" y="2777788"/>
            <a:ext cx="1741685" cy="1047443"/>
          </a:xfrm>
          <a:prstGeom prst="line">
            <a:avLst/>
          </a:prstGeom>
          <a:ln w="25400"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13" descr="C:\Users\edithcohen\Documents\Dropbox\mytalks\MSR 201310\leg_chima_eagl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133" y="3197060"/>
            <a:ext cx="191982" cy="37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40"/>
          <p:cNvSpPr/>
          <p:nvPr/>
        </p:nvSpPr>
        <p:spPr>
          <a:xfrm>
            <a:off x="5780312" y="4345337"/>
            <a:ext cx="58505" cy="87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976699" y="3317196"/>
            <a:ext cx="58505" cy="87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5562037" y="2685973"/>
            <a:ext cx="423230" cy="644105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30249" y="4420420"/>
            <a:ext cx="639491" cy="3244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5830249" y="3405161"/>
            <a:ext cx="175703" cy="953059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897322" y="4184370"/>
            <a:ext cx="1113887" cy="793629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490424" y="4153269"/>
            <a:ext cx="579290" cy="604508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830249" y="4153269"/>
            <a:ext cx="1180960" cy="26715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830249" y="4358220"/>
            <a:ext cx="58505" cy="588679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456221" y="2808888"/>
            <a:ext cx="781398" cy="485127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079177" y="2796756"/>
            <a:ext cx="373036" cy="43982"/>
          </a:xfrm>
          <a:prstGeom prst="line">
            <a:avLst/>
          </a:prstGeom>
          <a:ln w="254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026636" y="2821770"/>
            <a:ext cx="231668" cy="508308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5464789" y="3325115"/>
            <a:ext cx="520478" cy="67163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8070610" y="3670313"/>
            <a:ext cx="505540" cy="154917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8452213" y="2840738"/>
            <a:ext cx="171395" cy="773267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 flipV="1">
            <a:off x="6874070" y="4254503"/>
            <a:ext cx="435843" cy="482407"/>
          </a:xfrm>
          <a:prstGeom prst="ellipse">
            <a:avLst/>
          </a:prstGeom>
          <a:solidFill>
            <a:schemeClr val="accent6">
              <a:lumMod val="40000"/>
              <a:lumOff val="60000"/>
              <a:alpha val="16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5407109" y="3477606"/>
            <a:ext cx="3568759" cy="1114826"/>
            <a:chOff x="5371473" y="3476868"/>
            <a:chExt cx="3568759" cy="1114826"/>
          </a:xfrm>
        </p:grpSpPr>
        <p:sp>
          <p:nvSpPr>
            <p:cNvPr id="58" name="Oval 57"/>
            <p:cNvSpPr/>
            <p:nvPr/>
          </p:nvSpPr>
          <p:spPr>
            <a:xfrm flipV="1">
              <a:off x="5371473" y="4109287"/>
              <a:ext cx="435843" cy="48240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16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8504389" y="3476868"/>
              <a:ext cx="435843" cy="53259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16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Oval 59"/>
          <p:cNvSpPr/>
          <p:nvPr/>
        </p:nvSpPr>
        <p:spPr>
          <a:xfrm flipV="1">
            <a:off x="7802750" y="3902700"/>
            <a:ext cx="435843" cy="482407"/>
          </a:xfrm>
          <a:prstGeom prst="ellipse">
            <a:avLst/>
          </a:prstGeom>
          <a:solidFill>
            <a:schemeClr val="accent6">
              <a:lumMod val="40000"/>
              <a:lumOff val="60000"/>
              <a:alpha val="16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827" y="4853878"/>
            <a:ext cx="288118" cy="51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5399115" y="1271399"/>
            <a:ext cx="2753318" cy="541048"/>
            <a:chOff x="5500481" y="5659777"/>
            <a:chExt cx="2753318" cy="541048"/>
          </a:xfrm>
        </p:grpSpPr>
        <p:pic>
          <p:nvPicPr>
            <p:cNvPr id="7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3303" y="5751831"/>
              <a:ext cx="661481" cy="432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926" y="5659777"/>
              <a:ext cx="477069" cy="481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7888" y="5799185"/>
              <a:ext cx="375073" cy="372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5500481" y="5739160"/>
                  <a:ext cx="27533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={     ,  ,  }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0481" y="5739160"/>
                  <a:ext cx="2753318" cy="461665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t="-105333" r="-443" b="-1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95183" y="2452999"/>
                <a:ext cx="4584066" cy="2447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charset="2"/>
                  <a:buChar char="§"/>
                </a:pPr>
                <a:r>
                  <a:rPr lang="en-US" sz="2000" dirty="0" smtClean="0">
                    <a:solidFill>
                      <a:srgbClr val="C00000"/>
                    </a:solidFill>
                  </a:rPr>
                  <a:t>Max</a:t>
                </a:r>
                <a:r>
                  <a:rPr lang="en-US" sz="2000" dirty="0" smtClean="0"/>
                  <a:t>:  value equal to that the utility of the most useful seed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sz="2000" b="0" i="0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=5</m:t>
                    </m:r>
                  </m:oMath>
                </a14:m>
                <a:endParaRPr lang="en-US" sz="2000" dirty="0" smtClean="0"/>
              </a:p>
              <a:p>
                <a:pPr marL="285750" indent="-285750">
                  <a:buFont typeface="Wingdings" charset="2"/>
                  <a:buChar char="§"/>
                </a:pPr>
                <a:r>
                  <a:rPr lang="en-US" sz="2000" dirty="0" smtClean="0">
                    <a:solidFill>
                      <a:srgbClr val="C00000"/>
                    </a:solidFill>
                  </a:rPr>
                  <a:t>Sum</a:t>
                </a:r>
                <a:r>
                  <a:rPr lang="en-US" sz="2000" dirty="0" smtClean="0"/>
                  <a:t>: The 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more the merrier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𝑆</m:t>
                          </m:r>
                          <m:r>
                            <a:rPr lang="en-US" sz="2000" i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r>
                        <a:rPr lang="en-US" sz="2000" dirty="0">
                          <a:solidFill>
                            <a:schemeClr val="tx2"/>
                          </a:solidFill>
                          <a:latin typeface="Cambria Math" charset="0"/>
                        </a:rPr>
                        <m:t>=5</m:t>
                      </m:r>
                      <m:r>
                        <a:rPr lang="en-US" sz="2000" b="0" i="0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+4+2</m:t>
                      </m:r>
                    </m:oMath>
                  </m:oMathPara>
                </a14:m>
                <a:endParaRPr lang="en-US" sz="2000" dirty="0" smtClean="0"/>
              </a:p>
              <a:p>
                <a:pPr marL="285750" indent="-285750">
                  <a:buFont typeface="Wingdings" charset="2"/>
                  <a:buChar char="§"/>
                </a:pPr>
                <a:r>
                  <a:rPr lang="en-US" sz="2000" dirty="0">
                    <a:solidFill>
                      <a:srgbClr val="C00000"/>
                    </a:solidFill>
                  </a:rPr>
                  <a:t>T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op-2</a:t>
                </a:r>
                <a:r>
                  <a:rPr lang="en-US" sz="2000" dirty="0" smtClean="0"/>
                  <a:t>: sum of top two seed utility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sz="2000" dirty="0">
                        <a:solidFill>
                          <a:schemeClr val="tx2"/>
                        </a:solidFill>
                        <a:latin typeface="Cambria Math" charset="0"/>
                      </a:rPr>
                      <m:t>=5</m:t>
                    </m:r>
                    <m:r>
                      <a:rPr lang="en-US" sz="2000" b="0" i="0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+4</m:t>
                    </m:r>
                  </m:oMath>
                </a14:m>
                <a:r>
                  <a:rPr lang="en-US" sz="2000" dirty="0" smtClean="0"/>
                  <a:t> (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limited capacity</a:t>
                </a:r>
                <a:r>
                  <a:rPr lang="en-US" sz="2000" dirty="0" smtClean="0"/>
                  <a:t>)</a:t>
                </a:r>
                <a:endParaRPr lang="en-US" sz="2000" dirty="0"/>
              </a:p>
              <a:p>
                <a:pPr lvl="1"/>
                <a:r>
                  <a:rPr lang="en-US" sz="2000" dirty="0" smtClean="0"/>
                  <a:t> +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diminishing return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sz="2000" dirty="0">
                        <a:solidFill>
                          <a:schemeClr val="tx2"/>
                        </a:solidFill>
                        <a:latin typeface="Cambria Math" charset="0"/>
                      </a:rPr>
                      <m:t>=5+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b="0" i="0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000" b="0" i="0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sz="2000" b="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⋅</m:t>
                    </m:r>
                    <m:r>
                      <a:rPr lang="en-US" sz="2000" dirty="0">
                        <a:solidFill>
                          <a:schemeClr val="tx2"/>
                        </a:solidFill>
                        <a:latin typeface="Cambria Math" charset="0"/>
                      </a:rPr>
                      <m:t>4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83" y="2452999"/>
                <a:ext cx="4584066" cy="2447658"/>
              </a:xfrm>
              <a:prstGeom prst="rect">
                <a:avLst/>
              </a:prstGeom>
              <a:blipFill rotWithShape="0">
                <a:blip r:embed="rId20"/>
                <a:stretch>
                  <a:fillRect l="-1197" t="-1244" b="-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7925943" y="43905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934200" y="4736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489514" y="45638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74921" y="5028339"/>
                <a:ext cx="4484715" cy="120032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</a:rPr>
                  <a:t>Submodular top-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ℓ</m:t>
                    </m:r>
                  </m:oMath>
                </a14:m>
                <a:r>
                  <a:rPr lang="en-US" sz="2400" dirty="0" smtClean="0"/>
                  <a:t> :  Up to top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ℓ</m:t>
                    </m:r>
                  </m:oMath>
                </a14:m>
                <a:r>
                  <a:rPr lang="en-US" sz="2400" dirty="0" smtClean="0"/>
                  <a:t> seeds contribute, non-increasing marginal contribution</a:t>
                </a:r>
                <a:endParaRPr lang="en-US" sz="24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21" y="5028339"/>
                <a:ext cx="4484715" cy="1200329"/>
              </a:xfrm>
              <a:prstGeom prst="rect">
                <a:avLst/>
              </a:prstGeom>
              <a:blipFill rotWithShape="0">
                <a:blip r:embed="rId21"/>
                <a:stretch>
                  <a:fillRect l="-2174" t="-4061" b="-10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063015" y="5476451"/>
                <a:ext cx="35605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Influence function is submodular and monotone  </a:t>
                </a:r>
                <a:endParaRPr lang="en-US" sz="20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015" y="5476451"/>
                <a:ext cx="3560593" cy="707886"/>
              </a:xfrm>
              <a:prstGeom prst="rect">
                <a:avLst/>
              </a:prstGeom>
              <a:blipFill rotWithShape="0">
                <a:blip r:embed="rId22"/>
                <a:stretch>
                  <a:fillRect l="-1884" t="-56034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74921" y="6172200"/>
                <a:ext cx="7948040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 smtClean="0">
                        <a:solidFill>
                          <a:srgbClr val="00B050"/>
                        </a:solidFill>
                        <a:latin typeface="Cambria Math" charset="0"/>
                      </a:rPr>
                      <m:t>W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rgbClr val="00B050"/>
                        </a:solidFill>
                      </a:rPr>
                      <m:t>hen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rgbClr val="00B050"/>
                        </a:solidFill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𝑺</m:t>
                        </m:r>
                      </m:e>
                    </m:d>
                    <m:r>
                      <a:rPr lang="en-US" sz="2400" b="1" i="1">
                        <a:solidFill>
                          <a:srgbClr val="00B050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 charset="0"/>
                      </a:rPr>
                      <m:t>𝟏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rgbClr val="00B050"/>
                        </a:solidFill>
                      </a:rPr>
                      <m:t> (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rgbClr val="00B050"/>
                        </a:solidFill>
                      </a:rPr>
                      <m:t>centrality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rgbClr val="00B050"/>
                        </a:solidFill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</a:rPr>
                  <a:t>: All “aggregate” are the 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400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21" y="6172200"/>
                <a:ext cx="7948040" cy="491417"/>
              </a:xfrm>
              <a:prstGeom prst="rect">
                <a:avLst/>
              </a:prstGeom>
              <a:blipFill rotWithShape="0">
                <a:blip r:embed="rId23"/>
                <a:stretch>
                  <a:fillRect l="-153" t="-875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57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Pairwise utility from graph structure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7828" y="1813257"/>
                <a:ext cx="8458200" cy="3429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C00000"/>
                    </a:solidFill>
                  </a:rPr>
                  <a:t>Ways to define utility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𝒖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</a:rPr>
                  <a:t> from graph structure: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sz="2400" i="1" dirty="0" smtClean="0"/>
                  <a:t>Reachability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𝑖𝑗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=1</m:t>
                    </m:r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⟺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↝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000" dirty="0" smtClean="0">
                    <a:solidFill>
                      <a:schemeClr val="accent1"/>
                    </a:solidFill>
                  </a:rPr>
                  <a:t>[Kempe Kleinberg </a:t>
                </a:r>
                <a:r>
                  <a:rPr lang="en-US" sz="2000" dirty="0" err="1" smtClean="0">
                    <a:solidFill>
                      <a:schemeClr val="accent1"/>
                    </a:solidFill>
                  </a:rPr>
                  <a:t>Tardos</a:t>
                </a:r>
                <a:r>
                  <a:rPr lang="en-US" sz="2000" dirty="0" smtClean="0">
                    <a:solidFill>
                      <a:schemeClr val="accent1"/>
                    </a:solidFill>
                  </a:rPr>
                  <a:t> 2003]++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sz="2400" i="1" dirty="0" smtClean="0"/>
                  <a:t>Distance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𝑖𝑗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𝛼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𝑖𝑗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accent1"/>
                    </a:solidFill>
                  </a:rPr>
                  <a:t> with decaying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sz="2000" dirty="0" smtClean="0">
                    <a:solidFill>
                      <a:schemeClr val="accent1"/>
                    </a:solidFill>
                  </a:rPr>
                  <a:t> [</a:t>
                </a:r>
                <a:r>
                  <a:rPr lang="en-US" sz="2000" dirty="0" err="1" smtClean="0">
                    <a:solidFill>
                      <a:schemeClr val="accent1"/>
                    </a:solidFill>
                  </a:rPr>
                  <a:t>Bavelas</a:t>
                </a:r>
                <a:r>
                  <a:rPr lang="en-US" sz="2000" dirty="0" smtClean="0">
                    <a:solidFill>
                      <a:schemeClr val="accent1"/>
                    </a:solidFill>
                  </a:rPr>
                  <a:t> 1948]++ [CK 2004] [Bloch Jackson 2007]++</a:t>
                </a:r>
              </a:p>
              <a:p>
                <a:pPr lvl="1">
                  <a:buFont typeface="Wingdings" charset="2"/>
                  <a:buChar char="§"/>
                </a:pPr>
                <a:r>
                  <a:rPr lang="en-US" sz="2400" dirty="0" smtClean="0"/>
                  <a:t>Threshold: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𝑖𝑗</m:t>
                        </m:r>
                      </m:sub>
                    </m:sSub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charset="0"/>
                      </a:rPr>
                      <m:t>=1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⟺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𝑖𝑗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𝑇</m:t>
                    </m:r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    </a:t>
                </a:r>
                <a:r>
                  <a:rPr lang="en-US" sz="2000" dirty="0" smtClean="0">
                    <a:solidFill>
                      <a:schemeClr val="accent1"/>
                    </a:solidFill>
                  </a:rPr>
                  <a:t>[Gomez Rodriguez et al ICML 11] [Du et al NIPS 13]++…</a:t>
                </a:r>
              </a:p>
              <a:p>
                <a:pPr>
                  <a:buFont typeface="Wingdings" charset="2"/>
                  <a:buChar char="§"/>
                </a:pPr>
                <a:r>
                  <a:rPr lang="is-IS" sz="2400" dirty="0" smtClean="0">
                    <a:solidFill>
                      <a:schemeClr val="accent1"/>
                    </a:solidFill>
                  </a:rPr>
                  <a:t>….. </a:t>
                </a:r>
                <a:r>
                  <a:rPr lang="en-US" sz="2400" dirty="0" smtClean="0"/>
                  <a:t>Reverse-rank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𝑖𝑗</m:t>
                        </m:r>
                      </m:sub>
                    </m:sSub>
                    <m:r>
                      <a:rPr lang="en-US" sz="2000" i="1" dirty="0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000" i="1" dirty="0">
                        <a:solidFill>
                          <a:schemeClr val="tx2"/>
                        </a:solidFill>
                        <a:latin typeface="Cambria Math" charset="0"/>
                      </a:rPr>
                      <m:t>𝛼</m:t>
                    </m:r>
                    <m:r>
                      <a:rPr lang="en-US" sz="2000" i="1" dirty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𝑗</m:t>
                        </m:r>
                        <m:r>
                          <a:rPr lang="en-US" sz="2000" b="0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solidFill>
                          <a:schemeClr val="tx2"/>
                        </a:solidFill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sz="2000" dirty="0" smtClean="0">
                    <a:solidFill>
                      <a:schemeClr val="accent1"/>
                    </a:solidFill>
                  </a:rPr>
                  <a:t> [</a:t>
                </a:r>
                <a:r>
                  <a:rPr lang="en-US" sz="2000" dirty="0" err="1" smtClean="0">
                    <a:solidFill>
                      <a:schemeClr val="accent1"/>
                    </a:solidFill>
                  </a:rPr>
                  <a:t>Korn</a:t>
                </a:r>
                <a:r>
                  <a:rPr lang="en-US" sz="2000" dirty="0" smtClean="0">
                    <a:solidFill>
                      <a:schemeClr val="accent1"/>
                    </a:solidFill>
                  </a:rPr>
                  <a:t> Muthu 01, </a:t>
                </a:r>
                <a:r>
                  <a:rPr lang="en-US" sz="2000" dirty="0" err="1" smtClean="0">
                    <a:solidFill>
                      <a:schemeClr val="accent1"/>
                    </a:solidFill>
                  </a:rPr>
                  <a:t>Buchnik</a:t>
                </a:r>
                <a:r>
                  <a:rPr lang="en-US" sz="2000" dirty="0" smtClean="0">
                    <a:solidFill>
                      <a:schemeClr val="accent1"/>
                    </a:solidFill>
                  </a:rPr>
                  <a:t> C 16]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sz="2400" dirty="0"/>
                  <a:t>S</a:t>
                </a:r>
                <a:r>
                  <a:rPr lang="en-US" sz="2400" dirty="0" smtClean="0"/>
                  <a:t>urvival time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[ C ‘16] (inspired by survival analysis)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7828" y="1813257"/>
                <a:ext cx="8458200" cy="3429000"/>
              </a:xfrm>
              <a:blipFill rotWithShape="0">
                <a:blip r:embed="rId3"/>
                <a:stretch>
                  <a:fillRect l="-1154" t="-1243" r="-1226" b="-3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847060" y="5334000"/>
            <a:ext cx="7230140" cy="1189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+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randomized models to generate edge lengths/presence </a:t>
            </a:r>
            <a:r>
              <a:rPr lang="en-US" sz="2000" dirty="0" smtClean="0">
                <a:solidFill>
                  <a:schemeClr val="accent1"/>
                </a:solidFill>
              </a:rPr>
              <a:t>[Kempe Kleinberg </a:t>
            </a:r>
            <a:r>
              <a:rPr lang="en-US" sz="2000" dirty="0" err="1" smtClean="0">
                <a:solidFill>
                  <a:schemeClr val="accent1"/>
                </a:solidFill>
              </a:rPr>
              <a:t>Tardos</a:t>
            </a:r>
            <a:r>
              <a:rPr lang="en-US" sz="2000" dirty="0" smtClean="0">
                <a:solidFill>
                  <a:schemeClr val="accent1"/>
                </a:solidFill>
              </a:rPr>
              <a:t> KDD 2003, Gomez </a:t>
            </a:r>
            <a:r>
              <a:rPr lang="en-US" sz="2000" dirty="0" err="1">
                <a:solidFill>
                  <a:schemeClr val="accent1"/>
                </a:solidFill>
              </a:rPr>
              <a:t>Rogriguez</a:t>
            </a:r>
            <a:r>
              <a:rPr lang="en-US" sz="2000" dirty="0">
                <a:solidFill>
                  <a:schemeClr val="accent1"/>
                </a:solidFill>
              </a:rPr>
              <a:t> et al ICML </a:t>
            </a:r>
            <a:r>
              <a:rPr lang="en-US" sz="2000" dirty="0" smtClean="0">
                <a:solidFill>
                  <a:schemeClr val="accent1"/>
                </a:solidFill>
              </a:rPr>
              <a:t>11, </a:t>
            </a:r>
            <a:r>
              <a:rPr lang="en-US" sz="2000" dirty="0" err="1" smtClean="0">
                <a:solidFill>
                  <a:schemeClr val="accent1"/>
                </a:solidFill>
              </a:rPr>
              <a:t>Abraho</a:t>
            </a:r>
            <a:r>
              <a:rPr lang="en-US" sz="2000" dirty="0" smtClean="0">
                <a:solidFill>
                  <a:schemeClr val="accent1"/>
                </a:solidFill>
              </a:rPr>
              <a:t> et al KDD13’, Cohen et al  COSN ‘13, Du et al NIPS </a:t>
            </a:r>
            <a:r>
              <a:rPr lang="uk-UA" sz="2000" dirty="0" smtClean="0">
                <a:solidFill>
                  <a:schemeClr val="accent1"/>
                </a:solidFill>
              </a:rPr>
              <a:t>’</a:t>
            </a:r>
            <a:r>
              <a:rPr lang="en-US" sz="2000" dirty="0" smtClean="0">
                <a:solidFill>
                  <a:schemeClr val="accent1"/>
                </a:solidFill>
              </a:rPr>
              <a:t>13]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5840" y="1118774"/>
                <a:ext cx="8472319" cy="49667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C00000"/>
                    </a:solidFill>
                  </a:rPr>
                  <a:t>Shorter paths,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more paths, stronger edges on paths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𝒖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40" y="1118774"/>
                <a:ext cx="8472319" cy="496674"/>
              </a:xfrm>
              <a:prstGeom prst="rect">
                <a:avLst/>
              </a:prstGeom>
              <a:blipFill rotWithShape="0">
                <a:blip r:embed="rId4"/>
                <a:stretch>
                  <a:fillRect l="-1079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91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Simplest Model:  Reachability </a:t>
            </a:r>
            <a:endParaRPr lang="en-US" dirty="0"/>
          </a:p>
        </p:txBody>
      </p:sp>
      <p:pic>
        <p:nvPicPr>
          <p:cNvPr id="5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665" y="5769815"/>
            <a:ext cx="397623" cy="52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dithcohen\Documents\Dropbox\mytalks\MSR 201310\lego_chima_cragg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749" y="3076562"/>
            <a:ext cx="387391" cy="38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11" y="3161794"/>
            <a:ext cx="301099" cy="37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42" y="4278505"/>
            <a:ext cx="261664" cy="3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edithcohen\Documents\Dropbox\mytalks\MSR 201310\lego_ninja_Ka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813" y="3106407"/>
            <a:ext cx="490487" cy="4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12" y="3048001"/>
            <a:ext cx="601091" cy="55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edithcohen\Documents\Dropbox\mytalks\MSR 201310\lego_ninja_Lloy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199" y="4411014"/>
            <a:ext cx="354205" cy="35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548" y="4781527"/>
            <a:ext cx="855694" cy="56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edithcohen\Documents\Dropbox\mytalks\MSR 201310\lego_starwars_yod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726" y="4981275"/>
            <a:ext cx="617137" cy="62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20" y="5680047"/>
            <a:ext cx="455333" cy="56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300" y="5003333"/>
            <a:ext cx="485194" cy="48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259" y="3527717"/>
            <a:ext cx="447553" cy="41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3773677" y="3460883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763120" y="3587412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01987" y="3948241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35686" y="3606937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790872" y="3606937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90458" y="4474164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235686" y="4697664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54917" y="5657628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627643" y="4150831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24569" y="5852309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42553" y="5003333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17" idx="6"/>
            <a:endCxn id="18" idx="2"/>
          </p:cNvCxnSpPr>
          <p:nvPr/>
        </p:nvCxnSpPr>
        <p:spPr>
          <a:xfrm>
            <a:off x="3854417" y="3506159"/>
            <a:ext cx="908703" cy="126529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0"/>
            <a:endCxn id="17" idx="4"/>
          </p:cNvCxnSpPr>
          <p:nvPr/>
        </p:nvCxnSpPr>
        <p:spPr>
          <a:xfrm flipV="1">
            <a:off x="3668014" y="3551434"/>
            <a:ext cx="146033" cy="59939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6" idx="5"/>
            <a:endCxn id="24" idx="2"/>
          </p:cNvCxnSpPr>
          <p:nvPr/>
        </p:nvCxnSpPr>
        <p:spPr>
          <a:xfrm flipV="1">
            <a:off x="4293485" y="5702903"/>
            <a:ext cx="761432" cy="22669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1" idx="3"/>
            <a:endCxn id="23" idx="7"/>
          </p:cNvCxnSpPr>
          <p:nvPr/>
        </p:nvCxnSpPr>
        <p:spPr>
          <a:xfrm flipH="1">
            <a:off x="7304602" y="3684227"/>
            <a:ext cx="498094" cy="10266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0" idx="3"/>
            <a:endCxn id="19" idx="7"/>
          </p:cNvCxnSpPr>
          <p:nvPr/>
        </p:nvCxnSpPr>
        <p:spPr>
          <a:xfrm flipH="1">
            <a:off x="6970904" y="3684227"/>
            <a:ext cx="276607" cy="277275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9" idx="4"/>
            <a:endCxn id="23" idx="1"/>
          </p:cNvCxnSpPr>
          <p:nvPr/>
        </p:nvCxnSpPr>
        <p:spPr>
          <a:xfrm>
            <a:off x="6942358" y="4038792"/>
            <a:ext cx="305153" cy="672133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0" idx="4"/>
            <a:endCxn id="23" idx="0"/>
          </p:cNvCxnSpPr>
          <p:nvPr/>
        </p:nvCxnSpPr>
        <p:spPr>
          <a:xfrm>
            <a:off x="7276056" y="3697488"/>
            <a:ext cx="0" cy="1000176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2" idx="1"/>
            <a:endCxn id="19" idx="5"/>
          </p:cNvCxnSpPr>
          <p:nvPr/>
        </p:nvCxnSpPr>
        <p:spPr>
          <a:xfrm flipH="1" flipV="1">
            <a:off x="6970904" y="4025531"/>
            <a:ext cx="1031379" cy="461894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7" idx="5"/>
            <a:endCxn id="23" idx="2"/>
          </p:cNvCxnSpPr>
          <p:nvPr/>
        </p:nvCxnSpPr>
        <p:spPr>
          <a:xfrm flipV="1">
            <a:off x="5911469" y="4742940"/>
            <a:ext cx="1324216" cy="337683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0" idx="5"/>
            <a:endCxn id="22" idx="0"/>
          </p:cNvCxnSpPr>
          <p:nvPr/>
        </p:nvCxnSpPr>
        <p:spPr>
          <a:xfrm>
            <a:off x="7304602" y="3684227"/>
            <a:ext cx="726226" cy="78993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0"/>
            <a:endCxn id="18" idx="5"/>
          </p:cNvCxnSpPr>
          <p:nvPr/>
        </p:nvCxnSpPr>
        <p:spPr>
          <a:xfrm flipH="1" flipV="1">
            <a:off x="4832037" y="3664702"/>
            <a:ext cx="1050887" cy="133863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3" idx="1"/>
            <a:endCxn id="18" idx="6"/>
          </p:cNvCxnSpPr>
          <p:nvPr/>
        </p:nvCxnSpPr>
        <p:spPr>
          <a:xfrm flipH="1" flipV="1">
            <a:off x="4843861" y="3632688"/>
            <a:ext cx="2403649" cy="1078238"/>
          </a:xfrm>
          <a:prstGeom prst="line">
            <a:avLst/>
          </a:prstGeom>
          <a:ln w="25400"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13" descr="C:\Users\edithcohen\Documents\Dropbox\mytalks\MSR 201310\leg_chima_eagl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64286"/>
            <a:ext cx="264949" cy="38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40"/>
          <p:cNvSpPr/>
          <p:nvPr/>
        </p:nvSpPr>
        <p:spPr>
          <a:xfrm>
            <a:off x="4143828" y="5246323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414856" y="4187954"/>
            <a:ext cx="80741" cy="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stCxn id="17" idx="5"/>
            <a:endCxn id="42" idx="1"/>
          </p:cNvCxnSpPr>
          <p:nvPr/>
        </p:nvCxnSpPr>
        <p:spPr>
          <a:xfrm>
            <a:off x="3842593" y="3538173"/>
            <a:ext cx="584088" cy="66304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1" idx="5"/>
            <a:endCxn id="24" idx="0"/>
          </p:cNvCxnSpPr>
          <p:nvPr/>
        </p:nvCxnSpPr>
        <p:spPr>
          <a:xfrm>
            <a:off x="4212745" y="5323613"/>
            <a:ext cx="882543" cy="3340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1" idx="7"/>
            <a:endCxn id="42" idx="4"/>
          </p:cNvCxnSpPr>
          <p:nvPr/>
        </p:nvCxnSpPr>
        <p:spPr>
          <a:xfrm flipV="1">
            <a:off x="4212745" y="4278505"/>
            <a:ext cx="242482" cy="981079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6" idx="6"/>
          </p:cNvCxnSpPr>
          <p:nvPr/>
        </p:nvCxnSpPr>
        <p:spPr>
          <a:xfrm flipV="1">
            <a:off x="4305310" y="5080623"/>
            <a:ext cx="1537244" cy="816962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4" idx="7"/>
            <a:endCxn id="27" idx="6"/>
          </p:cNvCxnSpPr>
          <p:nvPr/>
        </p:nvCxnSpPr>
        <p:spPr>
          <a:xfrm flipV="1">
            <a:off x="5123833" y="5048608"/>
            <a:ext cx="799461" cy="62228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41" idx="5"/>
          </p:cNvCxnSpPr>
          <p:nvPr/>
        </p:nvCxnSpPr>
        <p:spPr>
          <a:xfrm flipH="1">
            <a:off x="4212745" y="5048608"/>
            <a:ext cx="1629809" cy="275004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1" idx="7"/>
            <a:endCxn id="26" idx="7"/>
          </p:cNvCxnSpPr>
          <p:nvPr/>
        </p:nvCxnSpPr>
        <p:spPr>
          <a:xfrm>
            <a:off x="4212745" y="5259584"/>
            <a:ext cx="80741" cy="605986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5" idx="7"/>
            <a:endCxn id="18" idx="3"/>
          </p:cNvCxnSpPr>
          <p:nvPr/>
        </p:nvCxnSpPr>
        <p:spPr>
          <a:xfrm flipV="1">
            <a:off x="3696559" y="3664702"/>
            <a:ext cx="1078385" cy="499390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6"/>
            <a:endCxn id="21" idx="4"/>
          </p:cNvCxnSpPr>
          <p:nvPr/>
        </p:nvCxnSpPr>
        <p:spPr>
          <a:xfrm>
            <a:off x="7316426" y="3652213"/>
            <a:ext cx="514816" cy="45275"/>
          </a:xfrm>
          <a:prstGeom prst="line">
            <a:avLst/>
          </a:prstGeom>
          <a:ln w="254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8" idx="4"/>
            <a:endCxn id="42" idx="7"/>
          </p:cNvCxnSpPr>
          <p:nvPr/>
        </p:nvCxnSpPr>
        <p:spPr>
          <a:xfrm flipH="1">
            <a:off x="4483772" y="3677963"/>
            <a:ext cx="319719" cy="52325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2" idx="3"/>
            <a:endCxn id="25" idx="6"/>
          </p:cNvCxnSpPr>
          <p:nvPr/>
        </p:nvCxnSpPr>
        <p:spPr>
          <a:xfrm flipH="1" flipV="1">
            <a:off x="3708384" y="4196106"/>
            <a:ext cx="718297" cy="69138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3" idx="7"/>
            <a:endCxn id="22" idx="3"/>
          </p:cNvCxnSpPr>
          <p:nvPr/>
        </p:nvCxnSpPr>
        <p:spPr>
          <a:xfrm flipV="1">
            <a:off x="7304602" y="4551453"/>
            <a:ext cx="697681" cy="15947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21" idx="4"/>
          </p:cNvCxnSpPr>
          <p:nvPr/>
        </p:nvCxnSpPr>
        <p:spPr>
          <a:xfrm flipH="1" flipV="1">
            <a:off x="7831242" y="3697488"/>
            <a:ext cx="236537" cy="796001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2" idx="3"/>
          </p:cNvCxnSpPr>
          <p:nvPr/>
        </p:nvCxnSpPr>
        <p:spPr>
          <a:xfrm flipV="1">
            <a:off x="7198695" y="4551453"/>
            <a:ext cx="803588" cy="236762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20" idx="3"/>
          </p:cNvCxnSpPr>
          <p:nvPr/>
        </p:nvCxnSpPr>
        <p:spPr>
          <a:xfrm flipH="1" flipV="1">
            <a:off x="7247510" y="3684227"/>
            <a:ext cx="28546" cy="101343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3" idx="2"/>
            <a:endCxn id="19" idx="3"/>
          </p:cNvCxnSpPr>
          <p:nvPr/>
        </p:nvCxnSpPr>
        <p:spPr>
          <a:xfrm flipH="1" flipV="1">
            <a:off x="6913812" y="4025531"/>
            <a:ext cx="321874" cy="717409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7066221" y="4775358"/>
            <a:ext cx="601495" cy="548254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472609" y="3548737"/>
            <a:ext cx="601495" cy="548254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969958" y="4296500"/>
            <a:ext cx="601495" cy="548254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983304" y="3052760"/>
            <a:ext cx="601495" cy="548254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670408" y="3113813"/>
            <a:ext cx="601495" cy="548254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>
            <a:endCxn id="21" idx="3"/>
          </p:cNvCxnSpPr>
          <p:nvPr/>
        </p:nvCxnSpPr>
        <p:spPr>
          <a:xfrm flipV="1">
            <a:off x="7333148" y="3684227"/>
            <a:ext cx="469548" cy="1078186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222879" y="4386263"/>
            <a:ext cx="2637645" cy="871537"/>
            <a:chOff x="222879" y="4386263"/>
            <a:chExt cx="2637645" cy="871537"/>
          </a:xfrm>
        </p:grpSpPr>
        <p:pic>
          <p:nvPicPr>
            <p:cNvPr id="64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4386263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222879" y="4581468"/>
                  <a:ext cx="263764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𝐼𝑛𝑓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       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=5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879" y="4581468"/>
                  <a:ext cx="2637645" cy="58477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/>
              <p:cNvSpPr txBox="1">
                <a:spLocks/>
              </p:cNvSpPr>
              <p:nvPr/>
            </p:nvSpPr>
            <p:spPr>
              <a:xfrm>
                <a:off x="2601007" y="1150580"/>
                <a:ext cx="6085793" cy="11802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  <a:ea typeface="Cambria Math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accent1"/>
                          </a:solidFill>
                        </a:rPr>
                        <m:t>aggregate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accent1"/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accent1"/>
                          </a:solidFill>
                        </a:rPr>
                        <m:t>max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accent1"/>
                          </a:solidFill>
                        </a:rPr>
                        <m:t>: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   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𝑆𝑗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max</m:t>
                          </m:r>
                        </m:e>
                        <m:lim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𝑆</m:t>
                          </m:r>
                        </m:lim>
                      </m:limLow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∃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𝑆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. 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↝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="0" dirty="0" smtClean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= </m:t>
                    </m:r>
                    <m:d>
                      <m:dPr>
                        <m:begChr m:val="|"/>
                        <m:endChr m:val="}"/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|"/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∃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↝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charset="0"/>
                        <a:ea typeface="Cambria Math"/>
                      </a:rPr>
                      <m:t>|</m:t>
                    </m:r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 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7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007" y="1150580"/>
                <a:ext cx="6085793" cy="1180297"/>
              </a:xfrm>
              <a:prstGeom prst="rect">
                <a:avLst/>
              </a:prstGeom>
              <a:blipFill rotWithShape="0">
                <a:blip r:embed="rId17"/>
                <a:stretch>
                  <a:fillRect l="-1102" t="-40415" b="-40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HotWeb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2F7-CF81-4600-B08A-9F8281BCDBAF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2"/>
              <p:cNvSpPr txBox="1">
                <a:spLocks/>
              </p:cNvSpPr>
              <p:nvPr/>
            </p:nvSpPr>
            <p:spPr>
              <a:xfrm>
                <a:off x="242794" y="1150580"/>
                <a:ext cx="2360871" cy="13346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/>
                  <a:t>Utility: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𝑖𝑗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↝</m:t>
                        </m:r>
                        <m:r>
                          <a:rPr lang="en-US" sz="2400" i="1">
                            <a:latin typeface="Cambria Math" charset="0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b="0" dirty="0" smtClean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Inf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𝑆𝑗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94" y="1150580"/>
                <a:ext cx="2360871" cy="1334612"/>
              </a:xfrm>
              <a:prstGeom prst="rect">
                <a:avLst/>
              </a:prstGeom>
              <a:blipFill rotWithShape="0">
                <a:blip r:embed="rId18"/>
                <a:stretch>
                  <a:fillRect l="-4134" t="-3196" b="-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ontent Placeholder 2"/>
              <p:cNvSpPr txBox="1">
                <a:spLocks/>
              </p:cNvSpPr>
              <p:nvPr/>
            </p:nvSpPr>
            <p:spPr>
              <a:xfrm>
                <a:off x="900113" y="2560710"/>
                <a:ext cx="6085793" cy="5643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smtClean="0">
                    <a:solidFill>
                      <a:schemeClr val="accent1"/>
                    </a:solidFill>
                  </a:rPr>
                  <a:t>= #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nodes reachable from at least one node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.</a:t>
                </a:r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7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13" y="2560710"/>
                <a:ext cx="6085793" cy="564339"/>
              </a:xfrm>
              <a:prstGeom prst="rect">
                <a:avLst/>
              </a:prstGeom>
              <a:blipFill rotWithShape="0">
                <a:blip r:embed="rId19"/>
                <a:stretch>
                  <a:fillRect l="-1603" t="-8602" r="-1503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43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28360</TotalTime>
  <Words>1774</Words>
  <Application>Microsoft Macintosh PowerPoint</Application>
  <PresentationFormat>On-screen Show (4:3)</PresentationFormat>
  <Paragraphs>329</Paragraphs>
  <Slides>30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Al Nile</vt:lpstr>
      <vt:lpstr>Calibri</vt:lpstr>
      <vt:lpstr>Cambria Math</vt:lpstr>
      <vt:lpstr>Wingdings</vt:lpstr>
      <vt:lpstr>Arial</vt:lpstr>
      <vt:lpstr>Office Theme</vt:lpstr>
      <vt:lpstr>Greedy Maximization Framework for  Graph-based Influence Functions</vt:lpstr>
      <vt:lpstr>Large Graphs    </vt:lpstr>
      <vt:lpstr>Diffusion in Networks </vt:lpstr>
      <vt:lpstr>Influence in Networks </vt:lpstr>
      <vt:lpstr>Overview of contributions</vt:lpstr>
      <vt:lpstr>Unified model: Pairwise utility to influence</vt:lpstr>
      <vt:lpstr>Aggregation functions</vt:lpstr>
      <vt:lpstr>Pairwise utility from graph structure</vt:lpstr>
      <vt:lpstr>Simplest Model:  Reachability </vt:lpstr>
      <vt:lpstr>Simplest Model:   Reachability + max aggregation </vt:lpstr>
      <vt:lpstr>Reachability + top-ℓ submodular aggregation</vt:lpstr>
      <vt:lpstr>Randomized edge presence</vt:lpstr>
      <vt:lpstr>Distance-based Influence</vt:lpstr>
      <vt:lpstr>Distance-based Influence</vt:lpstr>
      <vt:lpstr>Randomized edge lengths</vt:lpstr>
      <vt:lpstr>Reverse-rank Influence</vt:lpstr>
      <vt:lpstr>Reverse-rank Influence</vt:lpstr>
      <vt:lpstr>Survival time Influence</vt:lpstr>
      <vt:lpstr>Overview of contributions</vt:lpstr>
      <vt:lpstr>Influence maximization</vt:lpstr>
      <vt:lpstr>Meta-SKIM  Sketch Based Influence Maximization</vt:lpstr>
      <vt:lpstr>Meta-SKIM influence maximization</vt:lpstr>
      <vt:lpstr>Meta-SKIM</vt:lpstr>
      <vt:lpstr>Meta-SKIM</vt:lpstr>
      <vt:lpstr>Meta-SKIM</vt:lpstr>
      <vt:lpstr>PowerPoint Presentation</vt:lpstr>
      <vt:lpstr>PowerPoint Presentation</vt:lpstr>
      <vt:lpstr>PowerPoint Presentation</vt:lpstr>
      <vt:lpstr>Summary of contributions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Edith Cohen</dc:creator>
  <cp:lastModifiedBy>Edith Cohen</cp:lastModifiedBy>
  <cp:revision>631</cp:revision>
  <cp:lastPrinted>2016-10-24T14:33:40Z</cp:lastPrinted>
  <dcterms:created xsi:type="dcterms:W3CDTF">2014-12-21T19:00:41Z</dcterms:created>
  <dcterms:modified xsi:type="dcterms:W3CDTF">2016-10-25T14:56:14Z</dcterms:modified>
</cp:coreProperties>
</file>