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49" r:id="rId3"/>
    <p:sldId id="299" r:id="rId4"/>
    <p:sldId id="300" r:id="rId5"/>
    <p:sldId id="301" r:id="rId6"/>
    <p:sldId id="307" r:id="rId7"/>
    <p:sldId id="302" r:id="rId8"/>
    <p:sldId id="328" r:id="rId9"/>
    <p:sldId id="303" r:id="rId10"/>
    <p:sldId id="306" r:id="rId11"/>
    <p:sldId id="312" r:id="rId12"/>
    <p:sldId id="313" r:id="rId13"/>
    <p:sldId id="304" r:id="rId14"/>
    <p:sldId id="305" r:id="rId15"/>
    <p:sldId id="308" r:id="rId16"/>
    <p:sldId id="314" r:id="rId17"/>
    <p:sldId id="315" r:id="rId18"/>
    <p:sldId id="316" r:id="rId19"/>
    <p:sldId id="317" r:id="rId20"/>
    <p:sldId id="309" r:id="rId21"/>
    <p:sldId id="340" r:id="rId22"/>
    <p:sldId id="341" r:id="rId23"/>
    <p:sldId id="310" r:id="rId24"/>
    <p:sldId id="320" r:id="rId25"/>
    <p:sldId id="319" r:id="rId26"/>
    <p:sldId id="318" r:id="rId27"/>
    <p:sldId id="321" r:id="rId28"/>
    <p:sldId id="322" r:id="rId29"/>
    <p:sldId id="344" r:id="rId30"/>
    <p:sldId id="343" r:id="rId31"/>
    <p:sldId id="345" r:id="rId32"/>
    <p:sldId id="346" r:id="rId33"/>
    <p:sldId id="347" r:id="rId34"/>
    <p:sldId id="330" r:id="rId35"/>
    <p:sldId id="326" r:id="rId36"/>
    <p:sldId id="333" r:id="rId37"/>
    <p:sldId id="334" r:id="rId38"/>
    <p:sldId id="335" r:id="rId39"/>
    <p:sldId id="337" r:id="rId40"/>
    <p:sldId id="336" r:id="rId41"/>
    <p:sldId id="342" r:id="rId42"/>
    <p:sldId id="327" r:id="rId43"/>
    <p:sldId id="332" r:id="rId44"/>
    <p:sldId id="331" r:id="rId45"/>
    <p:sldId id="311" r:id="rId46"/>
    <p:sldId id="377" r:id="rId47"/>
    <p:sldId id="339" r:id="rId48"/>
    <p:sldId id="378" r:id="rId49"/>
    <p:sldId id="33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8" autoAdjust="0"/>
  </p:normalViewPr>
  <p:slideViewPr>
    <p:cSldViewPr>
      <p:cViewPr>
        <p:scale>
          <a:sx n="50" d="100"/>
          <a:sy n="50" d="100"/>
        </p:scale>
        <p:origin x="-160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B718D-DA3C-4000-A3D4-C300469E932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F3420-1967-4E7D-9D20-52CDFB08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Interactions between people</a:t>
            </a:r>
            <a:r>
              <a:rPr lang="en-US" baseline="0" dirty="0" smtClean="0"/>
              <a:t> and people, people and objects, objects</a:t>
            </a:r>
          </a:p>
          <a:p>
            <a:r>
              <a:rPr lang="en-US" dirty="0" smtClean="0"/>
              <a:t>2. Collaborative filtering (recommendations, ads)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Sampled far nodes we can actually do</a:t>
            </a:r>
            <a:r>
              <a:rPr lang="en-US" baseline="0" dirty="0" smtClean="0"/>
              <a:t> exactly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06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we looked</a:t>
            </a:r>
            <a:r>
              <a:rPr lang="en-US" baseline="0" dirty="0" smtClean="0"/>
              <a:t> at how we use the information from k </a:t>
            </a:r>
            <a:r>
              <a:rPr lang="en-US" baseline="0" dirty="0" err="1" smtClean="0"/>
              <a:t>Dijkstras</a:t>
            </a:r>
            <a:r>
              <a:rPr lang="en-US" baseline="0" dirty="0" smtClean="0"/>
              <a:t> to define the hybrid estimator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Eigenvalue centrality attributed to </a:t>
            </a:r>
            <a:r>
              <a:rPr lang="en-US" dirty="0" err="1" smtClean="0"/>
              <a:t>Bonacich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1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370-AC4C-4756-B6DE-A64C64CD6A3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27.png"/><Relationship Id="rId4" Type="http://schemas.openxmlformats.org/officeDocument/2006/relationships/image" Target="../media/image3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4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0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5" Type="http://schemas.openxmlformats.org/officeDocument/2006/relationships/image" Target="../media/image480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Computing Classic Closeness Centrality, at Scale</a:t>
            </a:r>
            <a:endParaRPr lang="en-US" sz="49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276600"/>
            <a:ext cx="7010400" cy="2599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>
                <a:solidFill>
                  <a:srgbClr val="0070C0"/>
                </a:solidFill>
              </a:rPr>
              <a:t>Edith Cohen</a:t>
            </a:r>
          </a:p>
          <a:p>
            <a:r>
              <a:rPr lang="en-US" sz="3800" dirty="0" smtClean="0">
                <a:solidFill>
                  <a:srgbClr val="0070C0"/>
                </a:solidFill>
              </a:rPr>
              <a:t>Joint with: </a:t>
            </a:r>
            <a:r>
              <a:rPr lang="en-US" sz="4000" dirty="0">
                <a:solidFill>
                  <a:srgbClr val="0070C0"/>
                </a:solidFill>
              </a:rPr>
              <a:t>Thomas </a:t>
            </a:r>
            <a:r>
              <a:rPr lang="en-US" sz="4000" dirty="0" err="1">
                <a:solidFill>
                  <a:srgbClr val="0070C0"/>
                </a:solidFill>
              </a:rPr>
              <a:t>Pajor</a:t>
            </a:r>
            <a:r>
              <a:rPr lang="en-US" sz="4000" dirty="0">
                <a:solidFill>
                  <a:srgbClr val="0070C0"/>
                </a:solidFill>
              </a:rPr>
              <a:t>, </a:t>
            </a:r>
          </a:p>
          <a:p>
            <a:r>
              <a:rPr lang="en-US" sz="4000" dirty="0">
                <a:solidFill>
                  <a:srgbClr val="0070C0"/>
                </a:solidFill>
              </a:rPr>
              <a:t>Daniel </a:t>
            </a:r>
            <a:r>
              <a:rPr lang="en-US" sz="4000" dirty="0" err="1">
                <a:solidFill>
                  <a:srgbClr val="0070C0"/>
                </a:solidFill>
              </a:rPr>
              <a:t>Delling</a:t>
            </a:r>
            <a:r>
              <a:rPr lang="en-US" sz="4000" dirty="0">
                <a:solidFill>
                  <a:srgbClr val="0070C0"/>
                </a:solidFill>
              </a:rPr>
              <a:t>, Renato </a:t>
            </a:r>
            <a:r>
              <a:rPr lang="en-US" sz="4000" dirty="0" err="1">
                <a:solidFill>
                  <a:srgbClr val="0070C0"/>
                </a:solidFill>
              </a:rPr>
              <a:t>Werneck</a:t>
            </a:r>
            <a:endParaRPr lang="en-US" sz="4000" dirty="0">
              <a:solidFill>
                <a:srgbClr val="0070C0"/>
              </a:solidFill>
            </a:endParaRPr>
          </a:p>
          <a:p>
            <a:endParaRPr lang="en-US" sz="3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238334" y="2878460"/>
            <a:ext cx="4264900" cy="2912740"/>
            <a:chOff x="3238334" y="2878460"/>
            <a:chExt cx="4264900" cy="2912740"/>
          </a:xfrm>
        </p:grpSpPr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7198434" y="4126902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Hexagon 181"/>
            <p:cNvSpPr/>
            <p:nvPr/>
          </p:nvSpPr>
          <p:spPr>
            <a:xfrm>
              <a:off x="4414085" y="2878460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514677" y="1588168"/>
            <a:ext cx="7794718" cy="4092482"/>
            <a:chOff x="514677" y="1588168"/>
            <a:chExt cx="7794718" cy="4092482"/>
          </a:xfrm>
        </p:grpSpPr>
        <p:grpSp>
          <p:nvGrpSpPr>
            <p:cNvPr id="226" name="Group 225"/>
            <p:cNvGrpSpPr/>
            <p:nvPr/>
          </p:nvGrpSpPr>
          <p:grpSpPr>
            <a:xfrm>
              <a:off x="514677" y="1588168"/>
              <a:ext cx="7794718" cy="4092482"/>
              <a:chOff x="533400" y="1676400"/>
              <a:chExt cx="7794718" cy="4092482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flipV="1">
                <a:off x="4690050" y="1882682"/>
                <a:ext cx="3638068" cy="12234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2058012" y="3106153"/>
                <a:ext cx="2327238" cy="14499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33400" y="1676400"/>
                <a:ext cx="3919026" cy="1295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3475958" y="3240505"/>
                <a:ext cx="976468" cy="9893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H="1">
                <a:off x="4510097" y="3240505"/>
                <a:ext cx="112777" cy="9442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4690050" y="3106153"/>
                <a:ext cx="2530702" cy="10304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4690050" y="3106153"/>
                <a:ext cx="2777550" cy="199924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 flipV="1">
                <a:off x="4622874" y="3240505"/>
                <a:ext cx="1974442" cy="14076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4622874" y="3240505"/>
                <a:ext cx="1701726" cy="19410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H="1">
                <a:off x="4313061" y="3376863"/>
                <a:ext cx="224589" cy="157840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H="1">
                <a:off x="3635282" y="3240505"/>
                <a:ext cx="817144" cy="252837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4622874" y="3240505"/>
                <a:ext cx="1298408" cy="143001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4622874" y="3240505"/>
                <a:ext cx="597828" cy="228199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Group 226"/>
            <p:cNvGrpSpPr/>
            <p:nvPr/>
          </p:nvGrpSpPr>
          <p:grpSpPr>
            <a:xfrm>
              <a:off x="4544167" y="3162912"/>
              <a:ext cx="1384193" cy="908124"/>
              <a:chOff x="4566485" y="3124200"/>
              <a:chExt cx="1384193" cy="908124"/>
            </a:xfrm>
          </p:grpSpPr>
          <p:cxnSp>
            <p:nvCxnSpPr>
              <p:cNvPr id="228" name="Straight Connector 227"/>
              <p:cNvCxnSpPr/>
              <p:nvPr/>
            </p:nvCxnSpPr>
            <p:spPr>
              <a:xfrm>
                <a:off x="4622874" y="3240505"/>
                <a:ext cx="289760" cy="2727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4566485" y="3124200"/>
                <a:ext cx="1384193" cy="9081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3" name="Group 242"/>
          <p:cNvGrpSpPr/>
          <p:nvPr/>
        </p:nvGrpSpPr>
        <p:grpSpPr>
          <a:xfrm>
            <a:off x="533400" y="1676400"/>
            <a:ext cx="7794718" cy="4092482"/>
            <a:chOff x="533400" y="1676400"/>
            <a:chExt cx="7794718" cy="4092482"/>
          </a:xfrm>
        </p:grpSpPr>
        <p:grpSp>
          <p:nvGrpSpPr>
            <p:cNvPr id="244" name="Group 243"/>
            <p:cNvGrpSpPr/>
            <p:nvPr/>
          </p:nvGrpSpPr>
          <p:grpSpPr>
            <a:xfrm>
              <a:off x="533400" y="1676400"/>
              <a:ext cx="7794718" cy="4092482"/>
              <a:chOff x="555718" y="1676400"/>
              <a:chExt cx="7794718" cy="4092482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 flipV="1">
                <a:off x="7525552" y="1882682"/>
                <a:ext cx="824884" cy="23785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080330" y="3251144"/>
                <a:ext cx="5140422" cy="10101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555718" y="1676400"/>
                <a:ext cx="6732210" cy="245050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3498276" y="4229901"/>
                <a:ext cx="3789652" cy="1657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 flipV="1">
                <a:off x="4532415" y="4184724"/>
                <a:ext cx="2925961" cy="2108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 flipV="1">
                <a:off x="7243070" y="4136598"/>
                <a:ext cx="282482" cy="12465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7489918" y="4261255"/>
                <a:ext cx="35634" cy="8441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6619634" y="4395607"/>
                <a:ext cx="838742" cy="25259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6346918" y="4395607"/>
                <a:ext cx="1111458" cy="78599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3657600" y="4395607"/>
                <a:ext cx="3630328" cy="13732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5943600" y="4395607"/>
                <a:ext cx="1514776" cy="2749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5243020" y="4395607"/>
                <a:ext cx="2215356" cy="11268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5" name="Straight Connector 244"/>
            <p:cNvCxnSpPr/>
            <p:nvPr/>
          </p:nvCxnSpPr>
          <p:spPr>
            <a:xfrm flipV="1">
              <a:off x="4313061" y="4405303"/>
              <a:ext cx="2907691" cy="5499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89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7" idx="5"/>
            <a:endCxn id="9" idx="4"/>
          </p:cNvCxnSpPr>
          <p:nvPr/>
        </p:nvCxnSpPr>
        <p:spPr>
          <a:xfrm flipV="1">
            <a:off x="4617861" y="1905000"/>
            <a:ext cx="3764139" cy="2279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4"/>
            <a:endCxn id="7" idx="0"/>
          </p:cNvCxnSpPr>
          <p:nvPr/>
        </p:nvCxnSpPr>
        <p:spPr>
          <a:xfrm>
            <a:off x="457200" y="1752600"/>
            <a:ext cx="4106779" cy="2302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7"/>
          </p:cNvCxnSpPr>
          <p:nvPr/>
        </p:nvCxnSpPr>
        <p:spPr>
          <a:xfrm flipV="1">
            <a:off x="3635282" y="4207042"/>
            <a:ext cx="864529" cy="1454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4"/>
          </p:cNvCxnSpPr>
          <p:nvPr/>
        </p:nvCxnSpPr>
        <p:spPr>
          <a:xfrm>
            <a:off x="2004130" y="3215569"/>
            <a:ext cx="2559849" cy="991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4" idx="4"/>
          </p:cNvCxnSpPr>
          <p:nvPr/>
        </p:nvCxnSpPr>
        <p:spPr>
          <a:xfrm flipH="1">
            <a:off x="4259179" y="4152027"/>
            <a:ext cx="381000" cy="933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5"/>
            <a:endCxn id="6" idx="5"/>
          </p:cNvCxnSpPr>
          <p:nvPr/>
        </p:nvCxnSpPr>
        <p:spPr>
          <a:xfrm>
            <a:off x="4617861" y="4184724"/>
            <a:ext cx="741947" cy="1544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5"/>
            <a:endCxn id="5" idx="6"/>
          </p:cNvCxnSpPr>
          <p:nvPr/>
        </p:nvCxnSpPr>
        <p:spPr>
          <a:xfrm>
            <a:off x="4617861" y="4184724"/>
            <a:ext cx="1325739" cy="539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5"/>
            <a:endCxn id="3" idx="4"/>
          </p:cNvCxnSpPr>
          <p:nvPr/>
        </p:nvCxnSpPr>
        <p:spPr>
          <a:xfrm>
            <a:off x="4617861" y="4184724"/>
            <a:ext cx="1782939" cy="1073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5"/>
          </p:cNvCxnSpPr>
          <p:nvPr/>
        </p:nvCxnSpPr>
        <p:spPr>
          <a:xfrm>
            <a:off x="4510097" y="4108524"/>
            <a:ext cx="2064901" cy="593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6"/>
            <a:endCxn id="11" idx="4"/>
          </p:cNvCxnSpPr>
          <p:nvPr/>
        </p:nvCxnSpPr>
        <p:spPr>
          <a:xfrm>
            <a:off x="4640179" y="4130842"/>
            <a:ext cx="2675021" cy="212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" idx="5"/>
            <a:endCxn id="12" idx="6"/>
          </p:cNvCxnSpPr>
          <p:nvPr/>
        </p:nvCxnSpPr>
        <p:spPr>
          <a:xfrm>
            <a:off x="4617861" y="4184724"/>
            <a:ext cx="2849739" cy="9206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37650" y="4098758"/>
            <a:ext cx="844476" cy="930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4" idx="5"/>
            <a:endCxn id="7" idx="6"/>
          </p:cNvCxnSpPr>
          <p:nvPr/>
        </p:nvCxnSpPr>
        <p:spPr>
          <a:xfrm flipV="1">
            <a:off x="3444616" y="4130842"/>
            <a:ext cx="1195563" cy="316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4"/>
            <a:endCxn id="55" idx="5"/>
          </p:cNvCxnSpPr>
          <p:nvPr/>
        </p:nvCxnSpPr>
        <p:spPr>
          <a:xfrm flipV="1">
            <a:off x="4563979" y="4032324"/>
            <a:ext cx="1494463" cy="174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57" idx="4"/>
          </p:cNvCxnSpPr>
          <p:nvPr/>
        </p:nvCxnSpPr>
        <p:spPr>
          <a:xfrm flipV="1">
            <a:off x="4577143" y="3124200"/>
            <a:ext cx="9154" cy="9436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" idx="7"/>
            <a:endCxn id="56" idx="6"/>
          </p:cNvCxnSpPr>
          <p:nvPr/>
        </p:nvCxnSpPr>
        <p:spPr>
          <a:xfrm flipV="1">
            <a:off x="4617861" y="3589421"/>
            <a:ext cx="370973" cy="4875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07928" y="3492532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928" y="3492532"/>
                <a:ext cx="55406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Sampling Estimator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3444616" y="3240505"/>
            <a:ext cx="3708960" cy="2488272"/>
            <a:chOff x="3444616" y="3240505"/>
            <a:chExt cx="3708960" cy="2488272"/>
          </a:xfrm>
        </p:grpSpPr>
        <p:cxnSp>
          <p:nvCxnSpPr>
            <p:cNvPr id="22" name="Straight Connector 21"/>
            <p:cNvCxnSpPr>
              <a:stCxn id="80" idx="2"/>
            </p:cNvCxnSpPr>
            <p:nvPr/>
          </p:nvCxnSpPr>
          <p:spPr>
            <a:xfrm>
              <a:off x="4452426" y="3240505"/>
              <a:ext cx="47385" cy="9665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5"/>
              <a:endCxn id="6" idx="5"/>
            </p:cNvCxnSpPr>
            <p:nvPr/>
          </p:nvCxnSpPr>
          <p:spPr>
            <a:xfrm>
              <a:off x="4617861" y="4184724"/>
              <a:ext cx="741947" cy="15440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81" idx="3"/>
            </p:cNvCxnSpPr>
            <p:nvPr/>
          </p:nvCxnSpPr>
          <p:spPr>
            <a:xfrm>
              <a:off x="4510097" y="4108524"/>
              <a:ext cx="2643479" cy="1624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37650" y="4098758"/>
              <a:ext cx="844476" cy="9304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4" idx="5"/>
              <a:endCxn id="7" idx="6"/>
            </p:cNvCxnSpPr>
            <p:nvPr/>
          </p:nvCxnSpPr>
          <p:spPr>
            <a:xfrm flipV="1">
              <a:off x="3444616" y="4130842"/>
              <a:ext cx="1195563" cy="3166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238334" y="2971800"/>
            <a:ext cx="4220042" cy="2819400"/>
            <a:chOff x="3238334" y="2971800"/>
            <a:chExt cx="4220042" cy="2819400"/>
          </a:xfrm>
        </p:grpSpPr>
        <p:sp>
          <p:nvSpPr>
            <p:cNvPr id="80" name="Hexagon 79"/>
            <p:cNvSpPr/>
            <p:nvPr/>
          </p:nvSpPr>
          <p:spPr>
            <a:xfrm>
              <a:off x="4385250" y="2971800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153576" y="4136598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407928" y="3492532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928" y="3492532"/>
                <a:ext cx="55406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Sampling: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1"/>
                <a:ext cx="8686800" cy="190499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Unbiased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Can have large variance 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-- uniform sample can miss  heavy (far)  items.   Estimate quality depends on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distribution of distances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1"/>
                <a:ext cx="8686800" cy="1904999"/>
              </a:xfrm>
              <a:blipFill rotWithShape="1">
                <a:blip r:embed="rId3"/>
                <a:stretch>
                  <a:fillRect l="-1474" t="-6390" r="-1333" b="-6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447800" y="3581400"/>
            <a:ext cx="0" cy="228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5867400"/>
            <a:ext cx="5638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467853" y="4601076"/>
            <a:ext cx="5053263" cy="1251285"/>
          </a:xfrm>
          <a:custGeom>
            <a:avLst/>
            <a:gdLst>
              <a:gd name="connsiteX0" fmla="*/ 0 w 5053263"/>
              <a:gd name="connsiteY0" fmla="*/ 1804737 h 1804737"/>
              <a:gd name="connsiteX1" fmla="*/ 1010652 w 5053263"/>
              <a:gd name="connsiteY1" fmla="*/ 1371600 h 1804737"/>
              <a:gd name="connsiteX2" fmla="*/ 1900989 w 5053263"/>
              <a:gd name="connsiteY2" fmla="*/ 553452 h 1804737"/>
              <a:gd name="connsiteX3" fmla="*/ 2791326 w 5053263"/>
              <a:gd name="connsiteY3" fmla="*/ 0 h 1804737"/>
              <a:gd name="connsiteX4" fmla="*/ 3609473 w 5053263"/>
              <a:gd name="connsiteY4" fmla="*/ 96252 h 1804737"/>
              <a:gd name="connsiteX5" fmla="*/ 3970421 w 5053263"/>
              <a:gd name="connsiteY5" fmla="*/ 673768 h 1804737"/>
              <a:gd name="connsiteX6" fmla="*/ 4379494 w 5053263"/>
              <a:gd name="connsiteY6" fmla="*/ 1299410 h 1804737"/>
              <a:gd name="connsiteX7" fmla="*/ 5053263 w 5053263"/>
              <a:gd name="connsiteY7" fmla="*/ 1804737 h 1804737"/>
              <a:gd name="connsiteX8" fmla="*/ 0 w 5053263"/>
              <a:gd name="connsiteY8" fmla="*/ 1804737 h 1804737"/>
              <a:gd name="connsiteX0" fmla="*/ 0 w 5053263"/>
              <a:gd name="connsiteY0" fmla="*/ 1804737 h 1804737"/>
              <a:gd name="connsiteX1" fmla="*/ 1002 w 5053263"/>
              <a:gd name="connsiteY1" fmla="*/ 685800 h 1804737"/>
              <a:gd name="connsiteX2" fmla="*/ 1900989 w 5053263"/>
              <a:gd name="connsiteY2" fmla="*/ 553452 h 1804737"/>
              <a:gd name="connsiteX3" fmla="*/ 2791326 w 5053263"/>
              <a:gd name="connsiteY3" fmla="*/ 0 h 1804737"/>
              <a:gd name="connsiteX4" fmla="*/ 3609473 w 5053263"/>
              <a:gd name="connsiteY4" fmla="*/ 96252 h 1804737"/>
              <a:gd name="connsiteX5" fmla="*/ 3970421 w 5053263"/>
              <a:gd name="connsiteY5" fmla="*/ 673768 h 1804737"/>
              <a:gd name="connsiteX6" fmla="*/ 4379494 w 5053263"/>
              <a:gd name="connsiteY6" fmla="*/ 1299410 h 1804737"/>
              <a:gd name="connsiteX7" fmla="*/ 5053263 w 5053263"/>
              <a:gd name="connsiteY7" fmla="*/ 1804737 h 1804737"/>
              <a:gd name="connsiteX8" fmla="*/ 0 w 5053263"/>
              <a:gd name="connsiteY8" fmla="*/ 1804737 h 1804737"/>
              <a:gd name="connsiteX0" fmla="*/ 0 w 5053263"/>
              <a:gd name="connsiteY0" fmla="*/ 1708485 h 1708485"/>
              <a:gd name="connsiteX1" fmla="*/ 1002 w 5053263"/>
              <a:gd name="connsiteY1" fmla="*/ 589548 h 1708485"/>
              <a:gd name="connsiteX2" fmla="*/ 1900989 w 5053263"/>
              <a:gd name="connsiteY2" fmla="*/ 457200 h 1708485"/>
              <a:gd name="connsiteX3" fmla="*/ 2829426 w 5053263"/>
              <a:gd name="connsiteY3" fmla="*/ 475248 h 1708485"/>
              <a:gd name="connsiteX4" fmla="*/ 3609473 w 5053263"/>
              <a:gd name="connsiteY4" fmla="*/ 0 h 1708485"/>
              <a:gd name="connsiteX5" fmla="*/ 3970421 w 5053263"/>
              <a:gd name="connsiteY5" fmla="*/ 577516 h 1708485"/>
              <a:gd name="connsiteX6" fmla="*/ 4379494 w 5053263"/>
              <a:gd name="connsiteY6" fmla="*/ 1203158 h 1708485"/>
              <a:gd name="connsiteX7" fmla="*/ 5053263 w 5053263"/>
              <a:gd name="connsiteY7" fmla="*/ 1708485 h 1708485"/>
              <a:gd name="connsiteX8" fmla="*/ 0 w 5053263"/>
              <a:gd name="connsiteY8" fmla="*/ 1708485 h 1708485"/>
              <a:gd name="connsiteX0" fmla="*/ 0 w 5053263"/>
              <a:gd name="connsiteY0" fmla="*/ 1251285 h 1251285"/>
              <a:gd name="connsiteX1" fmla="*/ 1002 w 5053263"/>
              <a:gd name="connsiteY1" fmla="*/ 132348 h 1251285"/>
              <a:gd name="connsiteX2" fmla="*/ 1900989 w 5053263"/>
              <a:gd name="connsiteY2" fmla="*/ 0 h 1251285"/>
              <a:gd name="connsiteX3" fmla="*/ 2829426 w 5053263"/>
              <a:gd name="connsiteY3" fmla="*/ 18048 h 1251285"/>
              <a:gd name="connsiteX4" fmla="*/ 3780923 w 5053263"/>
              <a:gd name="connsiteY4" fmla="*/ 76200 h 1251285"/>
              <a:gd name="connsiteX5" fmla="*/ 3970421 w 5053263"/>
              <a:gd name="connsiteY5" fmla="*/ 120316 h 1251285"/>
              <a:gd name="connsiteX6" fmla="*/ 4379494 w 5053263"/>
              <a:gd name="connsiteY6" fmla="*/ 745958 h 1251285"/>
              <a:gd name="connsiteX7" fmla="*/ 5053263 w 5053263"/>
              <a:gd name="connsiteY7" fmla="*/ 1251285 h 1251285"/>
              <a:gd name="connsiteX8" fmla="*/ 0 w 5053263"/>
              <a:gd name="connsiteY8" fmla="*/ 1251285 h 1251285"/>
              <a:gd name="connsiteX0" fmla="*/ 0 w 5053263"/>
              <a:gd name="connsiteY0" fmla="*/ 1251285 h 1251285"/>
              <a:gd name="connsiteX1" fmla="*/ 1002 w 5053263"/>
              <a:gd name="connsiteY1" fmla="*/ 132348 h 1251285"/>
              <a:gd name="connsiteX2" fmla="*/ 1900989 w 5053263"/>
              <a:gd name="connsiteY2" fmla="*/ 0 h 1251285"/>
              <a:gd name="connsiteX3" fmla="*/ 2829426 w 5053263"/>
              <a:gd name="connsiteY3" fmla="*/ 18048 h 1251285"/>
              <a:gd name="connsiteX4" fmla="*/ 3780923 w 5053263"/>
              <a:gd name="connsiteY4" fmla="*/ 76200 h 1251285"/>
              <a:gd name="connsiteX5" fmla="*/ 4027571 w 5053263"/>
              <a:gd name="connsiteY5" fmla="*/ 177466 h 1251285"/>
              <a:gd name="connsiteX6" fmla="*/ 4379494 w 5053263"/>
              <a:gd name="connsiteY6" fmla="*/ 745958 h 1251285"/>
              <a:gd name="connsiteX7" fmla="*/ 5053263 w 5053263"/>
              <a:gd name="connsiteY7" fmla="*/ 1251285 h 1251285"/>
              <a:gd name="connsiteX8" fmla="*/ 0 w 5053263"/>
              <a:gd name="connsiteY8" fmla="*/ 1251285 h 1251285"/>
              <a:gd name="connsiteX0" fmla="*/ 0 w 5053263"/>
              <a:gd name="connsiteY0" fmla="*/ 1251285 h 1251285"/>
              <a:gd name="connsiteX1" fmla="*/ 1002 w 5053263"/>
              <a:gd name="connsiteY1" fmla="*/ 132348 h 1251285"/>
              <a:gd name="connsiteX2" fmla="*/ 1900989 w 5053263"/>
              <a:gd name="connsiteY2" fmla="*/ 0 h 1251285"/>
              <a:gd name="connsiteX3" fmla="*/ 2829426 w 5053263"/>
              <a:gd name="connsiteY3" fmla="*/ 18048 h 1251285"/>
              <a:gd name="connsiteX4" fmla="*/ 3780923 w 5053263"/>
              <a:gd name="connsiteY4" fmla="*/ 76200 h 1251285"/>
              <a:gd name="connsiteX5" fmla="*/ 4027571 w 5053263"/>
              <a:gd name="connsiteY5" fmla="*/ 177466 h 1251285"/>
              <a:gd name="connsiteX6" fmla="*/ 5027194 w 5053263"/>
              <a:gd name="connsiteY6" fmla="*/ 117308 h 1251285"/>
              <a:gd name="connsiteX7" fmla="*/ 5053263 w 5053263"/>
              <a:gd name="connsiteY7" fmla="*/ 1251285 h 1251285"/>
              <a:gd name="connsiteX8" fmla="*/ 0 w 5053263"/>
              <a:gd name="connsiteY8" fmla="*/ 1251285 h 125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263" h="1251285">
                <a:moveTo>
                  <a:pt x="0" y="1251285"/>
                </a:moveTo>
                <a:lnTo>
                  <a:pt x="1002" y="132348"/>
                </a:lnTo>
                <a:lnTo>
                  <a:pt x="1900989" y="0"/>
                </a:lnTo>
                <a:lnTo>
                  <a:pt x="2829426" y="18048"/>
                </a:lnTo>
                <a:lnTo>
                  <a:pt x="3780923" y="76200"/>
                </a:lnTo>
                <a:lnTo>
                  <a:pt x="4027571" y="177466"/>
                </a:lnTo>
                <a:lnTo>
                  <a:pt x="5027194" y="117308"/>
                </a:lnTo>
                <a:lnTo>
                  <a:pt x="5053263" y="1251285"/>
                </a:lnTo>
                <a:lnTo>
                  <a:pt x="0" y="1251285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234" y="6168628"/>
            <a:ext cx="863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Works!  sample average concentrated population average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91399" y="5446693"/>
                <a:ext cx="12131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𝒗𝒖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99" y="5446693"/>
                <a:ext cx="121315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90800" y="3962400"/>
            <a:ext cx="3534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aximum = O(median)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68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Sampling: Properties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47800" y="3581400"/>
            <a:ext cx="0" cy="228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5867400"/>
            <a:ext cx="5638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835" y="6216134"/>
            <a:ext cx="7978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Heavy tail --   sample average has high variance – relative error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43800" y="4969332"/>
                <a:ext cx="12131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𝒗𝒖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969332"/>
                <a:ext cx="1213153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467852" y="4836695"/>
            <a:ext cx="7136699" cy="1034716"/>
          </a:xfrm>
          <a:custGeom>
            <a:avLst/>
            <a:gdLst>
              <a:gd name="connsiteX0" fmla="*/ 0 w 6039852"/>
              <a:gd name="connsiteY0" fmla="*/ 1203158 h 1203158"/>
              <a:gd name="connsiteX1" fmla="*/ 553452 w 6039852"/>
              <a:gd name="connsiteY1" fmla="*/ 625642 h 1203158"/>
              <a:gd name="connsiteX2" fmla="*/ 1515979 w 6039852"/>
              <a:gd name="connsiteY2" fmla="*/ 0 h 1203158"/>
              <a:gd name="connsiteX3" fmla="*/ 2502568 w 6039852"/>
              <a:gd name="connsiteY3" fmla="*/ 24063 h 1203158"/>
              <a:gd name="connsiteX4" fmla="*/ 3176336 w 6039852"/>
              <a:gd name="connsiteY4" fmla="*/ 481263 h 1203158"/>
              <a:gd name="connsiteX5" fmla="*/ 3801979 w 6039852"/>
              <a:gd name="connsiteY5" fmla="*/ 914400 h 1203158"/>
              <a:gd name="connsiteX6" fmla="*/ 4572000 w 6039852"/>
              <a:gd name="connsiteY6" fmla="*/ 1010652 h 1203158"/>
              <a:gd name="connsiteX7" fmla="*/ 5510463 w 6039852"/>
              <a:gd name="connsiteY7" fmla="*/ 1010652 h 1203158"/>
              <a:gd name="connsiteX8" fmla="*/ 6039852 w 6039852"/>
              <a:gd name="connsiteY8" fmla="*/ 1058779 h 1203158"/>
              <a:gd name="connsiteX9" fmla="*/ 6039852 w 6039852"/>
              <a:gd name="connsiteY9" fmla="*/ 1179094 h 1203158"/>
              <a:gd name="connsiteX10" fmla="*/ 0 w 6039852"/>
              <a:gd name="connsiteY10" fmla="*/ 1203158 h 1203158"/>
              <a:gd name="connsiteX0" fmla="*/ 0 w 6039852"/>
              <a:gd name="connsiteY0" fmla="*/ 1219911 h 1219911"/>
              <a:gd name="connsiteX1" fmla="*/ 553452 w 6039852"/>
              <a:gd name="connsiteY1" fmla="*/ 642395 h 1219911"/>
              <a:gd name="connsiteX2" fmla="*/ 1515979 w 6039852"/>
              <a:gd name="connsiteY2" fmla="*/ 16753 h 1219911"/>
              <a:gd name="connsiteX3" fmla="*/ 2502568 w 6039852"/>
              <a:gd name="connsiteY3" fmla="*/ 40816 h 1219911"/>
              <a:gd name="connsiteX4" fmla="*/ 3176336 w 6039852"/>
              <a:gd name="connsiteY4" fmla="*/ 498016 h 1219911"/>
              <a:gd name="connsiteX5" fmla="*/ 3801979 w 6039852"/>
              <a:gd name="connsiteY5" fmla="*/ 931153 h 1219911"/>
              <a:gd name="connsiteX6" fmla="*/ 4572000 w 6039852"/>
              <a:gd name="connsiteY6" fmla="*/ 1027405 h 1219911"/>
              <a:gd name="connsiteX7" fmla="*/ 5510463 w 6039852"/>
              <a:gd name="connsiteY7" fmla="*/ 1027405 h 1219911"/>
              <a:gd name="connsiteX8" fmla="*/ 6039852 w 6039852"/>
              <a:gd name="connsiteY8" fmla="*/ 1075532 h 1219911"/>
              <a:gd name="connsiteX9" fmla="*/ 6039852 w 6039852"/>
              <a:gd name="connsiteY9" fmla="*/ 1195847 h 1219911"/>
              <a:gd name="connsiteX10" fmla="*/ 0 w 6039852"/>
              <a:gd name="connsiteY10" fmla="*/ 1219911 h 1219911"/>
              <a:gd name="connsiteX0" fmla="*/ 0 w 6039852"/>
              <a:gd name="connsiteY0" fmla="*/ 1195947 h 1195947"/>
              <a:gd name="connsiteX1" fmla="*/ 553452 w 6039852"/>
              <a:gd name="connsiteY1" fmla="*/ 618431 h 1195947"/>
              <a:gd name="connsiteX2" fmla="*/ 1443789 w 6039852"/>
              <a:gd name="connsiteY2" fmla="*/ 161231 h 1195947"/>
              <a:gd name="connsiteX3" fmla="*/ 2502568 w 6039852"/>
              <a:gd name="connsiteY3" fmla="*/ 16852 h 1195947"/>
              <a:gd name="connsiteX4" fmla="*/ 3176336 w 6039852"/>
              <a:gd name="connsiteY4" fmla="*/ 474052 h 1195947"/>
              <a:gd name="connsiteX5" fmla="*/ 3801979 w 6039852"/>
              <a:gd name="connsiteY5" fmla="*/ 907189 h 1195947"/>
              <a:gd name="connsiteX6" fmla="*/ 4572000 w 6039852"/>
              <a:gd name="connsiteY6" fmla="*/ 1003441 h 1195947"/>
              <a:gd name="connsiteX7" fmla="*/ 5510463 w 6039852"/>
              <a:gd name="connsiteY7" fmla="*/ 1003441 h 1195947"/>
              <a:gd name="connsiteX8" fmla="*/ 6039852 w 6039852"/>
              <a:gd name="connsiteY8" fmla="*/ 1051568 h 1195947"/>
              <a:gd name="connsiteX9" fmla="*/ 6039852 w 6039852"/>
              <a:gd name="connsiteY9" fmla="*/ 1171883 h 1195947"/>
              <a:gd name="connsiteX10" fmla="*/ 0 w 6039852"/>
              <a:gd name="connsiteY10" fmla="*/ 1195947 h 1195947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176336 w 6039852"/>
              <a:gd name="connsiteY4" fmla="*/ 312821 h 1034716"/>
              <a:gd name="connsiteX5" fmla="*/ 3801979 w 6039852"/>
              <a:gd name="connsiteY5" fmla="*/ 745958 h 1034716"/>
              <a:gd name="connsiteX6" fmla="*/ 4572000 w 6039852"/>
              <a:gd name="connsiteY6" fmla="*/ 842210 h 1034716"/>
              <a:gd name="connsiteX7" fmla="*/ 5510463 w 6039852"/>
              <a:gd name="connsiteY7" fmla="*/ 842210 h 1034716"/>
              <a:gd name="connsiteX8" fmla="*/ 6039852 w 6039852"/>
              <a:gd name="connsiteY8" fmla="*/ 890337 h 1034716"/>
              <a:gd name="connsiteX9" fmla="*/ 6039852 w 6039852"/>
              <a:gd name="connsiteY9" fmla="*/ 1010652 h 1034716"/>
              <a:gd name="connsiteX10" fmla="*/ 0 w 6039852"/>
              <a:gd name="connsiteY10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176336 w 6039852"/>
              <a:gd name="connsiteY4" fmla="*/ 312821 h 1034716"/>
              <a:gd name="connsiteX5" fmla="*/ 3850105 w 6039852"/>
              <a:gd name="connsiteY5" fmla="*/ 601580 h 1034716"/>
              <a:gd name="connsiteX6" fmla="*/ 4572000 w 6039852"/>
              <a:gd name="connsiteY6" fmla="*/ 842210 h 1034716"/>
              <a:gd name="connsiteX7" fmla="*/ 5510463 w 6039852"/>
              <a:gd name="connsiteY7" fmla="*/ 842210 h 1034716"/>
              <a:gd name="connsiteX8" fmla="*/ 6039852 w 6039852"/>
              <a:gd name="connsiteY8" fmla="*/ 890337 h 1034716"/>
              <a:gd name="connsiteX9" fmla="*/ 6039852 w 6039852"/>
              <a:gd name="connsiteY9" fmla="*/ 1010652 h 1034716"/>
              <a:gd name="connsiteX10" fmla="*/ 0 w 6039852"/>
              <a:gd name="connsiteY10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176336 w 6039852"/>
              <a:gd name="connsiteY4" fmla="*/ 312821 h 1034716"/>
              <a:gd name="connsiteX5" fmla="*/ 3850105 w 6039852"/>
              <a:gd name="connsiteY5" fmla="*/ 601580 h 1034716"/>
              <a:gd name="connsiteX6" fmla="*/ 4596063 w 6039852"/>
              <a:gd name="connsiteY6" fmla="*/ 721894 h 1034716"/>
              <a:gd name="connsiteX7" fmla="*/ 5510463 w 6039852"/>
              <a:gd name="connsiteY7" fmla="*/ 842210 h 1034716"/>
              <a:gd name="connsiteX8" fmla="*/ 6039852 w 6039852"/>
              <a:gd name="connsiteY8" fmla="*/ 890337 h 1034716"/>
              <a:gd name="connsiteX9" fmla="*/ 6039852 w 6039852"/>
              <a:gd name="connsiteY9" fmla="*/ 1010652 h 1034716"/>
              <a:gd name="connsiteX10" fmla="*/ 0 w 6039852"/>
              <a:gd name="connsiteY10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176336 w 6039852"/>
              <a:gd name="connsiteY4" fmla="*/ 312821 h 1034716"/>
              <a:gd name="connsiteX5" fmla="*/ 3191345 w 6039852"/>
              <a:gd name="connsiteY5" fmla="*/ 478255 h 1034716"/>
              <a:gd name="connsiteX6" fmla="*/ 3850105 w 6039852"/>
              <a:gd name="connsiteY6" fmla="*/ 601580 h 1034716"/>
              <a:gd name="connsiteX7" fmla="*/ 4596063 w 6039852"/>
              <a:gd name="connsiteY7" fmla="*/ 721894 h 1034716"/>
              <a:gd name="connsiteX8" fmla="*/ 5510463 w 6039852"/>
              <a:gd name="connsiteY8" fmla="*/ 842210 h 1034716"/>
              <a:gd name="connsiteX9" fmla="*/ 6039852 w 6039852"/>
              <a:gd name="connsiteY9" fmla="*/ 890337 h 1034716"/>
              <a:gd name="connsiteX10" fmla="*/ 6039852 w 6039852"/>
              <a:gd name="connsiteY10" fmla="*/ 1010652 h 1034716"/>
              <a:gd name="connsiteX11" fmla="*/ 0 w 6039852"/>
              <a:gd name="connsiteY11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3850105 w 6039852"/>
              <a:gd name="connsiteY6" fmla="*/ 601580 h 1034716"/>
              <a:gd name="connsiteX7" fmla="*/ 4596063 w 6039852"/>
              <a:gd name="connsiteY7" fmla="*/ 721894 h 1034716"/>
              <a:gd name="connsiteX8" fmla="*/ 5510463 w 6039852"/>
              <a:gd name="connsiteY8" fmla="*/ 842210 h 1034716"/>
              <a:gd name="connsiteX9" fmla="*/ 6039852 w 6039852"/>
              <a:gd name="connsiteY9" fmla="*/ 890337 h 1034716"/>
              <a:gd name="connsiteX10" fmla="*/ 6039852 w 6039852"/>
              <a:gd name="connsiteY10" fmla="*/ 1010652 h 1034716"/>
              <a:gd name="connsiteX11" fmla="*/ 0 w 6039852"/>
              <a:gd name="connsiteY11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3979083 w 6039852"/>
              <a:gd name="connsiteY6" fmla="*/ 925430 h 1034716"/>
              <a:gd name="connsiteX7" fmla="*/ 4596063 w 6039852"/>
              <a:gd name="connsiteY7" fmla="*/ 721894 h 1034716"/>
              <a:gd name="connsiteX8" fmla="*/ 5510463 w 6039852"/>
              <a:gd name="connsiteY8" fmla="*/ 842210 h 1034716"/>
              <a:gd name="connsiteX9" fmla="*/ 6039852 w 6039852"/>
              <a:gd name="connsiteY9" fmla="*/ 890337 h 1034716"/>
              <a:gd name="connsiteX10" fmla="*/ 6039852 w 6039852"/>
              <a:gd name="connsiteY10" fmla="*/ 1010652 h 1034716"/>
              <a:gd name="connsiteX11" fmla="*/ 0 w 6039852"/>
              <a:gd name="connsiteY11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3979083 w 6039852"/>
              <a:gd name="connsiteY6" fmla="*/ 925430 h 1034716"/>
              <a:gd name="connsiteX7" fmla="*/ 4596063 w 6039852"/>
              <a:gd name="connsiteY7" fmla="*/ 721894 h 1034716"/>
              <a:gd name="connsiteX8" fmla="*/ 4706830 w 6039852"/>
              <a:gd name="connsiteY8" fmla="*/ 840205 h 1034716"/>
              <a:gd name="connsiteX9" fmla="*/ 5510463 w 6039852"/>
              <a:gd name="connsiteY9" fmla="*/ 842210 h 1034716"/>
              <a:gd name="connsiteX10" fmla="*/ 6039852 w 6039852"/>
              <a:gd name="connsiteY10" fmla="*/ 890337 h 1034716"/>
              <a:gd name="connsiteX11" fmla="*/ 6039852 w 6039852"/>
              <a:gd name="connsiteY11" fmla="*/ 1010652 h 1034716"/>
              <a:gd name="connsiteX12" fmla="*/ 0 w 6039852"/>
              <a:gd name="connsiteY12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3979083 w 6039852"/>
              <a:gd name="connsiteY6" fmla="*/ 925430 h 1034716"/>
              <a:gd name="connsiteX7" fmla="*/ 4499330 w 6039852"/>
              <a:gd name="connsiteY7" fmla="*/ 836194 h 1034716"/>
              <a:gd name="connsiteX8" fmla="*/ 4706830 w 6039852"/>
              <a:gd name="connsiteY8" fmla="*/ 840205 h 1034716"/>
              <a:gd name="connsiteX9" fmla="*/ 5510463 w 6039852"/>
              <a:gd name="connsiteY9" fmla="*/ 842210 h 1034716"/>
              <a:gd name="connsiteX10" fmla="*/ 6039852 w 6039852"/>
              <a:gd name="connsiteY10" fmla="*/ 890337 h 1034716"/>
              <a:gd name="connsiteX11" fmla="*/ 6039852 w 6039852"/>
              <a:gd name="connsiteY11" fmla="*/ 1010652 h 1034716"/>
              <a:gd name="connsiteX12" fmla="*/ 0 w 6039852"/>
              <a:gd name="connsiteY12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3979083 w 6039852"/>
              <a:gd name="connsiteY6" fmla="*/ 925430 h 1034716"/>
              <a:gd name="connsiteX7" fmla="*/ 4499330 w 6039852"/>
              <a:gd name="connsiteY7" fmla="*/ 836194 h 1034716"/>
              <a:gd name="connsiteX8" fmla="*/ 4739074 w 6039852"/>
              <a:gd name="connsiteY8" fmla="*/ 897355 h 1034716"/>
              <a:gd name="connsiteX9" fmla="*/ 5510463 w 6039852"/>
              <a:gd name="connsiteY9" fmla="*/ 842210 h 1034716"/>
              <a:gd name="connsiteX10" fmla="*/ 6039852 w 6039852"/>
              <a:gd name="connsiteY10" fmla="*/ 890337 h 1034716"/>
              <a:gd name="connsiteX11" fmla="*/ 6039852 w 6039852"/>
              <a:gd name="connsiteY11" fmla="*/ 1010652 h 1034716"/>
              <a:gd name="connsiteX12" fmla="*/ 0 w 6039852"/>
              <a:gd name="connsiteY12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3979083 w 6039852"/>
              <a:gd name="connsiteY6" fmla="*/ 925430 h 1034716"/>
              <a:gd name="connsiteX7" fmla="*/ 4483208 w 6039852"/>
              <a:gd name="connsiteY7" fmla="*/ 912394 h 1034716"/>
              <a:gd name="connsiteX8" fmla="*/ 4739074 w 6039852"/>
              <a:gd name="connsiteY8" fmla="*/ 897355 h 1034716"/>
              <a:gd name="connsiteX9" fmla="*/ 5510463 w 6039852"/>
              <a:gd name="connsiteY9" fmla="*/ 842210 h 1034716"/>
              <a:gd name="connsiteX10" fmla="*/ 6039852 w 6039852"/>
              <a:gd name="connsiteY10" fmla="*/ 890337 h 1034716"/>
              <a:gd name="connsiteX11" fmla="*/ 6039852 w 6039852"/>
              <a:gd name="connsiteY11" fmla="*/ 1010652 h 1034716"/>
              <a:gd name="connsiteX12" fmla="*/ 0 w 6039852"/>
              <a:gd name="connsiteY12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3979083 w 6039852"/>
              <a:gd name="connsiteY6" fmla="*/ 925430 h 1034716"/>
              <a:gd name="connsiteX7" fmla="*/ 4483208 w 6039852"/>
              <a:gd name="connsiteY7" fmla="*/ 912394 h 1034716"/>
              <a:gd name="connsiteX8" fmla="*/ 4739074 w 6039852"/>
              <a:gd name="connsiteY8" fmla="*/ 897355 h 1034716"/>
              <a:gd name="connsiteX9" fmla="*/ 5526585 w 6039852"/>
              <a:gd name="connsiteY9" fmla="*/ 899360 h 1034716"/>
              <a:gd name="connsiteX10" fmla="*/ 6039852 w 6039852"/>
              <a:gd name="connsiteY10" fmla="*/ 890337 h 1034716"/>
              <a:gd name="connsiteX11" fmla="*/ 6039852 w 6039852"/>
              <a:gd name="connsiteY11" fmla="*/ 1010652 h 1034716"/>
              <a:gd name="connsiteX12" fmla="*/ 0 w 6039852"/>
              <a:gd name="connsiteY12" fmla="*/ 1034716 h 1034716"/>
              <a:gd name="connsiteX0" fmla="*/ 0 w 6039852"/>
              <a:gd name="connsiteY0" fmla="*/ 1034716 h 1034716"/>
              <a:gd name="connsiteX1" fmla="*/ 553452 w 6039852"/>
              <a:gd name="connsiteY1" fmla="*/ 457200 h 1034716"/>
              <a:gd name="connsiteX2" fmla="*/ 1443789 w 6039852"/>
              <a:gd name="connsiteY2" fmla="*/ 0 h 1034716"/>
              <a:gd name="connsiteX3" fmla="*/ 2502568 w 6039852"/>
              <a:gd name="connsiteY3" fmla="*/ 120316 h 1034716"/>
              <a:gd name="connsiteX4" fmla="*/ 3047359 w 6039852"/>
              <a:gd name="connsiteY4" fmla="*/ 408071 h 1034716"/>
              <a:gd name="connsiteX5" fmla="*/ 3191345 w 6039852"/>
              <a:gd name="connsiteY5" fmla="*/ 478255 h 1034716"/>
              <a:gd name="connsiteX6" fmla="*/ 4075816 w 6039852"/>
              <a:gd name="connsiteY6" fmla="*/ 849230 h 1034716"/>
              <a:gd name="connsiteX7" fmla="*/ 4483208 w 6039852"/>
              <a:gd name="connsiteY7" fmla="*/ 912394 h 1034716"/>
              <a:gd name="connsiteX8" fmla="*/ 4739074 w 6039852"/>
              <a:gd name="connsiteY8" fmla="*/ 897355 h 1034716"/>
              <a:gd name="connsiteX9" fmla="*/ 5526585 w 6039852"/>
              <a:gd name="connsiteY9" fmla="*/ 899360 h 1034716"/>
              <a:gd name="connsiteX10" fmla="*/ 6039852 w 6039852"/>
              <a:gd name="connsiteY10" fmla="*/ 890337 h 1034716"/>
              <a:gd name="connsiteX11" fmla="*/ 6039852 w 6039852"/>
              <a:gd name="connsiteY11" fmla="*/ 1010652 h 1034716"/>
              <a:gd name="connsiteX12" fmla="*/ 0 w 6039852"/>
              <a:gd name="connsiteY12" fmla="*/ 1034716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9852" h="1034716">
                <a:moveTo>
                  <a:pt x="0" y="1034716"/>
                </a:moveTo>
                <a:lnTo>
                  <a:pt x="553452" y="457200"/>
                </a:lnTo>
                <a:lnTo>
                  <a:pt x="1443789" y="0"/>
                </a:lnTo>
                <a:cubicBezTo>
                  <a:pt x="1772652" y="8021"/>
                  <a:pt x="2101515" y="40105"/>
                  <a:pt x="2502568" y="120316"/>
                </a:cubicBezTo>
                <a:cubicBezTo>
                  <a:pt x="2727157" y="184484"/>
                  <a:pt x="2932563" y="348415"/>
                  <a:pt x="3047359" y="408071"/>
                </a:cubicBezTo>
                <a:cubicBezTo>
                  <a:pt x="3162155" y="467727"/>
                  <a:pt x="3079050" y="430129"/>
                  <a:pt x="3191345" y="478255"/>
                </a:cubicBezTo>
                <a:cubicBezTo>
                  <a:pt x="3303640" y="526381"/>
                  <a:pt x="3849758" y="786399"/>
                  <a:pt x="4075816" y="849230"/>
                </a:cubicBezTo>
                <a:lnTo>
                  <a:pt x="4483208" y="912394"/>
                </a:lnTo>
                <a:cubicBezTo>
                  <a:pt x="4504008" y="913731"/>
                  <a:pt x="4718274" y="896018"/>
                  <a:pt x="4739074" y="897355"/>
                </a:cubicBezTo>
                <a:lnTo>
                  <a:pt x="5526585" y="899360"/>
                </a:lnTo>
                <a:lnTo>
                  <a:pt x="6039852" y="890337"/>
                </a:lnTo>
                <a:lnTo>
                  <a:pt x="6039852" y="1010652"/>
                </a:lnTo>
                <a:lnTo>
                  <a:pt x="0" y="1034716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28600" y="1524001"/>
                <a:ext cx="8686800" cy="1904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Unbiased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Can have large variance 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-- uniform sample can miss  heavy (far)  items.   Estimate quality depends on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distribution of distances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1"/>
                <a:ext cx="8686800" cy="1904999"/>
              </a:xfrm>
              <a:prstGeom prst="rect">
                <a:avLst/>
              </a:prstGeom>
              <a:blipFill rotWithShape="1">
                <a:blip r:embed="rId4"/>
                <a:stretch>
                  <a:fillRect l="-1474" t="-6390" r="-1333" b="-6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</a:t>
            </a:r>
            <a:r>
              <a:rPr lang="en-US" dirty="0" smtClean="0"/>
              <a:t>II: </a:t>
            </a:r>
            <a:r>
              <a:rPr lang="en-US" dirty="0"/>
              <a:t>Pivoting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9324" y="1447800"/>
                <a:ext cx="8077200" cy="34290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B050"/>
                    </a:solidFill>
                  </a:rPr>
                  <a:t>uniform sample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of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nodes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B050"/>
                    </a:solidFill>
                  </a:rPr>
                  <a:t> Ran </a:t>
                </a:r>
                <a:r>
                  <a:rPr lang="en-US" dirty="0" err="1">
                    <a:solidFill>
                      <a:srgbClr val="00B050"/>
                    </a:solidFill>
                  </a:rPr>
                  <a:t>Dijkstra</a:t>
                </a:r>
                <a:r>
                  <a:rPr lang="en-US" dirty="0">
                    <a:solidFill>
                      <a:srgbClr val="00B050"/>
                    </a:solidFill>
                  </a:rPr>
                  <a:t> from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(Gives us exact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, find closest sample node “pivot”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estimate using  pivot average distance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324" y="1447800"/>
                <a:ext cx="8077200" cy="3429000"/>
              </a:xfrm>
              <a:blipFill rotWithShape="1">
                <a:blip r:embed="rId3"/>
                <a:stretch>
                  <a:fillRect l="-1736" t="-2135" r="-2792" b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5207243"/>
                <a:ext cx="3786678" cy="724494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0"/>
                      <a:lumOff val="100000"/>
                    </a:schemeClr>
                  </a:gs>
                  <a:gs pos="15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𝐵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207243"/>
                <a:ext cx="3786678" cy="7244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15980" y="1371600"/>
            <a:ext cx="986688" cy="1819472"/>
            <a:chOff x="-819212" y="2219129"/>
            <a:chExt cx="986688" cy="1819472"/>
          </a:xfrm>
        </p:grpSpPr>
        <p:sp>
          <p:nvSpPr>
            <p:cNvPr id="6" name="Left Brace 5"/>
            <p:cNvSpPr/>
            <p:nvPr/>
          </p:nvSpPr>
          <p:spPr>
            <a:xfrm>
              <a:off x="-819212" y="2286000"/>
              <a:ext cx="819212" cy="1752600"/>
            </a:xfrm>
            <a:prstGeom prst="leftBrace">
              <a:avLst>
                <a:gd name="adj1" fmla="val 15094"/>
                <a:gd name="adj2" fmla="val 51471"/>
              </a:avLst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973092" y="2898032"/>
              <a:ext cx="181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Computation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242" y="3191072"/>
            <a:ext cx="986688" cy="1752600"/>
            <a:chOff x="-819212" y="2286000"/>
            <a:chExt cx="986688" cy="1752600"/>
          </a:xfrm>
        </p:grpSpPr>
        <p:sp>
          <p:nvSpPr>
            <p:cNvPr id="9" name="Left Brace 8"/>
            <p:cNvSpPr/>
            <p:nvPr/>
          </p:nvSpPr>
          <p:spPr>
            <a:xfrm>
              <a:off x="-819212" y="2286000"/>
              <a:ext cx="819212" cy="1752600"/>
            </a:xfrm>
            <a:prstGeom prst="leftBrace">
              <a:avLst>
                <a:gd name="adj1" fmla="val 15094"/>
                <a:gd name="adj2" fmla="val 51471"/>
              </a:avLst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819365" y="2898032"/>
              <a:ext cx="1512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Estimation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49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38334" y="2878460"/>
            <a:ext cx="4264900" cy="2912740"/>
            <a:chOff x="3238334" y="2878460"/>
            <a:chExt cx="4264900" cy="2912740"/>
          </a:xfrm>
        </p:grpSpPr>
        <p:grpSp>
          <p:nvGrpSpPr>
            <p:cNvPr id="86" name="Group 85"/>
            <p:cNvGrpSpPr/>
            <p:nvPr/>
          </p:nvGrpSpPr>
          <p:grpSpPr>
            <a:xfrm>
              <a:off x="3238334" y="4126902"/>
              <a:ext cx="4264900" cy="1664298"/>
              <a:chOff x="3238334" y="4126902"/>
              <a:chExt cx="4264900" cy="1664298"/>
            </a:xfrm>
          </p:grpSpPr>
          <p:sp>
            <p:nvSpPr>
              <p:cNvPr id="80" name="Hexagon 79"/>
              <p:cNvSpPr/>
              <p:nvPr/>
            </p:nvSpPr>
            <p:spPr>
              <a:xfrm>
                <a:off x="7198434" y="4126902"/>
                <a:ext cx="304800" cy="268705"/>
              </a:xfrm>
              <a:prstGeom prst="hexag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Hexagon 81"/>
              <p:cNvSpPr/>
              <p:nvPr/>
            </p:nvSpPr>
            <p:spPr>
              <a:xfrm>
                <a:off x="5153526" y="5522495"/>
                <a:ext cx="304800" cy="268705"/>
              </a:xfrm>
              <a:prstGeom prst="hexag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Hexagon 82"/>
              <p:cNvSpPr/>
              <p:nvPr/>
            </p:nvSpPr>
            <p:spPr>
              <a:xfrm>
                <a:off x="3238334" y="4229901"/>
                <a:ext cx="304800" cy="268705"/>
              </a:xfrm>
              <a:prstGeom prst="hexag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Hexagon 84"/>
              <p:cNvSpPr/>
              <p:nvPr/>
            </p:nvSpPr>
            <p:spPr>
              <a:xfrm>
                <a:off x="5204530" y="4853939"/>
                <a:ext cx="304800" cy="268705"/>
              </a:xfrm>
              <a:prstGeom prst="hexag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Hexagon 181"/>
            <p:cNvSpPr/>
            <p:nvPr/>
          </p:nvSpPr>
          <p:spPr>
            <a:xfrm>
              <a:off x="4414085" y="2878460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1676400"/>
            <a:ext cx="7794718" cy="4092482"/>
            <a:chOff x="533400" y="1676400"/>
            <a:chExt cx="7794718" cy="4092482"/>
          </a:xfrm>
        </p:grpSpPr>
        <p:cxnSp>
          <p:nvCxnSpPr>
            <p:cNvPr id="97" name="Straight Connector 96"/>
            <p:cNvCxnSpPr>
              <a:stCxn id="80" idx="1"/>
              <a:endCxn id="56" idx="0"/>
            </p:cNvCxnSpPr>
            <p:nvPr/>
          </p:nvCxnSpPr>
          <p:spPr>
            <a:xfrm flipH="1" flipV="1">
              <a:off x="4912634" y="3513221"/>
              <a:ext cx="2523424" cy="8823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/>
            <p:nvPr/>
          </p:nvGrpSpPr>
          <p:grpSpPr>
            <a:xfrm>
              <a:off x="533400" y="1676400"/>
              <a:ext cx="7794718" cy="4092482"/>
              <a:chOff x="533400" y="1676400"/>
              <a:chExt cx="7794718" cy="4092482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533400" y="1676400"/>
                <a:ext cx="7794718" cy="4092482"/>
                <a:chOff x="555718" y="1676400"/>
                <a:chExt cx="7794718" cy="4092482"/>
              </a:xfrm>
            </p:grpSpPr>
            <p:cxnSp>
              <p:nvCxnSpPr>
                <p:cNvPr id="60" name="Straight Connector 59"/>
                <p:cNvCxnSpPr>
                  <a:stCxn id="80" idx="0"/>
                  <a:endCxn id="9" idx="3"/>
                </p:cNvCxnSpPr>
                <p:nvPr/>
              </p:nvCxnSpPr>
              <p:spPr>
                <a:xfrm flipV="1">
                  <a:off x="7525552" y="1882682"/>
                  <a:ext cx="824884" cy="237857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8" idx="5"/>
                  <a:endCxn id="80" idx="3"/>
                </p:cNvCxnSpPr>
                <p:nvPr/>
              </p:nvCxnSpPr>
              <p:spPr>
                <a:xfrm>
                  <a:off x="2080330" y="3251144"/>
                  <a:ext cx="5140422" cy="101011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14" idx="6"/>
                  <a:endCxn id="80" idx="4"/>
                </p:cNvCxnSpPr>
                <p:nvPr/>
              </p:nvCxnSpPr>
              <p:spPr>
                <a:xfrm>
                  <a:off x="555718" y="1676400"/>
                  <a:ext cx="6732210" cy="245050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stCxn id="83" idx="5"/>
                  <a:endCxn id="80" idx="2"/>
                </p:cNvCxnSpPr>
                <p:nvPr/>
              </p:nvCxnSpPr>
              <p:spPr>
                <a:xfrm>
                  <a:off x="3498276" y="4229901"/>
                  <a:ext cx="3789652" cy="16570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80" idx="1"/>
                  <a:endCxn id="7" idx="3"/>
                </p:cNvCxnSpPr>
                <p:nvPr/>
              </p:nvCxnSpPr>
              <p:spPr>
                <a:xfrm flipH="1" flipV="1">
                  <a:off x="4532415" y="4184724"/>
                  <a:ext cx="2925961" cy="21088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>
                  <a:stCxn id="80" idx="0"/>
                  <a:endCxn id="12" idx="6"/>
                </p:cNvCxnSpPr>
                <p:nvPr/>
              </p:nvCxnSpPr>
              <p:spPr>
                <a:xfrm flipH="1">
                  <a:off x="7489918" y="4261255"/>
                  <a:ext cx="35634" cy="8441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>
                  <a:stCxn id="13" idx="6"/>
                  <a:endCxn id="80" idx="1"/>
                </p:cNvCxnSpPr>
                <p:nvPr/>
              </p:nvCxnSpPr>
              <p:spPr>
                <a:xfrm flipV="1">
                  <a:off x="6619634" y="4395607"/>
                  <a:ext cx="838742" cy="2525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>
                  <a:stCxn id="80" idx="1"/>
                  <a:endCxn id="3" idx="2"/>
                </p:cNvCxnSpPr>
                <p:nvPr/>
              </p:nvCxnSpPr>
              <p:spPr>
                <a:xfrm flipH="1">
                  <a:off x="6346918" y="4395607"/>
                  <a:ext cx="1111458" cy="78599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>
                  <a:stCxn id="80" idx="2"/>
                  <a:endCxn id="15" idx="5"/>
                </p:cNvCxnSpPr>
                <p:nvPr/>
              </p:nvCxnSpPr>
              <p:spPr>
                <a:xfrm flipH="1">
                  <a:off x="3657600" y="4395607"/>
                  <a:ext cx="3630328" cy="137327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>
                  <a:stCxn id="5" idx="7"/>
                  <a:endCxn id="80" idx="1"/>
                </p:cNvCxnSpPr>
                <p:nvPr/>
              </p:nvCxnSpPr>
              <p:spPr>
                <a:xfrm flipV="1">
                  <a:off x="5943600" y="4395607"/>
                  <a:ext cx="1514776" cy="27491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>
                  <a:stCxn id="80" idx="1"/>
                  <a:endCxn id="82" idx="4"/>
                </p:cNvCxnSpPr>
                <p:nvPr/>
              </p:nvCxnSpPr>
              <p:spPr>
                <a:xfrm flipH="1">
                  <a:off x="5243020" y="4395607"/>
                  <a:ext cx="2215356" cy="11268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Straight Connector 184"/>
              <p:cNvCxnSpPr>
                <a:stCxn id="4" idx="7"/>
              </p:cNvCxnSpPr>
              <p:nvPr/>
            </p:nvCxnSpPr>
            <p:spPr>
              <a:xfrm flipV="1">
                <a:off x="4313061" y="4405303"/>
                <a:ext cx="2907691" cy="54996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9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38334" y="4126902"/>
            <a:ext cx="4264900" cy="1664298"/>
            <a:chOff x="3238334" y="4126902"/>
            <a:chExt cx="4264900" cy="1664298"/>
          </a:xfrm>
        </p:grpSpPr>
        <p:sp>
          <p:nvSpPr>
            <p:cNvPr id="80" name="Hexagon 79"/>
            <p:cNvSpPr/>
            <p:nvPr/>
          </p:nvSpPr>
          <p:spPr>
            <a:xfrm>
              <a:off x="7198434" y="4126902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4677" y="1588168"/>
            <a:ext cx="7794718" cy="4092482"/>
            <a:chOff x="514677" y="1588168"/>
            <a:chExt cx="7794718" cy="4092482"/>
          </a:xfrm>
        </p:grpSpPr>
        <p:cxnSp>
          <p:nvCxnSpPr>
            <p:cNvPr id="97" name="Straight Connector 96"/>
            <p:cNvCxnSpPr>
              <a:stCxn id="85" idx="5"/>
              <a:endCxn id="182" idx="1"/>
            </p:cNvCxnSpPr>
            <p:nvPr/>
          </p:nvCxnSpPr>
          <p:spPr>
            <a:xfrm flipH="1" flipV="1">
              <a:off x="4651709" y="3147165"/>
              <a:ext cx="790445" cy="1706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/>
            <p:cNvGrpSpPr/>
            <p:nvPr/>
          </p:nvGrpSpPr>
          <p:grpSpPr>
            <a:xfrm>
              <a:off x="514677" y="1588168"/>
              <a:ext cx="7794718" cy="4092482"/>
              <a:chOff x="514677" y="1588168"/>
              <a:chExt cx="7794718" cy="4092482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514677" y="1588168"/>
                <a:ext cx="7794718" cy="4092482"/>
                <a:chOff x="533400" y="1676400"/>
                <a:chExt cx="7794718" cy="4092482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4690050" y="1882682"/>
                  <a:ext cx="3638068" cy="12234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2058012" y="3106153"/>
                  <a:ext cx="2327238" cy="14499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533400" y="1676400"/>
                  <a:ext cx="3919026" cy="1295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>
                  <a:stCxn id="83" idx="5"/>
                </p:cNvCxnSpPr>
                <p:nvPr/>
              </p:nvCxnSpPr>
              <p:spPr>
                <a:xfrm flipV="1">
                  <a:off x="3494681" y="3240505"/>
                  <a:ext cx="957745" cy="107762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>
                  <a:stCxn id="57" idx="5"/>
                  <a:endCxn id="7" idx="7"/>
                </p:cNvCxnSpPr>
                <p:nvPr/>
              </p:nvCxnSpPr>
              <p:spPr>
                <a:xfrm flipH="1">
                  <a:off x="4636584" y="3190114"/>
                  <a:ext cx="22318" cy="97507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690050" y="3106153"/>
                  <a:ext cx="2549425" cy="111867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>
                  <a:stCxn id="182" idx="0"/>
                  <a:endCxn id="12" idx="7"/>
                </p:cNvCxnSpPr>
                <p:nvPr/>
              </p:nvCxnSpPr>
              <p:spPr>
                <a:xfrm>
                  <a:off x="4737608" y="3101045"/>
                  <a:ext cx="2726397" cy="203870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H="1" flipV="1">
                  <a:off x="4622874" y="3240505"/>
                  <a:ext cx="1974442" cy="140769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>
                  <a:endCxn id="3" idx="2"/>
                </p:cNvCxnSpPr>
                <p:nvPr/>
              </p:nvCxnSpPr>
              <p:spPr>
                <a:xfrm>
                  <a:off x="4622874" y="3240505"/>
                  <a:ext cx="1720449" cy="202932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82" idx="1"/>
                  <a:endCxn id="4" idx="7"/>
                </p:cNvCxnSpPr>
                <p:nvPr/>
              </p:nvCxnSpPr>
              <p:spPr>
                <a:xfrm flipH="1">
                  <a:off x="4331784" y="3235397"/>
                  <a:ext cx="338648" cy="18081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>
                  <a:stCxn id="182" idx="2"/>
                </p:cNvCxnSpPr>
                <p:nvPr/>
              </p:nvCxnSpPr>
              <p:spPr>
                <a:xfrm flipH="1">
                  <a:off x="3635282" y="3235397"/>
                  <a:ext cx="864702" cy="253348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>
                  <a:stCxn id="5" idx="2"/>
                </p:cNvCxnSpPr>
                <p:nvPr/>
              </p:nvCxnSpPr>
              <p:spPr>
                <a:xfrm flipH="1" flipV="1">
                  <a:off x="4622874" y="3240506"/>
                  <a:ext cx="1187049" cy="157212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82" idx="1"/>
                  <a:endCxn id="82" idx="4"/>
                </p:cNvCxnSpPr>
                <p:nvPr/>
              </p:nvCxnSpPr>
              <p:spPr>
                <a:xfrm>
                  <a:off x="4670432" y="3235397"/>
                  <a:ext cx="568993" cy="23753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4651709" y="3147165"/>
                <a:ext cx="1276651" cy="923871"/>
                <a:chOff x="4674027" y="3108453"/>
                <a:chExt cx="1276651" cy="923871"/>
              </a:xfrm>
            </p:grpSpPr>
            <p:cxnSp>
              <p:nvCxnSpPr>
                <p:cNvPr id="167" name="Straight Connector 166"/>
                <p:cNvCxnSpPr>
                  <a:stCxn id="182" idx="1"/>
                </p:cNvCxnSpPr>
                <p:nvPr/>
              </p:nvCxnSpPr>
              <p:spPr>
                <a:xfrm>
                  <a:off x="4674027" y="3108453"/>
                  <a:ext cx="238607" cy="40476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stCxn id="182" idx="1"/>
                </p:cNvCxnSpPr>
                <p:nvPr/>
              </p:nvCxnSpPr>
              <p:spPr>
                <a:xfrm>
                  <a:off x="4674027" y="3108453"/>
                  <a:ext cx="1276651" cy="9238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2" name="Hexagon 181"/>
          <p:cNvSpPr/>
          <p:nvPr/>
        </p:nvSpPr>
        <p:spPr>
          <a:xfrm>
            <a:off x="4414085" y="2878460"/>
            <a:ext cx="304800" cy="26870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14740" y="2144575"/>
                <a:ext cx="1183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40" y="2144575"/>
                <a:ext cx="11837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9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38334" y="4126902"/>
            <a:ext cx="4264900" cy="1664298"/>
            <a:chOff x="3238334" y="4126902"/>
            <a:chExt cx="4264900" cy="1664298"/>
          </a:xfrm>
        </p:grpSpPr>
        <p:sp>
          <p:nvSpPr>
            <p:cNvPr id="80" name="Hexagon 79"/>
            <p:cNvSpPr/>
            <p:nvPr/>
          </p:nvSpPr>
          <p:spPr>
            <a:xfrm>
              <a:off x="7198434" y="4126902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Hexagon 181"/>
          <p:cNvSpPr/>
          <p:nvPr/>
        </p:nvSpPr>
        <p:spPr>
          <a:xfrm>
            <a:off x="4414085" y="2878460"/>
            <a:ext cx="304800" cy="26870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34149" y="2355240"/>
                <a:ext cx="1183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49" y="2355240"/>
                <a:ext cx="118378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397614" y="3589421"/>
                <a:ext cx="1183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14" y="3589421"/>
                <a:ext cx="118378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82126" y="5791200"/>
                <a:ext cx="1183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126" y="5791200"/>
                <a:ext cx="11837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54454" y="4333296"/>
                <a:ext cx="1197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454" y="4333296"/>
                <a:ext cx="11978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0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Pivoting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38334" y="4126902"/>
            <a:ext cx="4264900" cy="1664298"/>
            <a:chOff x="3238334" y="4126902"/>
            <a:chExt cx="4264900" cy="1664298"/>
          </a:xfrm>
        </p:grpSpPr>
        <p:sp>
          <p:nvSpPr>
            <p:cNvPr id="80" name="Hexagon 79"/>
            <p:cNvSpPr/>
            <p:nvPr/>
          </p:nvSpPr>
          <p:spPr>
            <a:xfrm>
              <a:off x="7198434" y="4126902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Hexagon 181"/>
          <p:cNvSpPr/>
          <p:nvPr/>
        </p:nvSpPr>
        <p:spPr>
          <a:xfrm>
            <a:off x="4414085" y="2878460"/>
            <a:ext cx="304800" cy="26870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34" y="4201180"/>
                <a:ext cx="117551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34149" y="2355240"/>
                <a:ext cx="1183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49" y="2355240"/>
                <a:ext cx="118378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397614" y="3589421"/>
                <a:ext cx="1183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14" y="3589421"/>
                <a:ext cx="11837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82126" y="5791200"/>
                <a:ext cx="1183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126" y="5791200"/>
                <a:ext cx="118378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54454" y="4333296"/>
                <a:ext cx="1197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454" y="4333296"/>
                <a:ext cx="119789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56" idx="5"/>
            <a:endCxn id="182" idx="1"/>
          </p:cNvCxnSpPr>
          <p:nvPr/>
        </p:nvCxnSpPr>
        <p:spPr>
          <a:xfrm flipH="1" flipV="1">
            <a:off x="4651709" y="3147165"/>
            <a:ext cx="314807" cy="49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0551" y="6239530"/>
            <a:ext cx="7256667" cy="52322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4000">
                <a:schemeClr val="accent1">
                  <a:tint val="44500"/>
                  <a:satMod val="160000"/>
                  <a:alpha val="46000"/>
                  <a:lumMod val="66000"/>
                  <a:lumOff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Inherit centrality of pivot (closest sampled node)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30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399"/>
            <a:ext cx="2209799" cy="1691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Large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Model relations and interactions (edges) between entities (nodes)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Call </a:t>
            </a:r>
            <a:r>
              <a:rPr lang="en-US" dirty="0" smtClean="0">
                <a:solidFill>
                  <a:schemeClr val="tx2"/>
                </a:solidFill>
              </a:rPr>
              <a:t>detail, </a:t>
            </a:r>
            <a:r>
              <a:rPr lang="en-US" dirty="0">
                <a:solidFill>
                  <a:schemeClr val="tx2"/>
                </a:solidFill>
              </a:rPr>
              <a:t>email exchanges,  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Hyperlinks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Social Networks (friend, follow, like),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Commercial </a:t>
            </a:r>
            <a:r>
              <a:rPr lang="en-US" dirty="0">
                <a:solidFill>
                  <a:schemeClr val="tx2"/>
                </a:solidFill>
              </a:rPr>
              <a:t>transactions,…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Need for scalable analytics</a:t>
            </a:r>
          </a:p>
        </p:txBody>
      </p:sp>
    </p:spTree>
    <p:extLst>
      <p:ext uri="{BB962C8B-B14F-4D97-AF65-F5344CB8AC3E}">
        <p14:creationId xmlns:p14="http://schemas.microsoft.com/office/powerpoint/2010/main" val="15723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Pivoting: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686800" cy="838200"/>
              </a:xfr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Estimate is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of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686800" cy="838200"/>
              </a:xfrm>
              <a:blipFill rotWithShape="1">
                <a:blip r:embed="rId3"/>
                <a:stretch>
                  <a:fillRect l="-1614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28600" y="2362200"/>
                <a:ext cx="8686800" cy="2438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Proof: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triangle inequality: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𝑣𝑐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</m:sSub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𝑣𝑧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𝑣𝑐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Therefore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𝑣𝑐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686800" cy="2438400"/>
              </a:xfrm>
              <a:prstGeom prst="rect">
                <a:avLst/>
              </a:prstGeom>
              <a:blipFill rotWithShape="1">
                <a:blip r:embed="rId4"/>
                <a:stretch>
                  <a:fillRect l="-1825" t="-3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213755" y="4800600"/>
            <a:ext cx="3821742" cy="1711373"/>
            <a:chOff x="3213755" y="4800600"/>
            <a:chExt cx="3821742" cy="1711373"/>
          </a:xfrm>
        </p:grpSpPr>
        <p:grpSp>
          <p:nvGrpSpPr>
            <p:cNvPr id="12" name="Group 11"/>
            <p:cNvGrpSpPr/>
            <p:nvPr/>
          </p:nvGrpSpPr>
          <p:grpSpPr>
            <a:xfrm>
              <a:off x="3572932" y="4800600"/>
              <a:ext cx="3060904" cy="1310381"/>
              <a:chOff x="1927930" y="2355240"/>
              <a:chExt cx="3060904" cy="13103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927930" y="312106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836434" y="351322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4414085" y="2878460"/>
                <a:ext cx="304800" cy="268705"/>
              </a:xfrm>
              <a:prstGeom prst="hexag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034149" y="2355240"/>
                    <a:ext cx="94718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4149" y="2355240"/>
                    <a:ext cx="947182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/>
            <p:cNvCxnSpPr>
              <a:stCxn id="8" idx="5"/>
              <a:endCxn id="9" idx="2"/>
            </p:cNvCxnSpPr>
            <p:nvPr/>
          </p:nvCxnSpPr>
          <p:spPr>
            <a:xfrm>
              <a:off x="3703014" y="5696504"/>
              <a:ext cx="2778422" cy="3382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7"/>
            </p:cNvCxnSpPr>
            <p:nvPr/>
          </p:nvCxnSpPr>
          <p:spPr>
            <a:xfrm flipV="1">
              <a:off x="3703014" y="5423046"/>
              <a:ext cx="2508473" cy="165694"/>
            </a:xfrm>
            <a:prstGeom prst="line">
              <a:avLst/>
            </a:prstGeom>
            <a:ln>
              <a:solidFill>
                <a:srgbClr val="00B05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4"/>
            </p:cNvCxnSpPr>
            <p:nvPr/>
          </p:nvCxnSpPr>
          <p:spPr>
            <a:xfrm flipH="1" flipV="1">
              <a:off x="6211488" y="5458173"/>
              <a:ext cx="346148" cy="652808"/>
            </a:xfrm>
            <a:prstGeom prst="line">
              <a:avLst/>
            </a:prstGeom>
            <a:ln>
              <a:solidFill>
                <a:srgbClr val="00B05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481436" y="5865642"/>
                  <a:ext cx="55406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1436" y="5865642"/>
                  <a:ext cx="554061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213755" y="5166043"/>
                  <a:ext cx="51956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755" y="5166043"/>
                  <a:ext cx="519565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13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Pivoting: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650" y="5187914"/>
                <a:ext cx="6746206" cy="575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𝑣𝑐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𝑣𝑐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5187914"/>
                <a:ext cx="6746206" cy="5750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24849" y="5509893"/>
                <a:ext cx="3315971" cy="1113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⋅(1+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200" i="1">
                                      <a:latin typeface="Cambria Math"/>
                                    </a:rPr>
                                    <m:t>log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849" y="5509893"/>
                <a:ext cx="3315971" cy="11131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686800" cy="838200"/>
              </a:xfr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Estimate is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of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686800" cy="838200"/>
              </a:xfrm>
              <a:blipFill rotWithShape="1">
                <a:blip r:embed="rId5"/>
                <a:stretch>
                  <a:fillRect l="-1614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47650" y="3810000"/>
                <a:ext cx="8068613" cy="1524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u="sng" dirty="0" smtClean="0">
                    <a:solidFill>
                      <a:schemeClr val="tx2"/>
                    </a:solidFill>
                  </a:rPr>
                  <a:t>Proof: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WHP pivot is one of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closest nodes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𝑣𝑐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810000"/>
                <a:ext cx="8068613" cy="1524000"/>
              </a:xfrm>
              <a:prstGeom prst="rect">
                <a:avLst/>
              </a:prstGeom>
              <a:blipFill rotWithShape="1">
                <a:blip r:embed="rId6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53760" y="5881788"/>
            <a:ext cx="890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599" y="2228849"/>
                <a:ext cx="8650321" cy="158115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i="1" dirty="0" smtClean="0">
                    <a:solidFill>
                      <a:schemeClr val="tx2"/>
                    </a:solidFill>
                  </a:rPr>
                  <a:t>WHP upper bound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≡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satisfies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≤4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228849"/>
                <a:ext cx="8650321" cy="1581151"/>
              </a:xfrm>
              <a:prstGeom prst="rect">
                <a:avLst/>
              </a:prstGeom>
              <a:blipFill rotWithShape="1">
                <a:blip r:embed="rId7"/>
                <a:stretch>
                  <a:fillRect l="-1549" t="-5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993856" y="5106096"/>
            <a:ext cx="2062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Triangle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5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Pivoting: properties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6764" y="4185791"/>
            <a:ext cx="8077635" cy="1615827"/>
            <a:chOff x="456764" y="4185791"/>
            <a:chExt cx="8077635" cy="1615827"/>
          </a:xfrm>
        </p:grpSpPr>
        <p:sp>
          <p:nvSpPr>
            <p:cNvPr id="3" name="TextBox 2"/>
            <p:cNvSpPr txBox="1"/>
            <p:nvPr/>
          </p:nvSpPr>
          <p:spPr>
            <a:xfrm>
              <a:off x="456764" y="4724400"/>
              <a:ext cx="80776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Bounded relative error for any instance !  </a:t>
              </a: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A property we could  not obtain with sampling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Up Arrow 6"/>
            <p:cNvSpPr/>
            <p:nvPr/>
          </p:nvSpPr>
          <p:spPr>
            <a:xfrm>
              <a:off x="3815334" y="4185791"/>
              <a:ext cx="484632" cy="53860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28599" y="2228849"/>
                <a:ext cx="8650321" cy="158115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i="1" dirty="0" smtClean="0">
                    <a:solidFill>
                      <a:schemeClr val="tx2"/>
                    </a:solidFill>
                  </a:rPr>
                  <a:t>WHP upper bound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satisfies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≤4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228849"/>
                <a:ext cx="8650321" cy="1581151"/>
              </a:xfrm>
              <a:prstGeom prst="rect">
                <a:avLst/>
              </a:prstGeom>
              <a:blipFill rotWithShape="1">
                <a:blip r:embed="rId3"/>
                <a:stretch>
                  <a:fillRect l="-1549" t="-5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686800" cy="838200"/>
              </a:xfr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Estimate is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±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of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686800" cy="838200"/>
              </a:xfrm>
              <a:blipFill rotWithShape="1">
                <a:blip r:embed="rId4"/>
                <a:stretch>
                  <a:fillRect l="-1614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4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Pivoting vs.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686800" cy="265930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Same computation/information: </a:t>
                </a:r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Dijkstras from a uniform sample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Different properties on estimate quality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Sampling accurate when distance distribution is concentrated.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Pivoting accurate with heavier tail.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86800" cy="2659303"/>
              </a:xfrm>
              <a:blipFill rotWithShape="1">
                <a:blip r:embed="rId3"/>
                <a:stretch>
                  <a:fillRect l="-1404" t="-5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0" y="5257840"/>
                <a:ext cx="3428438" cy="6614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𝐵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257840"/>
                <a:ext cx="3428438" cy="661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5018287"/>
                <a:ext cx="3434530" cy="1140505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18287"/>
                <a:ext cx="3434530" cy="1140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800100" y="4109252"/>
            <a:ext cx="7449112" cy="685800"/>
          </a:xfrm>
          <a:prstGeom prst="rect">
            <a:avLst/>
          </a:prstGeom>
          <a:gradFill>
            <a:gsLst>
              <a:gs pos="0">
                <a:srgbClr val="FF0000"/>
              </a:gs>
              <a:gs pos="14000">
                <a:schemeClr val="accent1">
                  <a:tint val="44500"/>
                  <a:satMod val="160000"/>
                  <a:alpha val="46000"/>
                  <a:lumMod val="66000"/>
                  <a:lumOff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But neither gives us a small relative error 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Estimator !!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265930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Same computation/information as sampling/pivoting 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chemeClr val="tx2"/>
                    </a:solidFill>
                  </a:rPr>
                  <a:t>Dijkstra</a:t>
                </a:r>
                <a:r>
                  <a:rPr lang="en-US" dirty="0" err="1">
                    <a:solidFill>
                      <a:schemeClr val="tx2"/>
                    </a:solidFill>
                  </a:rPr>
                  <a:t>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from a uniform sample)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Use sample to estimate distances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to  “close” nodes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 Use pivot to estimate distances to  “far” nodes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2659303"/>
              </a:xfrm>
              <a:blipFill rotWithShape="1">
                <a:blip r:embed="rId3"/>
                <a:stretch>
                  <a:fillRect l="-1474" t="-5963" r="-1193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81000" y="4765289"/>
                <a:ext cx="8686800" cy="13296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Idea: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 Look at distances of nodes from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 the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(we have all these distances!)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65289"/>
                <a:ext cx="8686800" cy="1329651"/>
              </a:xfrm>
              <a:prstGeom prst="rect">
                <a:avLst/>
              </a:prstGeom>
              <a:blipFill rotWithShape="1">
                <a:blip r:embed="rId4"/>
                <a:stretch>
                  <a:fillRect l="-1825" t="-5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4087187"/>
            <a:ext cx="5905500" cy="66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 How to partition close/far ?  </a:t>
            </a:r>
          </a:p>
        </p:txBody>
      </p:sp>
    </p:spTree>
    <p:extLst>
      <p:ext uri="{BB962C8B-B14F-4D97-AF65-F5344CB8AC3E}">
        <p14:creationId xmlns:p14="http://schemas.microsoft.com/office/powerpoint/2010/main" val="39959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28600" y="2438400"/>
                <a:ext cx="8686800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Far nodes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Nodes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𝑣𝑐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from pivot, use distance to pivot.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We have error at most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±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𝑣𝑐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which is 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1/(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−1)≈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contribution to relative error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6868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1614" t="-3200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7650" y="1104900"/>
                <a:ext cx="8686800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 Partition nodes according to their distance to the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104900"/>
                <a:ext cx="8686800" cy="1371600"/>
              </a:xfrm>
              <a:prstGeom prst="rect">
                <a:avLst/>
              </a:prstGeom>
              <a:blipFill rotWithShape="1">
                <a:blip r:embed="rId4"/>
                <a:stretch>
                  <a:fillRect l="-1825" t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09550" y="4762500"/>
                <a:ext cx="8686800" cy="1943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Close nodes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Nodes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𝑣𝑐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from pivot, estimate using exact distances to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sampled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nodes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Intuition: We “cut off” the heavy tail that was bad for sampling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4762500"/>
                <a:ext cx="8686800" cy="1943100"/>
              </a:xfrm>
              <a:prstGeom prst="rect">
                <a:avLst/>
              </a:prstGeom>
              <a:blipFill rotWithShape="1">
                <a:blip r:embed="rId5"/>
                <a:stretch>
                  <a:fillRect l="-1544" t="-5643" r="-1263" b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432727" y="1002416"/>
            <a:ext cx="4110103" cy="40911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Hybrid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38334" y="4126902"/>
            <a:ext cx="4264900" cy="1664298"/>
            <a:chOff x="3238334" y="4126902"/>
            <a:chExt cx="4264900" cy="1664298"/>
          </a:xfrm>
        </p:grpSpPr>
        <p:sp>
          <p:nvSpPr>
            <p:cNvPr id="80" name="Hexagon 79"/>
            <p:cNvSpPr/>
            <p:nvPr/>
          </p:nvSpPr>
          <p:spPr>
            <a:xfrm>
              <a:off x="7198434" y="4126902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Hexagon 181"/>
          <p:cNvSpPr/>
          <p:nvPr/>
        </p:nvSpPr>
        <p:spPr>
          <a:xfrm>
            <a:off x="4414085" y="2878460"/>
            <a:ext cx="304800" cy="26870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56" idx="5"/>
            <a:endCxn id="182" idx="1"/>
          </p:cNvCxnSpPr>
          <p:nvPr/>
        </p:nvCxnSpPr>
        <p:spPr>
          <a:xfrm flipH="1" flipV="1">
            <a:off x="4651709" y="3147165"/>
            <a:ext cx="314807" cy="49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7823" y="1597967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Close nodes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624027" y="4634925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Far nodes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039467" y="2222875"/>
                <a:ext cx="11650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67" y="2222875"/>
                <a:ext cx="116506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672524" y="2590800"/>
            <a:ext cx="2198367" cy="803486"/>
            <a:chOff x="4672524" y="2590800"/>
            <a:chExt cx="2198367" cy="803486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672524" y="2869206"/>
              <a:ext cx="532006" cy="8662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944994" y="2590800"/>
              <a:ext cx="532006" cy="86621"/>
            </a:xfrm>
            <a:prstGeom prst="line">
              <a:avLst/>
            </a:prstGeom>
            <a:ln w="158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57800" y="2743200"/>
              <a:ext cx="532006" cy="8662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99280" y="2829580"/>
                  <a:ext cx="1671611" cy="564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10x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280" y="2829580"/>
                  <a:ext cx="1671611" cy="5647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664" t="-9677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62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432727" y="1002416"/>
            <a:ext cx="4110103" cy="40911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Hybrid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38334" y="4126902"/>
            <a:ext cx="4264900" cy="1664298"/>
            <a:chOff x="3238334" y="4126902"/>
            <a:chExt cx="4264900" cy="1664298"/>
          </a:xfrm>
        </p:grpSpPr>
        <p:sp>
          <p:nvSpPr>
            <p:cNvPr id="80" name="Hexagon 79"/>
            <p:cNvSpPr/>
            <p:nvPr/>
          </p:nvSpPr>
          <p:spPr>
            <a:xfrm>
              <a:off x="7198434" y="4126902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Hexagon 181"/>
          <p:cNvSpPr/>
          <p:nvPr/>
        </p:nvSpPr>
        <p:spPr>
          <a:xfrm>
            <a:off x="4414085" y="2878460"/>
            <a:ext cx="304800" cy="26870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56" idx="5"/>
            <a:endCxn id="182" idx="1"/>
          </p:cNvCxnSpPr>
          <p:nvPr/>
        </p:nvCxnSpPr>
        <p:spPr>
          <a:xfrm flipH="1" flipV="1">
            <a:off x="4651709" y="3147165"/>
            <a:ext cx="314807" cy="49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" y="5751095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6  close nodes (we know how many).  Estimate using exact distances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 to the 2 close sampled nodes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51095"/>
                <a:ext cx="84582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44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>
            <a:endCxn id="56" idx="3"/>
          </p:cNvCxnSpPr>
          <p:nvPr/>
        </p:nvCxnSpPr>
        <p:spPr>
          <a:xfrm flipV="1">
            <a:off x="3390734" y="3643303"/>
            <a:ext cx="1468018" cy="700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39467" y="2222875"/>
                <a:ext cx="11650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67" y="2222875"/>
                <a:ext cx="116506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537823" y="1597967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Close nodes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31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432727" y="1002416"/>
            <a:ext cx="4110103" cy="40911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Hybrid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27930" y="31210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0730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60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314534" y="431740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928360" y="39022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36434" y="351322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10097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3238334" y="4126902"/>
            <a:ext cx="4264900" cy="1664298"/>
            <a:chOff x="3238334" y="4126902"/>
            <a:chExt cx="4264900" cy="1664298"/>
          </a:xfrm>
        </p:grpSpPr>
        <p:sp>
          <p:nvSpPr>
            <p:cNvPr id="80" name="Hexagon 79"/>
            <p:cNvSpPr/>
            <p:nvPr/>
          </p:nvSpPr>
          <p:spPr>
            <a:xfrm>
              <a:off x="7198434" y="4126902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Hexagon 81"/>
            <p:cNvSpPr/>
            <p:nvPr/>
          </p:nvSpPr>
          <p:spPr>
            <a:xfrm>
              <a:off x="5153526" y="5522495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exagon 82"/>
            <p:cNvSpPr/>
            <p:nvPr/>
          </p:nvSpPr>
          <p:spPr>
            <a:xfrm>
              <a:off x="3238334" y="4229901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Hexagon 84"/>
            <p:cNvSpPr/>
            <p:nvPr/>
          </p:nvSpPr>
          <p:spPr>
            <a:xfrm>
              <a:off x="5204530" y="4853939"/>
              <a:ext cx="304800" cy="268705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Hexagon 181"/>
          <p:cNvSpPr/>
          <p:nvPr/>
        </p:nvSpPr>
        <p:spPr>
          <a:xfrm>
            <a:off x="4414085" y="2878460"/>
            <a:ext cx="304800" cy="268705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492" y="3184594"/>
                <a:ext cx="55406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" y="5751095"/>
                <a:ext cx="8458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11  far nodes (we know which and how many).  Estimate using distance from pivot c(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51095"/>
                <a:ext cx="84582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41" t="-5732" r="-57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39467" y="2222875"/>
                <a:ext cx="11650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67" y="2222875"/>
                <a:ext cx="116506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33400" y="1676400"/>
            <a:ext cx="7794718" cy="4038600"/>
            <a:chOff x="533400" y="1676400"/>
            <a:chExt cx="7794718" cy="4038600"/>
          </a:xfrm>
        </p:grpSpPr>
        <p:cxnSp>
          <p:nvCxnSpPr>
            <p:cNvPr id="52" name="Straight Connector 51"/>
            <p:cNvCxnSpPr>
              <a:endCxn id="9" idx="3"/>
            </p:cNvCxnSpPr>
            <p:nvPr/>
          </p:nvCxnSpPr>
          <p:spPr>
            <a:xfrm flipV="1">
              <a:off x="4586297" y="1882682"/>
              <a:ext cx="3741821" cy="11301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6"/>
              <a:endCxn id="182" idx="1"/>
            </p:cNvCxnSpPr>
            <p:nvPr/>
          </p:nvCxnSpPr>
          <p:spPr>
            <a:xfrm>
              <a:off x="533400" y="1676400"/>
              <a:ext cx="4118309" cy="14707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" idx="2"/>
              <a:endCxn id="182" idx="2"/>
            </p:cNvCxnSpPr>
            <p:nvPr/>
          </p:nvCxnSpPr>
          <p:spPr>
            <a:xfrm flipV="1">
              <a:off x="1927930" y="3147165"/>
              <a:ext cx="2553331" cy="500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5" idx="2"/>
              <a:endCxn id="182" idx="2"/>
            </p:cNvCxnSpPr>
            <p:nvPr/>
          </p:nvCxnSpPr>
          <p:spPr>
            <a:xfrm flipV="1">
              <a:off x="3505200" y="3147165"/>
              <a:ext cx="976061" cy="25678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82" idx="4"/>
              <a:endCxn id="182" idx="1"/>
            </p:cNvCxnSpPr>
            <p:nvPr/>
          </p:nvCxnSpPr>
          <p:spPr>
            <a:xfrm flipH="1" flipV="1">
              <a:off x="4651709" y="3147165"/>
              <a:ext cx="568993" cy="23753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85" idx="1"/>
              <a:endCxn id="182" idx="1"/>
            </p:cNvCxnSpPr>
            <p:nvPr/>
          </p:nvCxnSpPr>
          <p:spPr>
            <a:xfrm flipH="1" flipV="1">
              <a:off x="4651709" y="3147165"/>
              <a:ext cx="790445" cy="19754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" idx="4"/>
              <a:endCxn id="182" idx="1"/>
            </p:cNvCxnSpPr>
            <p:nvPr/>
          </p:nvCxnSpPr>
          <p:spPr>
            <a:xfrm flipH="1" flipV="1">
              <a:off x="4651709" y="3147165"/>
              <a:ext cx="1215691" cy="16534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182" idx="0"/>
            </p:cNvCxnSpPr>
            <p:nvPr/>
          </p:nvCxnSpPr>
          <p:spPr>
            <a:xfrm flipH="1" flipV="1">
              <a:off x="4718885" y="3012813"/>
              <a:ext cx="1758116" cy="16534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0" idx="4"/>
              <a:endCxn id="182" idx="1"/>
            </p:cNvCxnSpPr>
            <p:nvPr/>
          </p:nvCxnSpPr>
          <p:spPr>
            <a:xfrm flipH="1" flipV="1">
              <a:off x="4651709" y="3147165"/>
              <a:ext cx="2613901" cy="9797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2" idx="7"/>
              <a:endCxn id="182" idx="1"/>
            </p:cNvCxnSpPr>
            <p:nvPr/>
          </p:nvCxnSpPr>
          <p:spPr>
            <a:xfrm flipH="1" flipV="1">
              <a:off x="4651709" y="3147165"/>
              <a:ext cx="2793573" cy="19043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" idx="7"/>
              <a:endCxn id="182" idx="1"/>
            </p:cNvCxnSpPr>
            <p:nvPr/>
          </p:nvCxnSpPr>
          <p:spPr>
            <a:xfrm flipH="1" flipV="1">
              <a:off x="4651709" y="3147165"/>
              <a:ext cx="1802973" cy="19805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624027" y="4634925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Far nodes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99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1200834"/>
                <a:ext cx="579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How to set sample size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dirty="0" smtClean="0"/>
                  <a:t>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00834"/>
                <a:ext cx="57912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26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625" y="1847165"/>
                <a:ext cx="84582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smtClean="0"/>
                  <a:t>Theory</a:t>
                </a:r>
                <a:r>
                  <a:rPr lang="en-US" sz="3600" dirty="0" smtClean="0"/>
                  <a:t>:  (worse-case distance distribution)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600" dirty="0" smtClean="0"/>
                  <a:t>  for NRMSE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𝜖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endParaRPr lang="en-US" sz="3600" dirty="0" smtClean="0"/>
              </a:p>
              <a:p>
                <a:r>
                  <a:rPr lang="en-US" sz="3600" dirty="0" smtClean="0"/>
                  <a:t>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× 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/>
                      </a:rPr>
                      <m:t>log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for small error WHP for all nodes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847165"/>
                <a:ext cx="84582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161" t="-3958" r="-72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Centrality of a node measures its importance.</a:t>
            </a:r>
            <a:r>
              <a:rPr lang="en-US" dirty="0" smtClean="0">
                <a:solidFill>
                  <a:schemeClr val="tx2"/>
                </a:solidFill>
              </a:rPr>
              <a:t>  Applications: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ranking, scoring, characterize network properties.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Several structural centrality definitions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2"/>
                </a:solidFill>
              </a:rPr>
              <a:t>Betweeness</a:t>
            </a:r>
            <a:r>
              <a:rPr lang="en-US" b="1" dirty="0" smtClean="0">
                <a:solidFill>
                  <a:schemeClr val="tx2"/>
                </a:solidFill>
              </a:rPr>
              <a:t>:  </a:t>
            </a:r>
            <a:r>
              <a:rPr lang="en-US" dirty="0" smtClean="0">
                <a:solidFill>
                  <a:schemeClr val="tx2"/>
                </a:solidFill>
              </a:rPr>
              <a:t>effectiveness in connecting pairs of  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Degree:  </a:t>
            </a:r>
            <a:r>
              <a:rPr lang="en-US" dirty="0" smtClean="0">
                <a:solidFill>
                  <a:schemeClr val="tx2"/>
                </a:solidFill>
              </a:rPr>
              <a:t>Activity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Eigenvalue:  </a:t>
            </a: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eputation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</a:rPr>
              <a:t>Closeness: 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bility to reach/influence others.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5343525"/>
            <a:ext cx="1981200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(worst case)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09550" y="13716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Far nodes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Nodes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𝑣𝑐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from pivot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contribution to relative error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371600"/>
                <a:ext cx="86868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1544" t="-6383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28600" y="2571750"/>
                <a:ext cx="8686800" cy="12763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Close nodes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We need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/2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samples so that NRMSE (normalized standard error)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71750"/>
                <a:ext cx="8686800" cy="1276350"/>
              </a:xfrm>
              <a:prstGeom prst="rect">
                <a:avLst/>
              </a:prstGeom>
              <a:blipFill rotWithShape="1">
                <a:blip r:embed="rId4"/>
                <a:stretch>
                  <a:fillRect l="-1474" t="-5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09550" y="3733800"/>
                <a:ext cx="8686800" cy="2895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u="sng" dirty="0" smtClean="0">
                    <a:solidFill>
                      <a:schemeClr val="tx2"/>
                    </a:solidFill>
                  </a:rPr>
                  <a:t>Idea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: We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𝑐𝑙𝑜𝑠𝑒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 by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k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𝑐𝑙𝑜𝑠𝑒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𝑖𝑛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is sampled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𝑐𝑙𝑜𝑠𝑒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2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𝑢𝑣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nary>
                          </m:e>
                        </m:acc>
                      </m:e>
                    </m: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𝑐𝑙𝑜𝑠𝑒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𝑢𝑣</m:t>
                                </m:r>
                              </m:e>
                            </m:d>
                          </m:sub>
                          <m:sup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tx2"/>
                    </a:solidFill>
                  </a:rPr>
                  <a:t>Look at worst-case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∈[0,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𝑣𝑐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 that maximize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𝑣𝑎𝑟</m:t>
                        </m:r>
                      </m:e>
                    </m:rad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733800"/>
                <a:ext cx="8686800" cy="2895600"/>
              </a:xfrm>
              <a:prstGeom prst="rect">
                <a:avLst/>
              </a:prstGeom>
              <a:blipFill rotWithShape="1">
                <a:blip r:embed="rId5"/>
                <a:stretch>
                  <a:fillRect l="-1404" b="-7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0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1200834"/>
                <a:ext cx="579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How to set sample size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dirty="0" smtClean="0"/>
                  <a:t>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200834"/>
                <a:ext cx="57912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26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625" y="3658075"/>
                <a:ext cx="640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smtClean="0"/>
                  <a:t>Practice</a:t>
                </a:r>
                <a:r>
                  <a:rPr lang="en-US" sz="3600" dirty="0" smtClean="0"/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𝑘</m:t>
                    </m:r>
                    <m:r>
                      <a:rPr lang="en-US" sz="3600" i="1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works well.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3658075"/>
                <a:ext cx="64008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857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5325" y="4800600"/>
            <a:ext cx="7924800" cy="1077218"/>
          </a:xfrm>
          <a:prstGeom prst="rect">
            <a:avLst/>
          </a:prstGeom>
          <a:gradFill>
            <a:gsLst>
              <a:gs pos="0">
                <a:srgbClr val="FF0000"/>
              </a:gs>
              <a:gs pos="14000">
                <a:schemeClr val="accent1">
                  <a:tint val="44500"/>
                  <a:satMod val="160000"/>
                  <a:alpha val="46000"/>
                  <a:lumMod val="66000"/>
                  <a:lumOff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about the guarantees (want confidence intervals) 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625" y="1847165"/>
                <a:ext cx="8458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smtClean="0"/>
                  <a:t>Theory</a:t>
                </a:r>
                <a:r>
                  <a:rPr lang="en-US" sz="3600" dirty="0" smtClean="0"/>
                  <a:t>:  (worse-case distance distribution)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𝑘</m:t>
                    </m:r>
                    <m:r>
                      <a:rPr lang="en-US" sz="3600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600" dirty="0" smtClean="0"/>
                  <a:t>  </a:t>
                </a:r>
              </a:p>
              <a:p>
                <a:r>
                  <a:rPr lang="en-US" sz="3600" dirty="0" smtClean="0"/>
                  <a:t>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× 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/>
                      </a:rPr>
                      <m:t>log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for small error WHP for all nodes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847165"/>
                <a:ext cx="84582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2161" t="-5208" r="-72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Error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Idea:  </a:t>
            </a:r>
            <a:r>
              <a:rPr lang="en-US" dirty="0" smtClean="0"/>
              <a:t>We use the information we have on the </a:t>
            </a:r>
            <a:r>
              <a:rPr lang="en-US" i="1" dirty="0" smtClean="0"/>
              <a:t>actua</a:t>
            </a:r>
            <a:r>
              <a:rPr lang="en-US" dirty="0" smtClean="0"/>
              <a:t>l distance distribution to obtain tighter confidence bounds for our estimate than the worst-case bounds.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04800" y="3657600"/>
                <a:ext cx="8229600" cy="1676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u="sng" dirty="0" smtClean="0"/>
                  <a:t>Far nodes:</a:t>
                </a:r>
                <a:r>
                  <a:rPr lang="en-US" dirty="0"/>
                  <a:t> </a:t>
                </a:r>
                <a:r>
                  <a:rPr lang="en-US" dirty="0" smtClean="0"/>
                  <a:t> Instead of using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, use sampled far nodes to determine if errors “cancel out.” (some nodes closer to pivot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but some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8229600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1481" t="-8727" b="-6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53340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u="sng" dirty="0" smtClean="0"/>
              <a:t>Close nodes:</a:t>
            </a:r>
            <a:r>
              <a:rPr lang="en-US" dirty="0" smtClean="0"/>
              <a:t> Estimate population variance from samples.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Extension: </a:t>
            </a:r>
            <a:br>
              <a:rPr lang="en-US" dirty="0" smtClean="0"/>
            </a:br>
            <a:r>
              <a:rPr lang="en-US" dirty="0" smtClean="0"/>
              <a:t>Adaptive Error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a given sample size (computation investment), and a given node, we can consider many thresholds for partitioning into closer/far nodes.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can compute an adaptive error estimate for each threshold (based on what we know on distribution).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Use the estimate with smallest estimated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2895600"/>
                <a:ext cx="8229600" cy="3428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Partition “threshold” is different for different nodes with the same pivot (since it depends on distance to pivot).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compute “suffix sums” of distances with </a:t>
                </a:r>
                <a:r>
                  <a:rPr lang="en-US" dirty="0" err="1" smtClean="0"/>
                  <a:t>Dijkstra</a:t>
                </a:r>
                <a:r>
                  <a:rPr lang="en-US" dirty="0" smtClean="0"/>
                  <a:t> from each pivot, to compute estimates for all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per node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2895600"/>
                <a:ext cx="8229600" cy="3428999"/>
              </a:xfrm>
              <a:blipFill rotWithShape="1">
                <a:blip r:embed="rId3"/>
                <a:stretch>
                  <a:fillRect l="-1704" t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143000"/>
                <a:ext cx="8610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Given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</a:rPr>
                      <m:t>𝑘𝑛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</a:rPr>
                  <a:t> distances from sampled nodes to all others, how do we  compute the estimates efficiently?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86106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769" t="-4669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Scalability: </a:t>
            </a:r>
            <a:br>
              <a:rPr lang="en-US" dirty="0" smtClean="0"/>
            </a:br>
            <a:r>
              <a:rPr lang="en-US" dirty="0" smtClean="0"/>
              <a:t>Using +O(1)/node memory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9800"/>
                <a:ext cx="8229600" cy="34290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perform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Dijkstra’s</a:t>
                </a:r>
                <a:r>
                  <a:rPr lang="en-US" dirty="0" smtClean="0"/>
                  <a:t> but do not want to store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𝑘𝑛</m:t>
                    </m:r>
                  </m:oMath>
                </a14:m>
                <a:r>
                  <a:rPr lang="en-US" dirty="0" smtClean="0"/>
                  <a:t> distances.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 our implementation, </a:t>
                </a:r>
                <a:r>
                  <a:rPr lang="en-US" dirty="0"/>
                  <a:t>w</a:t>
                </a:r>
                <a:r>
                  <a:rPr lang="en-US" dirty="0" smtClean="0"/>
                  <a:t>e reduce the additional storage to </a:t>
                </a:r>
                <a:r>
                  <a:rPr lang="en-US" dirty="0"/>
                  <a:t>O(1) </a:t>
                </a:r>
                <a:r>
                  <a:rPr lang="en-US" dirty="0" smtClean="0"/>
                  <a:t>per </a:t>
                </a:r>
                <a:r>
                  <a:rPr lang="en-US" dirty="0"/>
                  <a:t>node </a:t>
                </a:r>
                <a:r>
                  <a:rPr lang="en-US" dirty="0" smtClean="0"/>
                  <a:t>by first mapping nodes to their closest pivots. This is equivalent to performing one more </a:t>
                </a:r>
                <a:r>
                  <a:rPr lang="en-US" dirty="0" err="1" smtClean="0"/>
                  <a:t>Dijkstra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9800"/>
                <a:ext cx="8229600" cy="3429000"/>
              </a:xfrm>
              <a:blipFill rotWithShape="1">
                <a:blip r:embed="rId2"/>
                <a:stretch>
                  <a:fillRect l="-1630" t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ocuments\Dropbox\mytalks\U_table_experi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5" y="228600"/>
            <a:ext cx="853817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410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Hybrid slightly slower, but more accurate than sampling or pivoting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59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sf\Home\Documents\Dropbox\mytalks\U_graph_experi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764"/>
            <a:ext cx="8688684" cy="65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sf\Home\Documents\Dropbox\mytalks\u_cent_dist_s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sf\Home\Documents\Dropbox\mytalks\u_cent_dist_piv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666999"/>
            <a:ext cx="8686800" cy="1676399"/>
          </a:xfrm>
          <a:gradFill>
            <a:gsLst>
              <a:gs pos="0">
                <a:schemeClr val="accent1">
                  <a:tint val="66000"/>
                  <a:satMod val="160000"/>
                  <a:alpha val="5000"/>
                </a:schemeClr>
              </a:gs>
              <a:gs pos="75000">
                <a:schemeClr val="accent1">
                  <a:tint val="44500"/>
                  <a:satMod val="160000"/>
                  <a:alpha val="46000"/>
                  <a:lumMod val="83000"/>
                  <a:lumOff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Classic Closeness Centrality [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Bavelas</a:t>
            </a:r>
            <a:r>
              <a:rPr lang="en-US" dirty="0" smtClean="0">
                <a:solidFill>
                  <a:schemeClr val="tx2"/>
                </a:solidFill>
              </a:rPr>
              <a:t> 1950, </a:t>
            </a:r>
            <a:r>
              <a:rPr lang="en-US" dirty="0" err="1" smtClean="0">
                <a:solidFill>
                  <a:schemeClr val="tx2"/>
                </a:solidFill>
              </a:rPr>
              <a:t>Beaucahmp</a:t>
            </a:r>
            <a:r>
              <a:rPr lang="en-US" dirty="0" smtClean="0">
                <a:solidFill>
                  <a:schemeClr val="tx2"/>
                </a:solidFill>
              </a:rPr>
              <a:t> 1965,  </a:t>
            </a:r>
            <a:r>
              <a:rPr lang="en-US" dirty="0" err="1" smtClean="0">
                <a:solidFill>
                  <a:schemeClr val="tx2"/>
                </a:solidFill>
              </a:rPr>
              <a:t>Sabidussi</a:t>
            </a:r>
            <a:r>
              <a:rPr lang="en-US" dirty="0" smtClean="0">
                <a:solidFill>
                  <a:schemeClr val="tx2"/>
                </a:solidFill>
              </a:rPr>
              <a:t> 1966)]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(Inverse of) the average distance to all other nodes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9958" y="4495800"/>
                <a:ext cx="4088683" cy="1251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58" y="4495800"/>
                <a:ext cx="4088683" cy="1251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" y="5971437"/>
            <a:ext cx="7167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Maximum centrality node is the </a:t>
            </a:r>
            <a:r>
              <a:rPr lang="en-US" sz="3200" i="1" dirty="0" smtClean="0"/>
              <a:t>1-median</a:t>
            </a:r>
            <a:endParaRPr lang="en-US" sz="32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219200"/>
            <a:ext cx="8267700" cy="12953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"/>
                </a:schemeClr>
              </a:gs>
              <a:gs pos="75000">
                <a:schemeClr val="accent1">
                  <a:tint val="44500"/>
                  <a:satMod val="160000"/>
                  <a:alpha val="46000"/>
                  <a:lumMod val="83000"/>
                  <a:lumOff val="1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Importance measure of a node that is a function of the distances from a node to all other nodes.</a:t>
            </a:r>
          </a:p>
        </p:txBody>
      </p:sp>
    </p:spTree>
    <p:extLst>
      <p:ext uri="{BB962C8B-B14F-4D97-AF65-F5344CB8AC3E}">
        <p14:creationId xmlns:p14="http://schemas.microsoft.com/office/powerpoint/2010/main" val="41328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me\Documents\Dropbox\mytalks\u_cent_dist_hyb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" y="76200"/>
            <a:ext cx="8917421" cy="66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2"/>
            <a:ext cx="8229600" cy="35051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Sampling works (same properties) </a:t>
            </a:r>
            <a:r>
              <a:rPr lang="en-US" sz="2800" i="1" dirty="0" smtClean="0"/>
              <a:t>when graph is strongly connected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Pivoting breaks,  even with strong connectivity. Hybrid therefore also breaks.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When graph is not strongly connected, basic sampling also breaks  – we may not have enough samples from each reachability set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19200"/>
            <a:ext cx="8229600" cy="152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(Classic Closeness) Centrality is defined as (inverse of) average distance to  </a:t>
            </a:r>
            <a:r>
              <a:rPr lang="en-US" sz="2800" i="1" dirty="0" smtClean="0">
                <a:solidFill>
                  <a:srgbClr val="FF0000"/>
                </a:solidFill>
              </a:rPr>
              <a:t>reachable</a:t>
            </a:r>
            <a:r>
              <a:rPr lang="en-US" sz="2800" dirty="0" smtClean="0"/>
              <a:t> (outbound distances) or </a:t>
            </a:r>
            <a:r>
              <a:rPr lang="en-US" sz="2800" i="1" dirty="0" smtClean="0">
                <a:solidFill>
                  <a:srgbClr val="FF0000"/>
                </a:solidFill>
              </a:rPr>
              <a:t>reaching</a:t>
            </a:r>
            <a:r>
              <a:rPr lang="en-US" sz="2800" dirty="0" smtClean="0"/>
              <a:t> (inbound distances) nodes only.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216134"/>
            <a:ext cx="586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design a new sampling algorithm…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…Directed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33" y="2667002"/>
                <a:ext cx="8603767" cy="16001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</a:t>
                </a:r>
                <a:r>
                  <a:rPr lang="en-US" sz="2800" dirty="0" smtClean="0"/>
                  <a:t>lgorithm computes for each node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 its average distance to a uniform sample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nodes from its reachability set.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err="1" smtClean="0">
                        <a:latin typeface="Cambria Math"/>
                      </a:rPr>
                      <m:t>𝑘</m:t>
                    </m:r>
                    <m:r>
                      <a:rPr lang="en-US" sz="2800" i="1" dirty="0" err="1" smtClean="0">
                        <a:latin typeface="Cambria Math"/>
                      </a:rPr>
                      <m:t>|</m:t>
                    </m:r>
                    <m:r>
                      <a:rPr lang="en-US" sz="2800" i="1" dirty="0" err="1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|) </m:t>
                    </m:r>
                  </m:oMath>
                </a14:m>
                <a:r>
                  <a:rPr lang="en-US" sz="2800" dirty="0" smtClean="0"/>
                  <a:t> based on reachability sketches  [C’ 1994].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33" y="2667002"/>
                <a:ext cx="8603767" cy="1600198"/>
              </a:xfrm>
              <a:blipFill rotWithShape="1">
                <a:blip r:embed="rId2"/>
                <a:stretch>
                  <a:fillRect l="-1416" t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19200"/>
            <a:ext cx="8229600" cy="152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(Classic Closeness) Centrality is defined as (inverse of) average distance to  </a:t>
            </a:r>
            <a:r>
              <a:rPr lang="en-US" sz="2800" i="1" dirty="0" smtClean="0">
                <a:solidFill>
                  <a:srgbClr val="FF0000"/>
                </a:solidFill>
              </a:rPr>
              <a:t>reachable</a:t>
            </a:r>
            <a:r>
              <a:rPr lang="en-US" sz="2800" dirty="0" smtClean="0"/>
              <a:t> (outbound distances) or </a:t>
            </a:r>
            <a:r>
              <a:rPr lang="en-US" sz="2800" i="1" dirty="0" smtClean="0">
                <a:solidFill>
                  <a:srgbClr val="FF0000"/>
                </a:solidFill>
              </a:rPr>
              <a:t>reaching</a:t>
            </a:r>
            <a:r>
              <a:rPr lang="en-US" sz="2800" dirty="0" smtClean="0"/>
              <a:t> (inbound distances) nodes only.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233" y="4343400"/>
            <a:ext cx="8984767" cy="954107"/>
          </a:xfrm>
          <a:prstGeom prst="rect">
            <a:avLst/>
          </a:prstGeom>
          <a:gradFill>
            <a:gsLst>
              <a:gs pos="0">
                <a:schemeClr val="tx2">
                  <a:lumMod val="0"/>
                  <a:lumOff val="100000"/>
                </a:schemeClr>
              </a:gs>
              <a:gs pos="15000">
                <a:schemeClr val="accent1">
                  <a:tint val="44500"/>
                  <a:satMod val="160000"/>
                  <a:alpha val="46000"/>
                  <a:lumMod val="66000"/>
                  <a:lumOff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Process nodes  u in random permutation order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Run </a:t>
            </a:r>
            <a:r>
              <a:rPr lang="en-US" sz="2800" dirty="0" err="1" smtClean="0"/>
              <a:t>Dijkstra</a:t>
            </a:r>
            <a:r>
              <a:rPr lang="en-US" sz="2800" dirty="0" smtClean="0"/>
              <a:t> from u, prune at nodes already visited k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638" y="5813346"/>
                <a:ext cx="8269956" cy="534762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0"/>
                      <a:lumOff val="100000"/>
                    </a:schemeClr>
                  </a:gs>
                  <a:gs pos="15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 smtClean="0"/>
                  <a:t>sum of distances from visiting nodes / #visitors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8" y="5813346"/>
                <a:ext cx="8269956" cy="534762"/>
              </a:xfrm>
              <a:prstGeom prst="rect">
                <a:avLst/>
              </a:prstGeom>
              <a:blipFill rotWithShape="1">
                <a:blip r:embed="rId3"/>
                <a:stretch>
                  <a:fillRect t="-8046" r="-4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7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ocuments\Dropbox\mytalks\D_table_experi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262"/>
            <a:ext cx="8485530" cy="63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657850"/>
            <a:ext cx="7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Directed graphs: </a:t>
            </a:r>
            <a:r>
              <a:rPr lang="en-US" sz="2800" dirty="0"/>
              <a:t>Reachability sketch based sampling is orders of magnitude faster with only </a:t>
            </a:r>
            <a:r>
              <a:rPr lang="en-US" sz="2800" dirty="0" smtClean="0"/>
              <a:t>a small </a:t>
            </a:r>
            <a:r>
              <a:rPr lang="en-US" sz="2800" dirty="0"/>
              <a:t>error.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4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Metric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534400" cy="1904999"/>
              </a:xfr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5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Basic hybrid estimator applies in </a:t>
                </a:r>
                <a:r>
                  <a:rPr lang="en-US" i="1" dirty="0" smtClean="0"/>
                  <a:t>any metric space</a:t>
                </a:r>
                <a:r>
                  <a:rPr lang="en-US" dirty="0" smtClean="0"/>
                  <a:t>: Using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single-source computations from a random sample, we can estimate centrality of all points with a small relative error.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1904999"/>
              </a:xfrm>
              <a:blipFill rotWithShape="1">
                <a:blip r:embed="rId2"/>
                <a:stretch>
                  <a:fillRect l="-1786" t="-4167" r="-235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0600"/>
            <a:ext cx="8229600" cy="1847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Perform both a forward and back </a:t>
            </a:r>
            <a:r>
              <a:rPr lang="en-US" sz="2800" dirty="0" err="1" smtClean="0"/>
              <a:t>Dijkstra</a:t>
            </a:r>
            <a:r>
              <a:rPr lang="en-US" sz="2800" dirty="0" smtClean="0"/>
              <a:t> from each sampled node.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</a:t>
            </a:r>
            <a:r>
              <a:rPr lang="en-US" sz="2800" dirty="0" smtClean="0"/>
              <a:t>ompute roundtrip distances, sort them, and apply estimator to that.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4290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Application</a:t>
            </a:r>
            <a:r>
              <a:rPr lang="en-US" dirty="0" smtClean="0"/>
              <a:t>: Centrality with respect to </a:t>
            </a:r>
            <a:r>
              <a:rPr lang="en-US" i="1" dirty="0" smtClean="0">
                <a:solidFill>
                  <a:schemeClr val="tx2"/>
                </a:solidFill>
              </a:rPr>
              <a:t>Round-trip distances in directed strongly connected graphs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0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Extension: Node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Weighted centrality</a:t>
            </a:r>
            <a:r>
              <a:rPr lang="en-US" dirty="0" smtClean="0"/>
              <a:t>:  Nodes are heterogeneous. Some are more important.  Or more related to a topic.  Weighted centrality emphasizes  more important nodes.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3352800"/>
                <a:ext cx="4143955" cy="115288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5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352800"/>
                <a:ext cx="4143955" cy="11528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8229600" cy="159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Variant of Hybrid with same strong guarantees uses a weighted (VAROPT) instead of a uniform nodes sample.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Classic (penalize for far nodes)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343" y="3672114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Distance-decay (reward for close nodes)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4724400"/>
                <a:ext cx="6019800" cy="71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24400"/>
                <a:ext cx="6019800" cy="716287"/>
              </a:xfrm>
              <a:prstGeom prst="rect">
                <a:avLst/>
              </a:prstGeom>
              <a:blipFill rotWithShape="1">
                <a:blip r:embed="rId2"/>
                <a:stretch>
                  <a:fillRect b="-8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6400" y="2286000"/>
                <a:ext cx="5334000" cy="135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86000"/>
                <a:ext cx="5334000" cy="1350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04800" y="1524000"/>
            <a:ext cx="8229600" cy="21481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271" y="5849034"/>
            <a:ext cx="8668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Different techniques required:  All-Distances Sketches [C’ 94] work for approximating distance-decay but not  classic.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Undirected graphs (and metric spaces): We combine sampling and pivoting to estimate classic closeness centrality of all nodes within a small relative error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single-source computations.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Directed graphs: Sampling based on reachability sketches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Implementation: minutes on real-world graphs with hundreds of millions of edges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1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Estimate classic closeness centrality of all nodes within a small relative error </a:t>
                </a:r>
                <a:r>
                  <a:rPr lang="en-US" dirty="0"/>
                  <a:t>using fewer single-source computations</a:t>
                </a:r>
                <a:r>
                  <a:rPr lang="en-US" dirty="0" smtClean="0"/>
                  <a:t>. Can do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with adaptive choice of sources.  Can we eliminate the union bound 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we do better in metric spaces (not confined to single source) ? Small dimension?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Adaptive confidence bounds </a:t>
                </a:r>
                <a:r>
                  <a:rPr lang="en-US" smtClean="0"/>
                  <a:t>are applicable  </a:t>
                </a:r>
                <a:r>
                  <a:rPr lang="en-US" dirty="0" smtClean="0"/>
                  <a:t>in many other problems.  Should be used broadly.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3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Closeness Centrality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1"/>
                <a:ext cx="8686800" cy="1828799"/>
              </a:xfr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4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Run </a:t>
                </a:r>
                <a:r>
                  <a:rPr lang="en-US" dirty="0" err="1" smtClean="0"/>
                  <a:t>Dijkstra’s</a:t>
                </a:r>
                <a:r>
                  <a:rPr lang="en-US" dirty="0" smtClean="0"/>
                  <a:t> algorithm from source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Compute sum of distances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to all other nodes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1"/>
                <a:ext cx="8686800" cy="1828799"/>
              </a:xfrm>
              <a:blipFill rotWithShape="1">
                <a:blip r:embed="rId3"/>
                <a:stretch>
                  <a:fillRect l="-1614" t="-4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0" y="3577686"/>
                <a:ext cx="3818096" cy="1259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77686"/>
                <a:ext cx="3818096" cy="12591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237946"/>
                <a:ext cx="7848599" cy="954107"/>
              </a:xfrm>
              <a:prstGeom prst="rect">
                <a:avLst/>
              </a:prstGeom>
              <a:gradFill>
                <a:gsLst>
                  <a:gs pos="0">
                    <a:srgbClr val="FF0000"/>
                  </a:gs>
                  <a:gs pos="27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!! Does not scale when we want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for many or all nodes in a large graph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237946"/>
                <a:ext cx="784859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6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2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Centrality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using </a:t>
                </a:r>
                <a:r>
                  <a:rPr lang="en-US" dirty="0" err="1" smtClean="0"/>
                  <a:t>Dijkstra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82979" y="4932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29726" y="55986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87779" y="40546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2819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2209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2200" y="54462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44916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92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77092" y="1905000"/>
            <a:ext cx="6190508" cy="3823777"/>
            <a:chOff x="1277092" y="1905000"/>
            <a:chExt cx="6190508" cy="3823777"/>
          </a:xfrm>
        </p:grpSpPr>
        <p:cxnSp>
          <p:nvCxnSpPr>
            <p:cNvPr id="39" name="Straight Connector 38"/>
            <p:cNvCxnSpPr>
              <a:stCxn id="7" idx="5"/>
              <a:endCxn id="3" idx="4"/>
            </p:cNvCxnSpPr>
            <p:nvPr/>
          </p:nvCxnSpPr>
          <p:spPr>
            <a:xfrm>
              <a:off x="4617861" y="4184724"/>
              <a:ext cx="1782939" cy="10730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277092" y="1905000"/>
              <a:ext cx="6190508" cy="3823777"/>
              <a:chOff x="1277092" y="1905000"/>
              <a:chExt cx="6190508" cy="3823777"/>
            </a:xfrm>
          </p:grpSpPr>
          <p:cxnSp>
            <p:nvCxnSpPr>
              <p:cNvPr id="17" name="Straight Connector 16"/>
              <p:cNvCxnSpPr>
                <a:stCxn id="7" idx="5"/>
                <a:endCxn id="9" idx="4"/>
              </p:cNvCxnSpPr>
              <p:nvPr/>
            </p:nvCxnSpPr>
            <p:spPr>
              <a:xfrm flipV="1">
                <a:off x="4617861" y="2362200"/>
                <a:ext cx="2544939" cy="182252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4" idx="4"/>
                <a:endCxn id="7" idx="0"/>
              </p:cNvCxnSpPr>
              <p:nvPr/>
            </p:nvCxnSpPr>
            <p:spPr>
              <a:xfrm>
                <a:off x="1277092" y="1905000"/>
                <a:ext cx="3286887" cy="21496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2"/>
              </p:cNvCxnSpPr>
              <p:nvPr/>
            </p:nvCxnSpPr>
            <p:spPr>
              <a:xfrm flipV="1">
                <a:off x="3505200" y="4207042"/>
                <a:ext cx="994611" cy="15079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7" idx="6"/>
              </p:cNvCxnSpPr>
              <p:nvPr/>
            </p:nvCxnSpPr>
            <p:spPr>
              <a:xfrm>
                <a:off x="2308930" y="2895600"/>
                <a:ext cx="2331249" cy="12352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7" idx="5"/>
                <a:endCxn id="4" idx="6"/>
              </p:cNvCxnSpPr>
              <p:nvPr/>
            </p:nvCxnSpPr>
            <p:spPr>
              <a:xfrm flipH="1">
                <a:off x="4335379" y="4184724"/>
                <a:ext cx="282482" cy="82442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5"/>
                <a:endCxn id="6" idx="5"/>
              </p:cNvCxnSpPr>
              <p:nvPr/>
            </p:nvCxnSpPr>
            <p:spPr>
              <a:xfrm>
                <a:off x="4617861" y="4184724"/>
                <a:ext cx="741947" cy="15440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7" idx="5"/>
                <a:endCxn id="5" idx="6"/>
              </p:cNvCxnSpPr>
              <p:nvPr/>
            </p:nvCxnSpPr>
            <p:spPr>
              <a:xfrm>
                <a:off x="4617861" y="4184724"/>
                <a:ext cx="1325739" cy="5396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13" idx="5"/>
              </p:cNvCxnSpPr>
              <p:nvPr/>
            </p:nvCxnSpPr>
            <p:spPr>
              <a:xfrm>
                <a:off x="4510097" y="4108524"/>
                <a:ext cx="2064901" cy="5935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7" idx="6"/>
                <a:endCxn id="11" idx="4"/>
              </p:cNvCxnSpPr>
              <p:nvPr/>
            </p:nvCxnSpPr>
            <p:spPr>
              <a:xfrm>
                <a:off x="4640179" y="4130842"/>
                <a:ext cx="2675021" cy="2125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7" idx="5"/>
                <a:endCxn id="12" idx="6"/>
              </p:cNvCxnSpPr>
              <p:nvPr/>
            </p:nvCxnSpPr>
            <p:spPr>
              <a:xfrm>
                <a:off x="4617861" y="4184724"/>
                <a:ext cx="2849739" cy="9206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10" idx="5"/>
              </p:cNvCxnSpPr>
              <p:nvPr/>
            </p:nvCxnSpPr>
            <p:spPr>
              <a:xfrm>
                <a:off x="4537650" y="4098758"/>
                <a:ext cx="1764632" cy="14776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87334" y="3244334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34" y="3244334"/>
                <a:ext cx="55406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59064" y="5943600"/>
            <a:ext cx="8610600" cy="523220"/>
          </a:xfrm>
          <a:prstGeom prst="rect">
            <a:avLst/>
          </a:prstGeom>
          <a:gradFill>
            <a:gsLst>
              <a:gs pos="0">
                <a:srgbClr val="FF0000"/>
              </a:gs>
              <a:gs pos="27000">
                <a:schemeClr val="accent1">
                  <a:tint val="44500"/>
                  <a:satMod val="160000"/>
                  <a:alpha val="46000"/>
                  <a:lumMod val="66000"/>
                  <a:lumOff val="3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Exact, but does not scale for many nodes on large graphs.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6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686800" cy="40385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Scalable algorithm to compute/estimate centrality scores of </a:t>
                </a:r>
                <a:r>
                  <a:rPr lang="en-US" b="1" dirty="0" smtClean="0"/>
                  <a:t>all</a:t>
                </a:r>
                <a:r>
                  <a:rPr lang="en-US" dirty="0" smtClean="0"/>
                  <a:t> nodes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Accurate: Small relative error: within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with high probability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Scalable: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Processing cost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(can depend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Constant memory per node, independent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686800" cy="4038599"/>
              </a:xfrm>
              <a:blipFill rotWithShape="1">
                <a:blip r:embed="rId3"/>
                <a:stretch>
                  <a:fillRect l="-1614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52578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Have to settle for approximation</a:t>
            </a:r>
            <a:r>
              <a:rPr lang="en-US" sz="2800" dirty="0" smtClean="0">
                <a:solidFill>
                  <a:srgbClr val="0070C0"/>
                </a:solidFill>
              </a:rPr>
              <a:t>: Exact </a:t>
            </a:r>
            <a:r>
              <a:rPr lang="en-US" sz="2800" dirty="0" smtClean="0">
                <a:solidFill>
                  <a:srgbClr val="0070C0"/>
                </a:solidFill>
              </a:rPr>
              <a:t>computation, even of the maximum centrality node (1-median) seems as hard as APSP </a:t>
            </a:r>
            <a:r>
              <a:rPr lang="en-US" sz="2800" b="1" dirty="0" smtClean="0">
                <a:solidFill>
                  <a:srgbClr val="0070C0"/>
                </a:solidFill>
              </a:rPr>
              <a:t>[</a:t>
            </a:r>
            <a:r>
              <a:rPr lang="en-US" sz="2800" b="1" dirty="0" err="1" smtClean="0">
                <a:solidFill>
                  <a:srgbClr val="0070C0"/>
                </a:solidFill>
              </a:rPr>
              <a:t>Abboud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Vassilevska</a:t>
            </a:r>
            <a:r>
              <a:rPr lang="en-US" sz="2800" b="1" dirty="0" smtClean="0">
                <a:solidFill>
                  <a:srgbClr val="0070C0"/>
                </a:solidFill>
              </a:rPr>
              <a:t>-Williams 2015]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Approach I: </a:t>
            </a:r>
            <a:r>
              <a:rPr lang="en-US" b="1" i="1" dirty="0" smtClean="0">
                <a:solidFill>
                  <a:schemeClr val="tx2"/>
                </a:solidFill>
              </a:rPr>
              <a:t>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Properties: good for “close” distances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Approach II: </a:t>
            </a:r>
            <a:r>
              <a:rPr lang="en-US" b="1" i="1" dirty="0" smtClean="0">
                <a:solidFill>
                  <a:schemeClr val="tx2"/>
                </a:solidFill>
              </a:rPr>
              <a:t>Pivoting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Properties: good for “far” distances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chemeClr val="tx2"/>
                </a:solidFill>
              </a:rPr>
              <a:t>Hybrid</a:t>
            </a:r>
            <a:r>
              <a:rPr lang="en-US" dirty="0" smtClean="0"/>
              <a:t>:  Best of all worlds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I: 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33553"/>
                <a:ext cx="8229600" cy="28193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uniform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nodes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Ran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Dijkstra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from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(Gives us exact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estimate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by the average distance to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sampled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nodes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33553"/>
                <a:ext cx="8229600" cy="2819399"/>
              </a:xfrm>
              <a:blipFill rotWithShape="1">
                <a:blip r:embed="rId3"/>
                <a:stretch>
                  <a:fillRect l="-1630" t="-2592" r="-889" b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9800" y="4812867"/>
                <a:ext cx="3807196" cy="1259127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0"/>
                      <a:lumOff val="100000"/>
                    </a:schemeClr>
                  </a:gs>
                  <a:gs pos="15000">
                    <a:schemeClr val="accent1">
                      <a:tint val="44500"/>
                      <a:satMod val="160000"/>
                      <a:alpha val="46000"/>
                      <a:lumMod val="66000"/>
                      <a:lumOff val="34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812867"/>
                <a:ext cx="3807196" cy="12591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23954"/>
            <a:ext cx="779145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[EW 2001, OCL2008,Indyk1999,Thorup2001]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112" y="1647632"/>
            <a:ext cx="986688" cy="1819472"/>
            <a:chOff x="-819212" y="2219129"/>
            <a:chExt cx="986688" cy="1819472"/>
          </a:xfrm>
        </p:grpSpPr>
        <p:sp>
          <p:nvSpPr>
            <p:cNvPr id="6" name="Left Brace 5"/>
            <p:cNvSpPr/>
            <p:nvPr/>
          </p:nvSpPr>
          <p:spPr>
            <a:xfrm>
              <a:off x="-819212" y="2286000"/>
              <a:ext cx="819212" cy="1752600"/>
            </a:xfrm>
            <a:prstGeom prst="leftBrace">
              <a:avLst>
                <a:gd name="adj1" fmla="val 15094"/>
                <a:gd name="adj2" fmla="val 51471"/>
              </a:avLst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973092" y="2898032"/>
              <a:ext cx="181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Computation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112" y="3689829"/>
            <a:ext cx="986688" cy="1752600"/>
            <a:chOff x="-819212" y="2286000"/>
            <a:chExt cx="986688" cy="1752600"/>
          </a:xfrm>
        </p:grpSpPr>
        <p:sp>
          <p:nvSpPr>
            <p:cNvPr id="12" name="Left Brace 11"/>
            <p:cNvSpPr/>
            <p:nvPr/>
          </p:nvSpPr>
          <p:spPr>
            <a:xfrm>
              <a:off x="-819212" y="2286000"/>
              <a:ext cx="819212" cy="1752600"/>
            </a:xfrm>
            <a:prstGeom prst="leftBrace">
              <a:avLst>
                <a:gd name="adj1" fmla="val 15094"/>
                <a:gd name="adj2" fmla="val 51471"/>
              </a:avLst>
            </a:prstGeom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819365" y="2898032"/>
              <a:ext cx="1512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Estimation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3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30765</TotalTime>
  <Words>2490</Words>
  <Application>Microsoft Office PowerPoint</Application>
  <PresentationFormat>On-screen Show (4:3)</PresentationFormat>
  <Paragraphs>252</Paragraphs>
  <Slides>49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Computing Classic Closeness Centrality, at Scale</vt:lpstr>
      <vt:lpstr>Very Large Graphs</vt:lpstr>
      <vt:lpstr>Centrality</vt:lpstr>
      <vt:lpstr>Closeness Centrality</vt:lpstr>
      <vt:lpstr>Computing Closeness Centrality</vt:lpstr>
      <vt:lpstr>Centrality of v using Dijkstra</vt:lpstr>
      <vt:lpstr>Goals</vt:lpstr>
      <vt:lpstr>Algorithmic Overview</vt:lpstr>
      <vt:lpstr>Approach I:  Sampling</vt:lpstr>
      <vt:lpstr>Sampling</vt:lpstr>
      <vt:lpstr>B(v)  ?</vt:lpstr>
      <vt:lpstr>Sampling Estimator  B ̂(v) </vt:lpstr>
      <vt:lpstr>Sampling: Properties</vt:lpstr>
      <vt:lpstr>Sampling: Properties</vt:lpstr>
      <vt:lpstr>Approach II: Pivoting</vt:lpstr>
      <vt:lpstr>Pivoting</vt:lpstr>
      <vt:lpstr>Pivoting</vt:lpstr>
      <vt:lpstr>Pivoting</vt:lpstr>
      <vt:lpstr>Pivoting B ̂(v) </vt:lpstr>
      <vt:lpstr>Pivoting: properties</vt:lpstr>
      <vt:lpstr>Pivoting: properties</vt:lpstr>
      <vt:lpstr>Pivoting: properties</vt:lpstr>
      <vt:lpstr>Pivoting vs. Sampling</vt:lpstr>
      <vt:lpstr>Hybrid Estimator !!</vt:lpstr>
      <vt:lpstr>Hybrid </vt:lpstr>
      <vt:lpstr>Hybrid  B ̂(v) </vt:lpstr>
      <vt:lpstr>Hybrid  B ̂(v) </vt:lpstr>
      <vt:lpstr>Hybrid  B ̂(v) </vt:lpstr>
      <vt:lpstr>Analysis</vt:lpstr>
      <vt:lpstr>Analysis (worst case) </vt:lpstr>
      <vt:lpstr>Analysis</vt:lpstr>
      <vt:lpstr>Adaptive Error Estimation</vt:lpstr>
      <vt:lpstr>Extension:  Adaptive Error Minimization</vt:lpstr>
      <vt:lpstr>Efficiency</vt:lpstr>
      <vt:lpstr>Scalability:  Using +O(1)/node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Directed graphs</vt:lpstr>
      <vt:lpstr>…Directed graphs</vt:lpstr>
      <vt:lpstr>PowerPoint Presentation</vt:lpstr>
      <vt:lpstr>Extension: Metric Spaces</vt:lpstr>
      <vt:lpstr>Extension: Node weights</vt:lpstr>
      <vt:lpstr>Closeness Centrality</vt:lpstr>
      <vt:lpstr>Summary</vt:lpstr>
      <vt:lpstr>Future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Distinct Counting: Inverse Probability Estimators</dc:title>
  <dc:creator>Edith Cohen</dc:creator>
  <cp:lastModifiedBy>Edith Cohen</cp:lastModifiedBy>
  <cp:revision>453</cp:revision>
  <dcterms:created xsi:type="dcterms:W3CDTF">2013-11-13T23:35:30Z</dcterms:created>
  <dcterms:modified xsi:type="dcterms:W3CDTF">2015-02-12T22:23:40Z</dcterms:modified>
</cp:coreProperties>
</file>